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5" r:id="rId3"/>
    <p:sldMasterId id="2147483684" r:id="rId4"/>
    <p:sldMasterId id="2147483690" r:id="rId5"/>
    <p:sldMasterId id="2147483704" r:id="rId6"/>
    <p:sldMasterId id="2147483718" r:id="rId7"/>
  </p:sldMasterIdLst>
  <p:notesMasterIdLst>
    <p:notesMasterId r:id="rId144"/>
  </p:notesMasterIdLst>
  <p:handoutMasterIdLst>
    <p:handoutMasterId r:id="rId145"/>
  </p:handoutMasterIdLst>
  <p:sldIdLst>
    <p:sldId id="515" r:id="rId8"/>
    <p:sldId id="1082" r:id="rId9"/>
    <p:sldId id="794" r:id="rId10"/>
    <p:sldId id="1081" r:id="rId11"/>
    <p:sldId id="600" r:id="rId12"/>
    <p:sldId id="629" r:id="rId13"/>
    <p:sldId id="784" r:id="rId14"/>
    <p:sldId id="631" r:id="rId15"/>
    <p:sldId id="633" r:id="rId16"/>
    <p:sldId id="785" r:id="rId17"/>
    <p:sldId id="786" r:id="rId18"/>
    <p:sldId id="761" r:id="rId19"/>
    <p:sldId id="762" r:id="rId20"/>
    <p:sldId id="643" r:id="rId21"/>
    <p:sldId id="642" r:id="rId22"/>
    <p:sldId id="644" r:id="rId23"/>
    <p:sldId id="766" r:id="rId24"/>
    <p:sldId id="787" r:id="rId25"/>
    <p:sldId id="551" r:id="rId26"/>
    <p:sldId id="553" r:id="rId27"/>
    <p:sldId id="573" r:id="rId28"/>
    <p:sldId id="561" r:id="rId29"/>
    <p:sldId id="559" r:id="rId30"/>
    <p:sldId id="564" r:id="rId31"/>
    <p:sldId id="773" r:id="rId32"/>
    <p:sldId id="775" r:id="rId33"/>
    <p:sldId id="774" r:id="rId34"/>
    <p:sldId id="735" r:id="rId35"/>
    <p:sldId id="789" r:id="rId36"/>
    <p:sldId id="532" r:id="rId37"/>
    <p:sldId id="792" r:id="rId38"/>
    <p:sldId id="796" r:id="rId39"/>
    <p:sldId id="637" r:id="rId40"/>
    <p:sldId id="518" r:id="rId41"/>
    <p:sldId id="797" r:id="rId42"/>
    <p:sldId id="523" r:id="rId43"/>
    <p:sldId id="606" r:id="rId44"/>
    <p:sldId id="557" r:id="rId45"/>
    <p:sldId id="348" r:id="rId46"/>
    <p:sldId id="351" r:id="rId47"/>
    <p:sldId id="360" r:id="rId48"/>
    <p:sldId id="534" r:id="rId49"/>
    <p:sldId id="692" r:id="rId50"/>
    <p:sldId id="607" r:id="rId51"/>
    <p:sldId id="535" r:id="rId52"/>
    <p:sldId id="798" r:id="rId53"/>
    <p:sldId id="291" r:id="rId54"/>
    <p:sldId id="527" r:id="rId55"/>
    <p:sldId id="800" r:id="rId56"/>
    <p:sldId id="801" r:id="rId57"/>
    <p:sldId id="533" r:id="rId58"/>
    <p:sldId id="659" r:id="rId59"/>
    <p:sldId id="537" r:id="rId60"/>
    <p:sldId id="650" r:id="rId61"/>
    <p:sldId id="300" r:id="rId62"/>
    <p:sldId id="270" r:id="rId63"/>
    <p:sldId id="651" r:id="rId64"/>
    <p:sldId id="806" r:id="rId65"/>
    <p:sldId id="807" r:id="rId66"/>
    <p:sldId id="718" r:id="rId67"/>
    <p:sldId id="742" r:id="rId68"/>
    <p:sldId id="684" r:id="rId69"/>
    <p:sldId id="603" r:id="rId70"/>
    <p:sldId id="596" r:id="rId71"/>
    <p:sldId id="555" r:id="rId72"/>
    <p:sldId id="554" r:id="rId73"/>
    <p:sldId id="556" r:id="rId74"/>
    <p:sldId id="677" r:id="rId75"/>
    <p:sldId id="678" r:id="rId76"/>
    <p:sldId id="272" r:id="rId77"/>
    <p:sldId id="680" r:id="rId78"/>
    <p:sldId id="281" r:id="rId79"/>
    <p:sldId id="672" r:id="rId80"/>
    <p:sldId id="681" r:id="rId81"/>
    <p:sldId id="808" r:id="rId82"/>
    <p:sldId id="809" r:id="rId83"/>
    <p:sldId id="694" r:id="rId84"/>
    <p:sldId id="517" r:id="rId85"/>
    <p:sldId id="697" r:id="rId86"/>
    <p:sldId id="520" r:id="rId87"/>
    <p:sldId id="524" r:id="rId88"/>
    <p:sldId id="540" r:id="rId89"/>
    <p:sldId id="810" r:id="rId90"/>
    <p:sldId id="550" r:id="rId91"/>
    <p:sldId id="1041" r:id="rId92"/>
    <p:sldId id="552" r:id="rId93"/>
    <p:sldId id="604" r:id="rId94"/>
    <p:sldId id="605" r:id="rId95"/>
    <p:sldId id="1075" r:id="rId96"/>
    <p:sldId id="627" r:id="rId97"/>
    <p:sldId id="620" r:id="rId98"/>
    <p:sldId id="621" r:id="rId99"/>
    <p:sldId id="622" r:id="rId100"/>
    <p:sldId id="636" r:id="rId101"/>
    <p:sldId id="1077" r:id="rId102"/>
    <p:sldId id="516" r:id="rId103"/>
    <p:sldId id="1039" r:id="rId104"/>
    <p:sldId id="1040" r:id="rId105"/>
    <p:sldId id="522" r:id="rId106"/>
    <p:sldId id="1083" r:id="rId107"/>
    <p:sldId id="1084" r:id="rId108"/>
    <p:sldId id="1085" r:id="rId109"/>
    <p:sldId id="1086" r:id="rId110"/>
    <p:sldId id="1043" r:id="rId111"/>
    <p:sldId id="569" r:id="rId112"/>
    <p:sldId id="1046" r:id="rId113"/>
    <p:sldId id="1047" r:id="rId114"/>
    <p:sldId id="1042" r:id="rId115"/>
    <p:sldId id="668" r:id="rId116"/>
    <p:sldId id="590" r:id="rId117"/>
    <p:sldId id="591" r:id="rId118"/>
    <p:sldId id="592" r:id="rId119"/>
    <p:sldId id="593" r:id="rId120"/>
    <p:sldId id="594" r:id="rId121"/>
    <p:sldId id="1087" r:id="rId122"/>
    <p:sldId id="669" r:id="rId123"/>
    <p:sldId id="1088" r:id="rId124"/>
    <p:sldId id="1044" r:id="rId125"/>
    <p:sldId id="1089" r:id="rId126"/>
    <p:sldId id="1090" r:id="rId127"/>
    <p:sldId id="645" r:id="rId128"/>
    <p:sldId id="646" r:id="rId129"/>
    <p:sldId id="1045" r:id="rId130"/>
    <p:sldId id="601" r:id="rId131"/>
    <p:sldId id="602" r:id="rId132"/>
    <p:sldId id="670" r:id="rId133"/>
    <p:sldId id="1091" r:id="rId134"/>
    <p:sldId id="1092" r:id="rId135"/>
    <p:sldId id="1093" r:id="rId136"/>
    <p:sldId id="664" r:id="rId137"/>
    <p:sldId id="612" r:id="rId138"/>
    <p:sldId id="615" r:id="rId139"/>
    <p:sldId id="616" r:id="rId140"/>
    <p:sldId id="617" r:id="rId141"/>
    <p:sldId id="1059" r:id="rId142"/>
    <p:sldId id="1060" r:id="rId143"/>
  </p:sldIdLst>
  <p:sldSz cx="9144000" cy="6858000" type="screen4x3"/>
  <p:notesSz cx="6934200" cy="9220200"/>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8487"/>
    <a:srgbClr val="1C5A61"/>
    <a:srgbClr val="0C6D9C"/>
    <a:srgbClr val="FF0000"/>
    <a:srgbClr val="CC3300"/>
    <a:srgbClr val="F5F5F5"/>
    <a:srgbClr val="CC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86473" autoAdjust="0"/>
  </p:normalViewPr>
  <p:slideViewPr>
    <p:cSldViewPr>
      <p:cViewPr varScale="1">
        <p:scale>
          <a:sx n="58" d="100"/>
          <a:sy n="58" d="100"/>
        </p:scale>
        <p:origin x="1448" y="52"/>
      </p:cViewPr>
      <p:guideLst>
        <p:guide orient="horz" pos="2160"/>
        <p:guide pos="2736"/>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Lst>
  </p:outlineViewPr>
  <p:notesTextViewPr>
    <p:cViewPr>
      <p:scale>
        <a:sx n="100" d="100"/>
        <a:sy n="100" d="100"/>
      </p:scale>
      <p:origin x="0" y="0"/>
    </p:cViewPr>
  </p:notesTextViewPr>
  <p:sorterViewPr>
    <p:cViewPr>
      <p:scale>
        <a:sx n="75" d="100"/>
        <a:sy n="75" d="100"/>
      </p:scale>
      <p:origin x="0" y="996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notesMaster" Target="notesMasters/notesMaster1.xml"/><Relationship Id="rId90" Type="http://schemas.openxmlformats.org/officeDocument/2006/relationships/slide" Target="slides/slide83.xml"/></Relationships>
</file>

<file path=ppt/_rels/viewProps.xml.rels><?xml version="1.0" encoding="UTF-8" standalone="yes"?>
<Relationships xmlns="http://schemas.openxmlformats.org/package/2006/relationships"><Relationship Id="rId8" Type="http://schemas.openxmlformats.org/officeDocument/2006/relationships/slide" Target="slides/slide104.xml"/><Relationship Id="rId13" Type="http://schemas.openxmlformats.org/officeDocument/2006/relationships/slide" Target="slides/slide111.xml"/><Relationship Id="rId18" Type="http://schemas.openxmlformats.org/officeDocument/2006/relationships/slide" Target="slides/slide117.xml"/><Relationship Id="rId26" Type="http://schemas.openxmlformats.org/officeDocument/2006/relationships/slide" Target="slides/slide132.xml"/><Relationship Id="rId3" Type="http://schemas.openxmlformats.org/officeDocument/2006/relationships/slide" Target="slides/slide98.xml"/><Relationship Id="rId21" Type="http://schemas.openxmlformats.org/officeDocument/2006/relationships/slide" Target="slides/slide122.xml"/><Relationship Id="rId7" Type="http://schemas.openxmlformats.org/officeDocument/2006/relationships/slide" Target="slides/slide103.xml"/><Relationship Id="rId12" Type="http://schemas.openxmlformats.org/officeDocument/2006/relationships/slide" Target="slides/slide110.xml"/><Relationship Id="rId17" Type="http://schemas.openxmlformats.org/officeDocument/2006/relationships/slide" Target="slides/slide115.xml"/><Relationship Id="rId25" Type="http://schemas.openxmlformats.org/officeDocument/2006/relationships/slide" Target="slides/slide131.xml"/><Relationship Id="rId2" Type="http://schemas.openxmlformats.org/officeDocument/2006/relationships/slide" Target="slides/slide97.xml"/><Relationship Id="rId16" Type="http://schemas.openxmlformats.org/officeDocument/2006/relationships/slide" Target="slides/slide114.xml"/><Relationship Id="rId20" Type="http://schemas.openxmlformats.org/officeDocument/2006/relationships/slide" Target="slides/slide120.xml"/><Relationship Id="rId1" Type="http://schemas.openxmlformats.org/officeDocument/2006/relationships/slide" Target="slides/slide96.xml"/><Relationship Id="rId6" Type="http://schemas.openxmlformats.org/officeDocument/2006/relationships/slide" Target="slides/slide102.xml"/><Relationship Id="rId11" Type="http://schemas.openxmlformats.org/officeDocument/2006/relationships/slide" Target="slides/slide109.xml"/><Relationship Id="rId24" Type="http://schemas.openxmlformats.org/officeDocument/2006/relationships/slide" Target="slides/slide127.xml"/><Relationship Id="rId5" Type="http://schemas.openxmlformats.org/officeDocument/2006/relationships/slide" Target="slides/slide101.xml"/><Relationship Id="rId15" Type="http://schemas.openxmlformats.org/officeDocument/2006/relationships/slide" Target="slides/slide113.xml"/><Relationship Id="rId23" Type="http://schemas.openxmlformats.org/officeDocument/2006/relationships/slide" Target="slides/slide125.xml"/><Relationship Id="rId28" Type="http://schemas.openxmlformats.org/officeDocument/2006/relationships/slide" Target="slides/slide134.xml"/><Relationship Id="rId10" Type="http://schemas.openxmlformats.org/officeDocument/2006/relationships/slide" Target="slides/slide106.xml"/><Relationship Id="rId19" Type="http://schemas.openxmlformats.org/officeDocument/2006/relationships/slide" Target="slides/slide119.xml"/><Relationship Id="rId4" Type="http://schemas.openxmlformats.org/officeDocument/2006/relationships/slide" Target="slides/slide99.xml"/><Relationship Id="rId9" Type="http://schemas.openxmlformats.org/officeDocument/2006/relationships/slide" Target="slides/slide105.xml"/><Relationship Id="rId14" Type="http://schemas.openxmlformats.org/officeDocument/2006/relationships/slide" Target="slides/slide112.xml"/><Relationship Id="rId22" Type="http://schemas.openxmlformats.org/officeDocument/2006/relationships/slide" Target="slides/slide124.xml"/><Relationship Id="rId27"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image" Target="../media/image8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5338C67-BA16-427F-803C-41BEFDD6C1A3}"/>
              </a:ext>
            </a:extLst>
          </p:cNvPr>
          <p:cNvSpPr>
            <a:spLocks noGrp="1" noChangeArrowheads="1"/>
          </p:cNvSpPr>
          <p:nvPr>
            <p:ph type="body" sz="quarter" idx="3"/>
          </p:nvPr>
        </p:nvSpPr>
        <p:spPr bwMode="auto">
          <a:xfrm>
            <a:off x="922338" y="4379913"/>
            <a:ext cx="5087937" cy="4146550"/>
          </a:xfrm>
          <a:prstGeom prst="rect">
            <a:avLst/>
          </a:prstGeom>
          <a:noFill/>
          <a:ln w="12700">
            <a:noFill/>
            <a:miter lim="800000"/>
          </a:ln>
          <a:effectLst/>
        </p:spPr>
        <p:txBody>
          <a:bodyPr vert="horz" wrap="square" lIns="95903" tIns="47953" rIns="95903" bIns="47953" numCol="1" anchor="t" anchorCtr="0" compatLnSpc="1"/>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a:extLst>
              <a:ext uri="{FF2B5EF4-FFF2-40B4-BE49-F238E27FC236}">
                <a16:creationId xmlns:a16="http://schemas.microsoft.com/office/drawing/2014/main" id="{9A08FBD7-7494-43C1-A9BC-E6A74D61B9CA}"/>
              </a:ext>
            </a:extLst>
          </p:cNvPr>
          <p:cNvSpPr>
            <a:spLocks noGrp="1" noRot="1" noChangeAspect="1" noChangeArrowheads="1" noTextEdit="1"/>
          </p:cNvSpPr>
          <p:nvPr>
            <p:ph type="sldImg" idx="4294967295"/>
          </p:nvPr>
        </p:nvSpPr>
        <p:spPr bwMode="auto">
          <a:xfrm>
            <a:off x="1174750" y="700088"/>
            <a:ext cx="4587875" cy="344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notesStyle>
    <a:lvl1pPr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a:extLst>
              <a:ext uri="{FF2B5EF4-FFF2-40B4-BE49-F238E27FC236}">
                <a16:creationId xmlns:a16="http://schemas.microsoft.com/office/drawing/2014/main" id="{95C9B525-94B8-41E9-B840-BA006F093D4C}"/>
              </a:ext>
            </a:extLst>
          </p:cNvPr>
          <p:cNvSpPr>
            <a:spLocks noGrp="1" noRot="1" noChangeAspect="1" noChangeArrowheads="1" noTextEdit="1"/>
          </p:cNvSpPr>
          <p:nvPr>
            <p:ph type="sldImg"/>
          </p:nvPr>
        </p:nvSpPr>
        <p:spPr>
          <a:xfrm>
            <a:off x="1166813" y="695325"/>
            <a:ext cx="4605337" cy="3454400"/>
          </a:xfrm>
          <a:solidFill>
            <a:srgbClr val="FFFFFF"/>
          </a:solidFill>
          <a:ln/>
        </p:spPr>
      </p:sp>
      <p:sp>
        <p:nvSpPr>
          <p:cNvPr id="5123" name="Rectangle 1027">
            <a:extLst>
              <a:ext uri="{FF2B5EF4-FFF2-40B4-BE49-F238E27FC236}">
                <a16:creationId xmlns:a16="http://schemas.microsoft.com/office/drawing/2014/main" id="{6605F3FE-B845-421E-8A9D-77FA542782D3}"/>
              </a:ext>
            </a:extLst>
          </p:cNvPr>
          <p:cNvSpPr>
            <a:spLocks noGrp="1" noChangeArrowheads="1"/>
          </p:cNvSpPr>
          <p:nvPr>
            <p:ph type="body" idx="1"/>
          </p:nvPr>
        </p:nvSpPr>
        <p:spPr>
          <a:xfrm>
            <a:off x="923925" y="4379913"/>
            <a:ext cx="5086350" cy="4144962"/>
          </a:xfrm>
          <a:solidFill>
            <a:srgbClr val="FFFFFF"/>
          </a:solidFill>
          <a:ln w="12700">
            <a:solidFill>
              <a:srgbClr val="000000"/>
            </a:solidFill>
            <a:miter lim="800000"/>
            <a:headEnd/>
            <a:tailEnd/>
          </a:ln>
        </p:spPr>
        <p:txBody>
          <a:bodyPr lIns="90715" tIns="45354" rIns="90715" bIns="45354">
            <a:prstTxWarp prst="textNoShape">
              <a:avLst/>
            </a:prstTxWarp>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B20EBF14-43EF-4BD4-B39C-9108770DB9D7}"/>
              </a:ext>
            </a:extLst>
          </p:cNvPr>
          <p:cNvSpPr>
            <a:spLocks noGrp="1" noRot="1" noChangeAspect="1" noChangeArrowheads="1" noTextEdit="1"/>
          </p:cNvSpPr>
          <p:nvPr>
            <p:ph type="sldImg" idx="4294967295"/>
          </p:nvPr>
        </p:nvSpPr>
        <p:spPr>
          <a:xfrm>
            <a:off x="1166813" y="692150"/>
            <a:ext cx="4606925" cy="3455988"/>
          </a:xfrm>
          <a:ln/>
        </p:spPr>
      </p:sp>
      <p:sp>
        <p:nvSpPr>
          <p:cNvPr id="129027" name="Rectangle 3">
            <a:extLst>
              <a:ext uri="{FF2B5EF4-FFF2-40B4-BE49-F238E27FC236}">
                <a16:creationId xmlns:a16="http://schemas.microsoft.com/office/drawing/2014/main" id="{42CA9C87-2F1C-440B-869D-C1941015C2BF}"/>
              </a:ext>
            </a:extLst>
          </p:cNvPr>
          <p:cNvSpPr>
            <a:spLocks noGrp="1" noChangeArrowheads="1"/>
          </p:cNvSpPr>
          <p:nvPr>
            <p:ph type="body" idx="4294967295"/>
          </p:nvPr>
        </p:nvSpPr>
        <p:spPr>
          <a:xfrm>
            <a:off x="923925" y="4378325"/>
            <a:ext cx="5086350" cy="4149725"/>
          </a:xfrm>
        </p:spPr>
        <p:txBody>
          <a:bodyPr lIns="90743" tIns="45370" rIns="90743" bIns="45370">
            <a:prstTxWarp prst="textNoShape">
              <a:avLst/>
            </a:prstTxWarp>
          </a:bodyPr>
          <a:lstStyle/>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a:extLst>
              <a:ext uri="{FF2B5EF4-FFF2-40B4-BE49-F238E27FC236}">
                <a16:creationId xmlns:a16="http://schemas.microsoft.com/office/drawing/2014/main" id="{B7231957-6758-40E6-BB61-07D3ABE3529E}"/>
              </a:ext>
            </a:extLst>
          </p:cNvPr>
          <p:cNvSpPr>
            <a:spLocks noGrp="1" noRot="1" noChangeAspect="1" noChangeArrowheads="1" noTextEdit="1"/>
          </p:cNvSpPr>
          <p:nvPr>
            <p:ph type="sldImg" idx="4294967295"/>
          </p:nvPr>
        </p:nvSpPr>
        <p:spPr>
          <a:ln/>
        </p:spPr>
      </p:sp>
      <p:sp>
        <p:nvSpPr>
          <p:cNvPr id="150531" name="备注占位符 2">
            <a:extLst>
              <a:ext uri="{FF2B5EF4-FFF2-40B4-BE49-F238E27FC236}">
                <a16:creationId xmlns:a16="http://schemas.microsoft.com/office/drawing/2014/main" id="{39368961-F5B9-405C-8F04-EF4F04032E6D}"/>
              </a:ext>
            </a:extLst>
          </p:cNvPr>
          <p:cNvSpPr>
            <a:spLocks noGrp="1" noChangeArrowheads="1"/>
          </p:cNvSpPr>
          <p:nvPr>
            <p:ph type="body" idx="4294967295"/>
          </p:nvPr>
        </p:nvSpPr>
        <p:spPr/>
        <p:txBody>
          <a:bodyPr>
            <a:prstTxWarp prst="textNoShape">
              <a:avLst/>
            </a:prstTxWarp>
          </a:bodyPr>
          <a:lstStyle/>
          <a:p>
            <a:r>
              <a:rPr lang="zh-CN" altLang="en-US"/>
              <a:t>在统计学中，标准化是指减去平均数，除以标准差</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a:extLst>
              <a:ext uri="{FF2B5EF4-FFF2-40B4-BE49-F238E27FC236}">
                <a16:creationId xmlns:a16="http://schemas.microsoft.com/office/drawing/2014/main" id="{B7231957-6758-40E6-BB61-07D3ABE3529E}"/>
              </a:ext>
            </a:extLst>
          </p:cNvPr>
          <p:cNvSpPr>
            <a:spLocks noGrp="1" noRot="1" noChangeAspect="1" noChangeArrowheads="1" noTextEdit="1"/>
          </p:cNvSpPr>
          <p:nvPr>
            <p:ph type="sldImg" idx="4294967295"/>
          </p:nvPr>
        </p:nvSpPr>
        <p:spPr>
          <a:ln/>
        </p:spPr>
      </p:sp>
      <p:sp>
        <p:nvSpPr>
          <p:cNvPr id="150531" name="备注占位符 2">
            <a:extLst>
              <a:ext uri="{FF2B5EF4-FFF2-40B4-BE49-F238E27FC236}">
                <a16:creationId xmlns:a16="http://schemas.microsoft.com/office/drawing/2014/main" id="{39368961-F5B9-405C-8F04-EF4F04032E6D}"/>
              </a:ext>
            </a:extLst>
          </p:cNvPr>
          <p:cNvSpPr>
            <a:spLocks noGrp="1" noChangeArrowheads="1"/>
          </p:cNvSpPr>
          <p:nvPr>
            <p:ph type="body" idx="4294967295"/>
          </p:nvPr>
        </p:nvSpPr>
        <p:spPr/>
        <p:txBody>
          <a:bodyPr>
            <a:prstTxWarp prst="textNoShape">
              <a:avLst/>
            </a:prstTxWarp>
          </a:bodyPr>
          <a:lstStyle/>
          <a:p>
            <a:r>
              <a:rPr lang="zh-CN" altLang="en-US" dirty="0"/>
              <a:t>在统计学中，标准化是指减去平均数，除以标准差</a:t>
            </a:r>
          </a:p>
        </p:txBody>
      </p:sp>
    </p:spTree>
    <p:extLst>
      <p:ext uri="{BB962C8B-B14F-4D97-AF65-F5344CB8AC3E}">
        <p14:creationId xmlns:p14="http://schemas.microsoft.com/office/powerpoint/2010/main" val="2964520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82147368-F312-4501-9D96-563B36691E3E}"/>
              </a:ext>
            </a:extLst>
          </p:cNvPr>
          <p:cNvSpPr>
            <a:spLocks noGrp="1" noRot="1" noChangeAspect="1" noChangeArrowheads="1" noTextEdit="1"/>
          </p:cNvSpPr>
          <p:nvPr>
            <p:ph type="sldImg" idx="4294967295"/>
          </p:nvPr>
        </p:nvSpPr>
        <p:spPr>
          <a:xfrm>
            <a:off x="1166813" y="692150"/>
            <a:ext cx="4606925" cy="3455988"/>
          </a:xfrm>
          <a:ln/>
        </p:spPr>
      </p:sp>
      <p:sp>
        <p:nvSpPr>
          <p:cNvPr id="55299" name="Rectangle 3">
            <a:extLst>
              <a:ext uri="{FF2B5EF4-FFF2-40B4-BE49-F238E27FC236}">
                <a16:creationId xmlns:a16="http://schemas.microsoft.com/office/drawing/2014/main" id="{579CB1FC-755E-446D-9583-0C55043E8CBB}"/>
              </a:ext>
            </a:extLst>
          </p:cNvPr>
          <p:cNvSpPr>
            <a:spLocks noGrp="1" noChangeArrowheads="1"/>
          </p:cNvSpPr>
          <p:nvPr>
            <p:ph type="body" idx="4294967295"/>
          </p:nvPr>
        </p:nvSpPr>
        <p:spPr>
          <a:xfrm>
            <a:off x="923925" y="4378325"/>
            <a:ext cx="5086350" cy="4149725"/>
          </a:xfrm>
        </p:spPr>
        <p:txBody>
          <a:bodyPr lIns="90743" tIns="45370" rIns="90743" bIns="45370">
            <a:prstTxWarp prst="textNoShape">
              <a:avLst/>
            </a:prstTxWarp>
          </a:bodyPr>
          <a:lstStyle/>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08E443A-3114-4C18-890E-5F3417522ADE}"/>
              </a:ext>
            </a:extLst>
          </p:cNvPr>
          <p:cNvSpPr>
            <a:spLocks noGrp="1" noRot="1" noChangeAspect="1" noChangeArrowheads="1" noTextEdit="1"/>
          </p:cNvSpPr>
          <p:nvPr>
            <p:ph type="sldImg" idx="4294967295"/>
          </p:nvPr>
        </p:nvSpPr>
        <p:spPr>
          <a:xfrm>
            <a:off x="1166813" y="692150"/>
            <a:ext cx="4606925" cy="3455988"/>
          </a:xfrm>
          <a:ln/>
        </p:spPr>
      </p:sp>
      <p:sp>
        <p:nvSpPr>
          <p:cNvPr id="61443" name="Rectangle 3">
            <a:extLst>
              <a:ext uri="{FF2B5EF4-FFF2-40B4-BE49-F238E27FC236}">
                <a16:creationId xmlns:a16="http://schemas.microsoft.com/office/drawing/2014/main" id="{C2F74B3A-738F-4182-AF45-2A119C4A851B}"/>
              </a:ext>
            </a:extLst>
          </p:cNvPr>
          <p:cNvSpPr>
            <a:spLocks noGrp="1" noChangeArrowheads="1"/>
          </p:cNvSpPr>
          <p:nvPr>
            <p:ph type="body" idx="4294967295"/>
          </p:nvPr>
        </p:nvSpPr>
        <p:spPr>
          <a:xfrm>
            <a:off x="923925" y="4378325"/>
            <a:ext cx="5086350" cy="4149725"/>
          </a:xfrm>
        </p:spPr>
        <p:txBody>
          <a:bodyPr lIns="90743" tIns="45370" rIns="90743" bIns="45370">
            <a:prstTxWarp prst="textNoShape">
              <a:avLst/>
            </a:prstTxWarp>
          </a:bodyPr>
          <a:lstStyle/>
          <a:p>
            <a:r>
              <a:rPr lang="en-US" altLang="zh-CN" dirty="0"/>
              <a:t>Census</a:t>
            </a:r>
            <a:r>
              <a:rPr lang="zh-CN" altLang="en-US" dirty="0"/>
              <a:t>人口普查</a:t>
            </a:r>
          </a:p>
        </p:txBody>
      </p:sp>
    </p:spTree>
    <p:extLst>
      <p:ext uri="{BB962C8B-B14F-4D97-AF65-F5344CB8AC3E}">
        <p14:creationId xmlns:p14="http://schemas.microsoft.com/office/powerpoint/2010/main" val="2066035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1089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72258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14809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90466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54375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BE3CB6D-8C97-4CD3-8DF1-FA0138F4CCEB}"/>
              </a:ext>
            </a:extLst>
          </p:cNvPr>
          <p:cNvSpPr>
            <a:spLocks noGrp="1" noRot="1" noChangeAspect="1" noChangeArrowheads="1" noTextEdit="1"/>
          </p:cNvSpPr>
          <p:nvPr>
            <p:ph type="sldImg" idx="4294967295"/>
          </p:nvPr>
        </p:nvSpPr>
        <p:spPr>
          <a:xfrm>
            <a:off x="1166813" y="693738"/>
            <a:ext cx="4605337" cy="3455987"/>
          </a:xfrm>
          <a:solidFill>
            <a:srgbClr val="FFFFFF"/>
          </a:solidFill>
          <a:ln/>
        </p:spPr>
      </p:sp>
      <p:sp>
        <p:nvSpPr>
          <p:cNvPr id="21507" name="Rectangle 3">
            <a:extLst>
              <a:ext uri="{FF2B5EF4-FFF2-40B4-BE49-F238E27FC236}">
                <a16:creationId xmlns:a16="http://schemas.microsoft.com/office/drawing/2014/main" id="{74D12DF4-564B-4D80-94C2-C6ADC674613F}"/>
              </a:ext>
            </a:extLst>
          </p:cNvPr>
          <p:cNvSpPr>
            <a:spLocks noGrp="1" noChangeArrowheads="1"/>
          </p:cNvSpPr>
          <p:nvPr>
            <p:ph type="body" idx="4294967295"/>
          </p:nvPr>
        </p:nvSpPr>
        <p:spPr>
          <a:xfrm>
            <a:off x="923925" y="4378325"/>
            <a:ext cx="5086350" cy="4148138"/>
          </a:xfrm>
          <a:solidFill>
            <a:srgbClr val="FFFFFF"/>
          </a:solidFill>
          <a:ln w="12700">
            <a:solidFill>
              <a:srgbClr val="000000"/>
            </a:solidFill>
            <a:miter lim="800000"/>
            <a:headEnd/>
            <a:tailEnd/>
          </a:ln>
        </p:spPr>
        <p:txBody>
          <a:bodyPr lIns="90742" tIns="45370" rIns="90742" bIns="45370">
            <a:prstTxWarp prst="textNoShape">
              <a:avLst/>
            </a:prstTxWarp>
          </a:bodyPr>
          <a:lstStyle/>
          <a:p>
            <a:r>
              <a:rPr lang="en-US" altLang="en-US"/>
              <a:t>Non-trivial</a:t>
            </a:r>
            <a:r>
              <a:rPr lang="zh-CN" altLang="en-US"/>
              <a:t>非平凡的</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67498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19515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83610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74710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75073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34131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4E644918-0C65-47CA-9ACD-11C0A43EBD6D}"/>
              </a:ext>
            </a:extLst>
          </p:cNvPr>
          <p:cNvSpPr>
            <a:spLocks noGrp="1" noRot="1" noChangeAspect="1" noChangeArrowheads="1" noTextEdit="1"/>
          </p:cNvSpPr>
          <p:nvPr>
            <p:ph type="sldImg" idx="4294967295"/>
          </p:nvPr>
        </p:nvSpPr>
        <p:spPr>
          <a:ln/>
        </p:spPr>
      </p:sp>
      <p:sp>
        <p:nvSpPr>
          <p:cNvPr id="24579" name="备注占位符 2">
            <a:extLst>
              <a:ext uri="{FF2B5EF4-FFF2-40B4-BE49-F238E27FC236}">
                <a16:creationId xmlns:a16="http://schemas.microsoft.com/office/drawing/2014/main" id="{16971FD7-0AC6-4C40-89DD-57A2E6987D20}"/>
              </a:ext>
            </a:extLst>
          </p:cNvPr>
          <p:cNvSpPr>
            <a:spLocks noGrp="1" noChangeArrowheads="1"/>
          </p:cNvSpPr>
          <p:nvPr>
            <p:ph type="body" idx="4294967295"/>
          </p:nvPr>
        </p:nvSpPr>
        <p:spPr/>
        <p:txBody>
          <a:bodyPr>
            <a:prstTxWarp prst="textNoShape">
              <a:avLst/>
            </a:prstTxWarp>
          </a:bodyPr>
          <a:lstStyle/>
          <a:p>
            <a:r>
              <a:rPr lang="en-US" altLang="zh-CN"/>
              <a:t>Asymmetric </a:t>
            </a:r>
            <a:r>
              <a:rPr lang="zh-CN" altLang="en-US"/>
              <a:t>非对称</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36319695-88C0-4B81-88F5-0E5B7E0C479B}"/>
              </a:ext>
            </a:extLst>
          </p:cNvPr>
          <p:cNvSpPr>
            <a:spLocks noGrp="1" noRot="1" noChangeAspect="1" noChangeArrowheads="1" noTextEdit="1"/>
          </p:cNvSpPr>
          <p:nvPr>
            <p:ph type="sldImg"/>
          </p:nvPr>
        </p:nvSpPr>
        <p:spPr>
          <a:ln/>
        </p:spPr>
      </p:sp>
      <p:sp>
        <p:nvSpPr>
          <p:cNvPr id="70659" name="备注占位符 2">
            <a:extLst>
              <a:ext uri="{FF2B5EF4-FFF2-40B4-BE49-F238E27FC236}">
                <a16:creationId xmlns:a16="http://schemas.microsoft.com/office/drawing/2014/main" id="{60A2F59E-9072-4146-AF99-8F638CBE45D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r>
              <a:rPr lang="zh-CN" altLang="en-US" dirty="0">
                <a:solidFill>
                  <a:srgbClr val="333333"/>
                </a:solidFill>
                <a:latin typeface="PingFang SC"/>
              </a:rPr>
              <a:t>给定向量</a:t>
            </a:r>
            <a:r>
              <a:rPr lang="en-US" altLang="zh-CN" dirty="0">
                <a:solidFill>
                  <a:srgbClr val="333333"/>
                </a:solidFill>
                <a:latin typeface="PingFang SC"/>
              </a:rPr>
              <a:t>x=</a:t>
            </a:r>
            <a:r>
              <a:rPr lang="zh-CN" altLang="en-US" dirty="0">
                <a:solidFill>
                  <a:srgbClr val="333333"/>
                </a:solidFill>
                <a:latin typeface="PingFang SC"/>
              </a:rPr>
              <a:t>（</a:t>
            </a:r>
            <a:r>
              <a:rPr lang="en-US" altLang="zh-CN" dirty="0">
                <a:solidFill>
                  <a:srgbClr val="333333"/>
                </a:solidFill>
                <a:latin typeface="PingFang SC"/>
              </a:rPr>
              <a:t>x1</a:t>
            </a:r>
            <a:r>
              <a:rPr lang="zh-CN" altLang="en-US" dirty="0">
                <a:solidFill>
                  <a:srgbClr val="333333"/>
                </a:solidFill>
                <a:latin typeface="PingFang SC"/>
              </a:rPr>
              <a:t>，</a:t>
            </a:r>
            <a:r>
              <a:rPr lang="en-US" altLang="zh-CN" dirty="0">
                <a:solidFill>
                  <a:srgbClr val="333333"/>
                </a:solidFill>
                <a:latin typeface="PingFang SC"/>
              </a:rPr>
              <a:t>x2</a:t>
            </a:r>
            <a:r>
              <a:rPr lang="zh-CN" altLang="en-US" dirty="0">
                <a:solidFill>
                  <a:srgbClr val="333333"/>
                </a:solidFill>
                <a:latin typeface="PingFang SC"/>
              </a:rPr>
              <a:t>，</a:t>
            </a:r>
            <a:r>
              <a:rPr lang="en-US" altLang="zh-CN" dirty="0">
                <a:solidFill>
                  <a:srgbClr val="333333"/>
                </a:solidFill>
                <a:latin typeface="PingFang SC"/>
              </a:rPr>
              <a:t>...</a:t>
            </a:r>
            <a:r>
              <a:rPr lang="en-US" altLang="zh-CN" dirty="0" err="1">
                <a:solidFill>
                  <a:srgbClr val="333333"/>
                </a:solidFill>
                <a:latin typeface="PingFang SC"/>
              </a:rPr>
              <a:t>xn</a:t>
            </a:r>
            <a:r>
              <a:rPr lang="zh-CN" altLang="en-US" dirty="0">
                <a:solidFill>
                  <a:srgbClr val="333333"/>
                </a:solidFill>
                <a:latin typeface="PingFang SC"/>
              </a:rPr>
              <a:t>）</a:t>
            </a:r>
            <a:br>
              <a:rPr lang="zh-CN" altLang="en-US" dirty="0"/>
            </a:br>
            <a:r>
              <a:rPr lang="en-US" altLang="zh-CN" dirty="0">
                <a:solidFill>
                  <a:srgbClr val="333333"/>
                </a:solidFill>
                <a:latin typeface="PingFang SC"/>
              </a:rPr>
              <a:t>L1</a:t>
            </a:r>
            <a:r>
              <a:rPr lang="zh-CN" altLang="en-US" dirty="0">
                <a:solidFill>
                  <a:srgbClr val="333333"/>
                </a:solidFill>
                <a:latin typeface="PingFang SC"/>
              </a:rPr>
              <a:t>范数：向量各个元素绝对值之和</a:t>
            </a:r>
            <a:br>
              <a:rPr lang="zh-CN" altLang="en-US" dirty="0"/>
            </a:br>
            <a:r>
              <a:rPr lang="en-US" altLang="zh-CN" dirty="0">
                <a:solidFill>
                  <a:srgbClr val="333333"/>
                </a:solidFill>
                <a:latin typeface="PingFang SC"/>
              </a:rPr>
              <a:t>L2</a:t>
            </a:r>
            <a:r>
              <a:rPr lang="zh-CN" altLang="en-US" dirty="0">
                <a:solidFill>
                  <a:srgbClr val="333333"/>
                </a:solidFill>
                <a:latin typeface="PingFang SC"/>
              </a:rPr>
              <a:t>范数：向量各个元素的平方求和然后求平方根</a:t>
            </a:r>
            <a:br>
              <a:rPr lang="zh-CN" altLang="en-US" dirty="0"/>
            </a:br>
            <a:r>
              <a:rPr lang="en-US" altLang="zh-CN" dirty="0" err="1">
                <a:solidFill>
                  <a:srgbClr val="333333"/>
                </a:solidFill>
                <a:latin typeface="PingFang SC"/>
              </a:rPr>
              <a:t>Lp</a:t>
            </a:r>
            <a:r>
              <a:rPr lang="zh-CN" altLang="en-US" dirty="0">
                <a:solidFill>
                  <a:srgbClr val="333333"/>
                </a:solidFill>
                <a:latin typeface="PingFang SC"/>
              </a:rPr>
              <a:t>范数：向量各个元素绝对值的</a:t>
            </a:r>
            <a:r>
              <a:rPr lang="en-US" altLang="zh-CN" dirty="0">
                <a:solidFill>
                  <a:srgbClr val="333333"/>
                </a:solidFill>
                <a:latin typeface="PingFang SC"/>
              </a:rPr>
              <a:t>p</a:t>
            </a:r>
            <a:r>
              <a:rPr lang="zh-CN" altLang="en-US" dirty="0">
                <a:solidFill>
                  <a:srgbClr val="333333"/>
                </a:solidFill>
                <a:latin typeface="PingFang SC"/>
              </a:rPr>
              <a:t>次方求和然后求</a:t>
            </a:r>
            <a:r>
              <a:rPr lang="en-US" altLang="zh-CN" dirty="0">
                <a:solidFill>
                  <a:srgbClr val="333333"/>
                </a:solidFill>
                <a:latin typeface="PingFang SC"/>
              </a:rPr>
              <a:t>1/p</a:t>
            </a:r>
            <a:r>
              <a:rPr lang="zh-CN" altLang="en-US" dirty="0">
                <a:solidFill>
                  <a:srgbClr val="333333"/>
                </a:solidFill>
                <a:latin typeface="PingFang SC"/>
              </a:rPr>
              <a:t>次方</a:t>
            </a:r>
            <a:br>
              <a:rPr lang="zh-CN" altLang="en-US" dirty="0"/>
            </a:br>
            <a:r>
              <a:rPr lang="en-US" altLang="zh-CN" dirty="0">
                <a:solidFill>
                  <a:srgbClr val="333333"/>
                </a:solidFill>
                <a:latin typeface="PingFang SC"/>
              </a:rPr>
              <a:t>L∞</a:t>
            </a:r>
            <a:r>
              <a:rPr lang="zh-CN" altLang="en-US" dirty="0">
                <a:solidFill>
                  <a:srgbClr val="333333"/>
                </a:solidFill>
                <a:latin typeface="PingFang SC"/>
              </a:rPr>
              <a:t>范数：向量各个元素求绝对值，最大那个元素的绝对值</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537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62436090-FC38-4575-9DD6-8128A7313095}"/>
              </a:ext>
            </a:extLst>
          </p:cNvPr>
          <p:cNvSpPr>
            <a:spLocks noGrp="1" noRot="1" noChangeAspect="1" noChangeArrowheads="1" noTextEdit="1"/>
          </p:cNvSpPr>
          <p:nvPr>
            <p:ph type="sldImg"/>
          </p:nvPr>
        </p:nvSpPr>
        <p:spPr>
          <a:ln/>
        </p:spPr>
      </p:sp>
      <p:sp>
        <p:nvSpPr>
          <p:cNvPr id="84995" name="备注占位符 2">
            <a:extLst>
              <a:ext uri="{FF2B5EF4-FFF2-40B4-BE49-F238E27FC236}">
                <a16:creationId xmlns:a16="http://schemas.microsoft.com/office/drawing/2014/main" id="{D836FD04-D427-459E-B8C0-C590B66D427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r>
              <a:rPr lang="zh-CN" altLang="en-US" dirty="0"/>
              <a:t>协方差（</a:t>
            </a:r>
            <a:r>
              <a:rPr lang="en-US" altLang="zh-CN" dirty="0"/>
              <a:t>Covariance</a:t>
            </a:r>
            <a:r>
              <a:rPr lang="zh-CN" altLang="en-US" dirty="0"/>
              <a:t>）在概率论和统计学中用于衡量两个变量的总体误差。而方差是协方差的一种特殊情况，即当两个变量是相同的情况。</a:t>
            </a:r>
          </a:p>
          <a:p>
            <a:r>
              <a:rPr lang="zh-CN" altLang="en-US" dirty="0"/>
              <a:t>协方差表示的是两个变量的总体的误差，这与只表示一个变量误差的方差不同。 如果两个变量的变化趋势一致，也就是说如果其中一个大于自身的期望值，另外一个也大于自身的期望值，那么两个变量之间的协方差就是正值。 如果两个变量的变化趋势相反，即其中一个大于自身的期望值，另外一个却小于自身的期望值，那么两个变量之间的协方差就是负值。</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B4794D3E-7F6B-406E-9040-69F567BAAEAF}"/>
              </a:ext>
            </a:extLst>
          </p:cNvPr>
          <p:cNvSpPr>
            <a:spLocks noGrp="1" noRot="1" noChangeAspect="1" noChangeArrowheads="1" noTextEdit="1"/>
          </p:cNvSpPr>
          <p:nvPr>
            <p:ph type="sldImg"/>
          </p:nvPr>
        </p:nvSpPr>
        <p:spPr>
          <a:ln/>
        </p:spPr>
      </p:sp>
      <p:sp>
        <p:nvSpPr>
          <p:cNvPr id="92163" name="备注占位符 2">
            <a:extLst>
              <a:ext uri="{FF2B5EF4-FFF2-40B4-BE49-F238E27FC236}">
                <a16:creationId xmlns:a16="http://schemas.microsoft.com/office/drawing/2014/main" id="{E28F38B1-EE33-46A1-900F-41762055135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zh-CN" altLang="en-US"/>
          </a:p>
        </p:txBody>
      </p:sp>
    </p:spTree>
    <p:extLst>
      <p:ext uri="{BB962C8B-B14F-4D97-AF65-F5344CB8AC3E}">
        <p14:creationId xmlns:p14="http://schemas.microsoft.com/office/powerpoint/2010/main" val="829416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6639450-2DEE-4143-BA69-2811A8DA0BFE}"/>
              </a:ext>
            </a:extLst>
          </p:cNvPr>
          <p:cNvSpPr>
            <a:spLocks noGrp="1" noRot="1" noChangeAspect="1" noChangeArrowheads="1" noTextEdit="1"/>
          </p:cNvSpPr>
          <p:nvPr>
            <p:ph type="sldImg" idx="4294967295"/>
          </p:nvPr>
        </p:nvSpPr>
        <p:spPr>
          <a:xfrm>
            <a:off x="1166813" y="692150"/>
            <a:ext cx="4606925" cy="3455988"/>
          </a:xfrm>
          <a:ln/>
        </p:spPr>
      </p:sp>
      <p:sp>
        <p:nvSpPr>
          <p:cNvPr id="111619" name="Rectangle 3">
            <a:extLst>
              <a:ext uri="{FF2B5EF4-FFF2-40B4-BE49-F238E27FC236}">
                <a16:creationId xmlns:a16="http://schemas.microsoft.com/office/drawing/2014/main" id="{6D39AA1F-2A88-407D-B953-6D66FF3EDCD5}"/>
              </a:ext>
            </a:extLst>
          </p:cNvPr>
          <p:cNvSpPr>
            <a:spLocks noGrp="1" noChangeArrowheads="1"/>
          </p:cNvSpPr>
          <p:nvPr>
            <p:ph type="body" idx="4294967295"/>
          </p:nvPr>
        </p:nvSpPr>
        <p:spPr>
          <a:xfrm>
            <a:off x="923925" y="4378325"/>
            <a:ext cx="5086350" cy="4149725"/>
          </a:xfrm>
        </p:spPr>
        <p:txBody>
          <a:bodyPr lIns="90743" tIns="45370" rIns="90743" bIns="45370">
            <a:prstTxWarp prst="textNoShape">
              <a:avLst/>
            </a:prstTxWarp>
          </a:bodyPr>
          <a:lstStyle/>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F167EA24-D679-4B56-893B-2A7B9D8E5F7B}"/>
              </a:ext>
            </a:extLst>
          </p:cNvPr>
          <p:cNvSpPr>
            <a:spLocks noGrp="1" noRot="1" noChangeAspect="1" noChangeArrowheads="1" noTextEdit="1"/>
          </p:cNvSpPr>
          <p:nvPr>
            <p:ph type="sldImg"/>
          </p:nvPr>
        </p:nvSpPr>
        <p:spPr>
          <a:ln/>
        </p:spPr>
      </p:sp>
      <p:sp>
        <p:nvSpPr>
          <p:cNvPr id="123907" name="备注占位符 2">
            <a:extLst>
              <a:ext uri="{FF2B5EF4-FFF2-40B4-BE49-F238E27FC236}">
                <a16:creationId xmlns:a16="http://schemas.microsoft.com/office/drawing/2014/main" id="{21CDE23F-44E9-4FC6-87BC-4CD64A6BBB7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r>
              <a:rPr lang="en-US" altLang="zh-CN" dirty="0"/>
              <a:t>PCA(Principal Component Analysis)</a:t>
            </a:r>
            <a:r>
              <a:rPr lang="zh-CN" altLang="en-US" dirty="0"/>
              <a:t>，即主成分分析方法，是一种使用最广泛的数据降维算法。</a:t>
            </a:r>
            <a:r>
              <a:rPr lang="en-US" altLang="zh-CN" dirty="0"/>
              <a:t>PCA</a:t>
            </a:r>
            <a:r>
              <a:rPr lang="zh-CN" altLang="en-US" dirty="0"/>
              <a:t>的主要思想是将</a:t>
            </a:r>
            <a:r>
              <a:rPr lang="en-US" altLang="zh-CN" dirty="0"/>
              <a:t>n</a:t>
            </a:r>
            <a:r>
              <a:rPr lang="zh-CN" altLang="en-US" dirty="0"/>
              <a:t>维特征映射到</a:t>
            </a:r>
            <a:r>
              <a:rPr lang="en-US" altLang="zh-CN" dirty="0"/>
              <a:t>k</a:t>
            </a:r>
            <a:r>
              <a:rPr lang="zh-CN" altLang="en-US" dirty="0"/>
              <a:t>维上，这</a:t>
            </a:r>
            <a:r>
              <a:rPr lang="en-US" altLang="zh-CN" dirty="0"/>
              <a:t>k</a:t>
            </a:r>
            <a:r>
              <a:rPr lang="zh-CN" altLang="en-US" dirty="0"/>
              <a:t>维是全新的正交特征也被称为主成分，是在原有</a:t>
            </a:r>
            <a:r>
              <a:rPr lang="en-US" altLang="zh-CN" dirty="0"/>
              <a:t>n</a:t>
            </a:r>
            <a:r>
              <a:rPr lang="zh-CN" altLang="en-US" dirty="0"/>
              <a:t>维特征的基础上重新构造出来的</a:t>
            </a:r>
            <a:r>
              <a:rPr lang="en-US" altLang="zh-CN" dirty="0"/>
              <a:t>k</a:t>
            </a:r>
            <a:r>
              <a:rPr lang="zh-CN" altLang="en-US" dirty="0"/>
              <a:t>维特征。</a:t>
            </a:r>
            <a:r>
              <a:rPr lang="en-US" altLang="zh-CN" dirty="0"/>
              <a:t>PCA</a:t>
            </a:r>
            <a:r>
              <a:rPr lang="zh-CN" altLang="en-US" dirty="0"/>
              <a:t>的工作就是从原始的空间中顺序地找一组相互正交的坐标轴，新的坐标轴的选择与数据本身是密切相关的。其中，第一个新坐标轴选择是原始数据中方差最大的方向，第二个新坐标轴选取是与第一个坐标轴正交的平面中使得方差最大的，第三个轴是与第</a:t>
            </a:r>
            <a:r>
              <a:rPr lang="en-US" altLang="zh-CN" dirty="0"/>
              <a:t>1,2</a:t>
            </a:r>
            <a:r>
              <a:rPr lang="zh-CN" altLang="en-US" dirty="0"/>
              <a:t>个轴正交的平面中方差最大的。依次类推，可以得到</a:t>
            </a:r>
            <a:r>
              <a:rPr lang="en-US" altLang="zh-CN" dirty="0"/>
              <a:t>n</a:t>
            </a:r>
            <a:r>
              <a:rPr lang="zh-CN" altLang="en-US" dirty="0"/>
              <a:t>个这样的坐标轴。通过这种方式获得的新的坐标轴，我们发现，大部分方差都包含在前面</a:t>
            </a:r>
            <a:r>
              <a:rPr lang="en-US" altLang="zh-CN" dirty="0"/>
              <a:t>k</a:t>
            </a:r>
            <a:r>
              <a:rPr lang="zh-CN" altLang="en-US" dirty="0"/>
              <a:t>个坐标轴中，后面的坐标轴所含的方差几乎为</a:t>
            </a:r>
            <a:r>
              <a:rPr lang="en-US" altLang="zh-CN" dirty="0"/>
              <a:t>0</a:t>
            </a:r>
            <a:r>
              <a:rPr lang="zh-CN" altLang="en-US" dirty="0"/>
              <a:t>。于是，我们可以忽略余下的坐标轴，只保留前面</a:t>
            </a:r>
            <a:r>
              <a:rPr lang="en-US" altLang="zh-CN" dirty="0"/>
              <a:t>k</a:t>
            </a:r>
            <a:r>
              <a:rPr lang="zh-CN" altLang="en-US" dirty="0"/>
              <a:t>个含有绝大部分方差的坐标轴。事实上，这相当于只保留包含绝大部分方差的维度特征，而忽略包含方差几乎为</a:t>
            </a:r>
            <a:r>
              <a:rPr lang="en-US" altLang="zh-CN" dirty="0"/>
              <a:t>0</a:t>
            </a:r>
            <a:r>
              <a:rPr lang="zh-CN" altLang="en-US" dirty="0"/>
              <a:t>的特征维度，实现对数据特征的降维处理。</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p>
        </p:txBody>
      </p:sp>
    </p:spTree>
    <p:extLst>
      <p:ext uri="{BB962C8B-B14F-4D97-AF65-F5344CB8AC3E}">
        <p14:creationId xmlns:p14="http://schemas.microsoft.com/office/powerpoint/2010/main" val="348513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extLst>
      <p:ext uri="{BB962C8B-B14F-4D97-AF65-F5344CB8AC3E}">
        <p14:creationId xmlns:p14="http://schemas.microsoft.com/office/powerpoint/2010/main" val="366730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311966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001278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noProof="1"/>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377568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Footer Placeholder 1">
            <a:extLst>
              <a:ext uri="{FF2B5EF4-FFF2-40B4-BE49-F238E27FC236}">
                <a16:creationId xmlns:a16="http://schemas.microsoft.com/office/drawing/2014/main" id="{ADB4B394-0E97-4DAA-AD58-9A0908AED66E}"/>
              </a:ext>
            </a:extLst>
          </p:cNvPr>
          <p:cNvSpPr>
            <a:spLocks noGrp="1"/>
          </p:cNvSpPr>
          <p:nvPr>
            <p:ph type="ftr" sz="quarter" idx="10"/>
          </p:nvPr>
        </p:nvSpPr>
        <p:spPr/>
        <p:txBody>
          <a:bodyPr/>
          <a:lstStyle>
            <a:lvl1pPr>
              <a:defRPr/>
            </a:lvl1pPr>
          </a:lstStyle>
          <a:p>
            <a:pPr>
              <a:defRPr/>
            </a:pPr>
            <a:endParaRPr lang="en-US"/>
          </a:p>
        </p:txBody>
      </p:sp>
      <p:sp>
        <p:nvSpPr>
          <p:cNvPr id="5" name="Slide Number Placeholder 2">
            <a:extLst>
              <a:ext uri="{FF2B5EF4-FFF2-40B4-BE49-F238E27FC236}">
                <a16:creationId xmlns:a16="http://schemas.microsoft.com/office/drawing/2014/main" id="{9181BC00-18CA-4F4D-8A7E-995D3DAD5428}"/>
              </a:ext>
            </a:extLst>
          </p:cNvPr>
          <p:cNvSpPr>
            <a:spLocks noGrp="1"/>
          </p:cNvSpPr>
          <p:nvPr>
            <p:ph type="sldNum" sz="quarter" idx="11"/>
          </p:nvPr>
        </p:nvSpPr>
        <p:spPr/>
        <p:txBody>
          <a:bodyPr/>
          <a:lstStyle>
            <a:lvl1pPr>
              <a:defRPr/>
            </a:lvl1pPr>
          </a:lstStyle>
          <a:p>
            <a:fld id="{6D94F2B2-50C0-43C6-B56B-72A9ED9EC686}" type="slidenum">
              <a:rPr lang="en-US" altLang="zh-CN"/>
              <a:pPr/>
              <a:t>‹#›</a:t>
            </a:fld>
            <a:endParaRPr lang="en-US" altLang="zh-CN"/>
          </a:p>
        </p:txBody>
      </p:sp>
      <p:sp>
        <p:nvSpPr>
          <p:cNvPr id="6" name="Date Placeholder 3">
            <a:extLst>
              <a:ext uri="{FF2B5EF4-FFF2-40B4-BE49-F238E27FC236}">
                <a16:creationId xmlns:a16="http://schemas.microsoft.com/office/drawing/2014/main" id="{39FEE3E2-5ADA-447A-924A-EC9569A889D2}"/>
              </a:ext>
            </a:extLst>
          </p:cNvPr>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226589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mn-ea"/>
                <a:ea typeface="+mn-ea"/>
                <a:cs typeface="Arial" panose="020B0604020202020204" pitchFamily="34" charset="0"/>
              </a:defRPr>
            </a:lvl1pPr>
            <a:lvl2pP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7D0BEAE8-28BD-4109-8B22-0411171EB960}"/>
              </a:ext>
            </a:extLst>
          </p:cNvPr>
          <p:cNvSpPr>
            <a:spLocks noGrp="1"/>
          </p:cNvSpPr>
          <p:nvPr>
            <p:ph type="sldNum" sz="quarter" idx="11"/>
          </p:nvPr>
        </p:nvSpPr>
        <p:spPr/>
        <p:txBody>
          <a:bodyPr/>
          <a:lstStyle>
            <a:lvl1pPr>
              <a:defRPr/>
            </a:lvl1pPr>
          </a:lstStyle>
          <a:p>
            <a:fld id="{6AF793D8-EA07-4A28-94CE-B64171304A57}" type="slidenum">
              <a:rPr lang="en-US" altLang="zh-CN"/>
              <a:pPr/>
              <a:t>‹#›</a:t>
            </a:fld>
            <a:endParaRPr lang="en-US" altLang="zh-CN"/>
          </a:p>
        </p:txBody>
      </p:sp>
      <p:sp>
        <p:nvSpPr>
          <p:cNvPr id="6" name="Date Placeholder 3">
            <a:extLst>
              <a:ext uri="{FF2B5EF4-FFF2-40B4-BE49-F238E27FC236}">
                <a16:creationId xmlns:a16="http://schemas.microsoft.com/office/drawing/2014/main" id="{614A37A7-C09A-4609-B41E-50CB3E2471D9}"/>
              </a:ext>
            </a:extLst>
          </p:cNvPr>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1254112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Arial" panose="020B0604020202020204" pitchFamily="34" charset="0"/>
                <a:ea typeface="宋体" panose="02010600030101010101" pitchFamily="2" charset="-122"/>
                <a:cs typeface="Arial" panose="020B0604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Footer Placeholder 1">
            <a:extLst>
              <a:ext uri="{FF2B5EF4-FFF2-40B4-BE49-F238E27FC236}">
                <a16:creationId xmlns:a16="http://schemas.microsoft.com/office/drawing/2014/main" id="{67D429AA-1967-456D-9C7B-BFD2B35B71F3}"/>
              </a:ext>
            </a:extLst>
          </p:cNvPr>
          <p:cNvSpPr>
            <a:spLocks noGrp="1"/>
          </p:cNvSpPr>
          <p:nvPr>
            <p:ph type="ftr" sz="quarter" idx="10"/>
          </p:nvPr>
        </p:nvSpPr>
        <p:spPr/>
        <p:txBody>
          <a:bodyPr/>
          <a:lstStyle>
            <a:lvl1pPr>
              <a:defRPr/>
            </a:lvl1pPr>
          </a:lstStyle>
          <a:p>
            <a:pPr>
              <a:defRPr/>
            </a:pPr>
            <a:endParaRPr lang="en-US"/>
          </a:p>
        </p:txBody>
      </p:sp>
      <p:sp>
        <p:nvSpPr>
          <p:cNvPr id="5" name="Slide Number Placeholder 2">
            <a:extLst>
              <a:ext uri="{FF2B5EF4-FFF2-40B4-BE49-F238E27FC236}">
                <a16:creationId xmlns:a16="http://schemas.microsoft.com/office/drawing/2014/main" id="{E745B555-826A-4A6F-A2E4-DE23BDE21CC5}"/>
              </a:ext>
            </a:extLst>
          </p:cNvPr>
          <p:cNvSpPr>
            <a:spLocks noGrp="1"/>
          </p:cNvSpPr>
          <p:nvPr>
            <p:ph type="sldNum" sz="quarter" idx="11"/>
          </p:nvPr>
        </p:nvSpPr>
        <p:spPr/>
        <p:txBody>
          <a:bodyPr/>
          <a:lstStyle>
            <a:lvl1pPr>
              <a:defRPr/>
            </a:lvl1pPr>
          </a:lstStyle>
          <a:p>
            <a:fld id="{1221BBAF-59C5-4771-8E17-F48028D02DD6}" type="slidenum">
              <a:rPr lang="en-US" altLang="zh-CN"/>
              <a:pPr/>
              <a:t>‹#›</a:t>
            </a:fld>
            <a:endParaRPr lang="en-US" altLang="zh-CN"/>
          </a:p>
        </p:txBody>
      </p:sp>
      <p:sp>
        <p:nvSpPr>
          <p:cNvPr id="6" name="Date Placeholder 3">
            <a:extLst>
              <a:ext uri="{FF2B5EF4-FFF2-40B4-BE49-F238E27FC236}">
                <a16:creationId xmlns:a16="http://schemas.microsoft.com/office/drawing/2014/main" id="{EF654A09-9C3E-4B2E-94F0-76EDA4828581}"/>
              </a:ext>
            </a:extLst>
          </p:cNvPr>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2915231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atin typeface="Arial" panose="020B0604020202020204" pitchFamily="34" charset="0"/>
                <a:ea typeface="宋体" panose="02010600030101010101" pitchFamily="2" charset="-122"/>
                <a:cs typeface="Arial" panose="020B0604020202020204" pitchFamily="34" charset="0"/>
              </a:defRPr>
            </a:lvl1pPr>
            <a:lvl2pPr>
              <a:defRPr sz="2400">
                <a:latin typeface="Arial" panose="020B0604020202020204" pitchFamily="34" charset="0"/>
                <a:ea typeface="宋体" panose="02010600030101010101" pitchFamily="2" charset="-122"/>
                <a:cs typeface="Arial" panose="020B0604020202020204" pitchFamily="34" charset="0"/>
              </a:defRPr>
            </a:lvl2pPr>
            <a:lvl3pPr>
              <a:defRPr sz="2000">
                <a:latin typeface="Arial" panose="020B0604020202020204" pitchFamily="34" charset="0"/>
                <a:ea typeface="宋体" panose="02010600030101010101" pitchFamily="2" charset="-122"/>
                <a:cs typeface="Arial" panose="020B0604020202020204" pitchFamily="34" charset="0"/>
              </a:defRPr>
            </a:lvl3pPr>
            <a:lvl4pPr>
              <a:defRPr sz="1800">
                <a:latin typeface="Arial" panose="020B0604020202020204" pitchFamily="34" charset="0"/>
                <a:ea typeface="宋体" panose="02010600030101010101" pitchFamily="2" charset="-122"/>
                <a:cs typeface="Arial" panose="020B0604020202020204" pitchFamily="34" charset="0"/>
              </a:defRPr>
            </a:lvl4pPr>
            <a:lvl5pPr>
              <a:defRPr sz="1800">
                <a:latin typeface="Arial" panose="020B0604020202020204" pitchFamily="34" charset="0"/>
                <a:ea typeface="宋体" panose="02010600030101010101" pitchFamily="2" charset="-122"/>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6614" y="1143000"/>
            <a:ext cx="4083050" cy="5181600"/>
          </a:xfrm>
        </p:spPr>
        <p:txBody>
          <a:bodyPr/>
          <a:lstStyle>
            <a:lvl1pPr>
              <a:defRPr sz="2800">
                <a:latin typeface="Arial" panose="020B0604020202020204" pitchFamily="34" charset="0"/>
                <a:ea typeface="宋体" panose="02010600030101010101" pitchFamily="2" charset="-122"/>
                <a:cs typeface="Arial" panose="020B0604020202020204" pitchFamily="34" charset="0"/>
              </a:defRPr>
            </a:lvl1pPr>
            <a:lvl2pPr>
              <a:defRPr sz="2400">
                <a:latin typeface="Arial" panose="020B0604020202020204" pitchFamily="34" charset="0"/>
                <a:ea typeface="宋体" panose="02010600030101010101" pitchFamily="2" charset="-122"/>
                <a:cs typeface="Arial" panose="020B0604020202020204" pitchFamily="34" charset="0"/>
              </a:defRPr>
            </a:lvl2pPr>
            <a:lvl3pPr>
              <a:defRPr sz="2000">
                <a:latin typeface="Arial" panose="020B0604020202020204" pitchFamily="34" charset="0"/>
                <a:ea typeface="宋体" panose="02010600030101010101" pitchFamily="2" charset="-122"/>
                <a:cs typeface="Arial" panose="020B0604020202020204" pitchFamily="34" charset="0"/>
              </a:defRPr>
            </a:lvl3pPr>
            <a:lvl4pPr>
              <a:defRPr sz="1800">
                <a:latin typeface="Arial" panose="020B0604020202020204" pitchFamily="34" charset="0"/>
                <a:ea typeface="宋体" panose="02010600030101010101" pitchFamily="2" charset="-122"/>
                <a:cs typeface="Arial" panose="020B0604020202020204" pitchFamily="34" charset="0"/>
              </a:defRPr>
            </a:lvl4pPr>
            <a:lvl5pPr>
              <a:defRPr sz="1800">
                <a:latin typeface="Arial" panose="020B0604020202020204" pitchFamily="34" charset="0"/>
                <a:ea typeface="宋体" panose="02010600030101010101" pitchFamily="2" charset="-122"/>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1">
            <a:extLst>
              <a:ext uri="{FF2B5EF4-FFF2-40B4-BE49-F238E27FC236}">
                <a16:creationId xmlns:a16="http://schemas.microsoft.com/office/drawing/2014/main" id="{55FD3DD0-861D-492E-A4C3-63A749A83845}"/>
              </a:ext>
            </a:extLst>
          </p:cNvPr>
          <p:cNvSpPr>
            <a:spLocks noGrp="1"/>
          </p:cNvSpPr>
          <p:nvPr>
            <p:ph type="ftr" sz="quarter" idx="10"/>
          </p:nvPr>
        </p:nvSpPr>
        <p:spPr/>
        <p:txBody>
          <a:bodyPr/>
          <a:lstStyle>
            <a:lvl1pPr>
              <a:defRPr>
                <a:latin typeface="+mn-ea"/>
                <a:ea typeface="+mn-ea"/>
                <a:cs typeface="Arial" panose="020B0604020202020204" pitchFamily="34" charset="0"/>
              </a:defRPr>
            </a:lvl1pPr>
          </a:lstStyle>
          <a:p>
            <a:pPr>
              <a:defRPr/>
            </a:pPr>
            <a:endParaRPr lang="en-US"/>
          </a:p>
        </p:txBody>
      </p:sp>
      <p:sp>
        <p:nvSpPr>
          <p:cNvPr id="6" name="Slide Number Placeholder 2">
            <a:extLst>
              <a:ext uri="{FF2B5EF4-FFF2-40B4-BE49-F238E27FC236}">
                <a16:creationId xmlns:a16="http://schemas.microsoft.com/office/drawing/2014/main" id="{1CB48680-16EC-4455-90C8-FAE3C431E54F}"/>
              </a:ext>
            </a:extLst>
          </p:cNvPr>
          <p:cNvSpPr>
            <a:spLocks noGrp="1"/>
          </p:cNvSpPr>
          <p:nvPr>
            <p:ph type="sldNum" sz="quarter" idx="11"/>
          </p:nvPr>
        </p:nvSpPr>
        <p:spPr/>
        <p:txBody>
          <a:bodyPr/>
          <a:lstStyle>
            <a:lvl1pPr>
              <a:defRPr>
                <a:latin typeface="+mn-ea"/>
                <a:ea typeface="+mn-ea"/>
                <a:cs typeface="Arial" panose="020B0604020202020204" pitchFamily="34" charset="0"/>
              </a:defRPr>
            </a:lvl1pPr>
          </a:lstStyle>
          <a:p>
            <a:fld id="{BE54727B-DDCA-4F98-8FAB-6D69906BD8E4}" type="slidenum">
              <a:rPr lang="en-US" altLang="zh-CN" smtClean="0"/>
              <a:pPr/>
              <a:t>‹#›</a:t>
            </a:fld>
            <a:endParaRPr lang="en-US" altLang="zh-CN"/>
          </a:p>
        </p:txBody>
      </p:sp>
      <p:sp>
        <p:nvSpPr>
          <p:cNvPr id="7" name="Date Placeholder 3">
            <a:extLst>
              <a:ext uri="{FF2B5EF4-FFF2-40B4-BE49-F238E27FC236}">
                <a16:creationId xmlns:a16="http://schemas.microsoft.com/office/drawing/2014/main" id="{909A3EC9-90DE-4E6D-90E4-3B4879F9435C}"/>
              </a:ext>
            </a:extLst>
          </p:cNvPr>
          <p:cNvSpPr>
            <a:spLocks noGrp="1"/>
          </p:cNvSpPr>
          <p:nvPr>
            <p:ph type="dt" sz="half" idx="12"/>
          </p:nvPr>
        </p:nvSpPr>
        <p:spPr/>
        <p:txBody>
          <a:bodyPr/>
          <a:lstStyle>
            <a:lvl1pPr>
              <a:defRPr>
                <a:latin typeface="+mn-ea"/>
                <a:ea typeface="+mn-ea"/>
                <a:cs typeface="Arial" panose="020B0604020202020204" pitchFamily="34" charset="0"/>
              </a:defRPr>
            </a:lvl1pPr>
          </a:lstStyle>
          <a:p>
            <a:endParaRPr lang="en-US" altLang="zh-CN"/>
          </a:p>
        </p:txBody>
      </p:sp>
    </p:spTree>
    <p:extLst>
      <p:ext uri="{BB962C8B-B14F-4D97-AF65-F5344CB8AC3E}">
        <p14:creationId xmlns:p14="http://schemas.microsoft.com/office/powerpoint/2010/main" val="2902778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Arial" panose="020B0604020202020204" pitchFamily="34" charset="0"/>
                <a:ea typeface="宋体" panose="02010600030101010101" pitchFamily="2" charset="-122"/>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Arial" panose="020B0604020202020204" pitchFamily="34" charset="0"/>
                <a:ea typeface="宋体" panose="02010600030101010101" pitchFamily="2" charset="-122"/>
                <a:cs typeface="Arial" panose="020B0604020202020204" pitchFamily="34" charset="0"/>
              </a:defRPr>
            </a:lvl1pPr>
            <a:lvl2pPr>
              <a:defRPr sz="2000">
                <a:latin typeface="Arial" panose="020B0604020202020204" pitchFamily="34" charset="0"/>
                <a:ea typeface="宋体" panose="02010600030101010101" pitchFamily="2" charset="-122"/>
                <a:cs typeface="Arial" panose="020B0604020202020204" pitchFamily="34" charset="0"/>
              </a:defRPr>
            </a:lvl2pPr>
            <a:lvl3pPr>
              <a:defRPr sz="1800">
                <a:latin typeface="Arial" panose="020B0604020202020204" pitchFamily="34" charset="0"/>
                <a:ea typeface="宋体" panose="02010600030101010101" pitchFamily="2" charset="-122"/>
                <a:cs typeface="Arial" panose="020B0604020202020204" pitchFamily="34" charset="0"/>
              </a:defRPr>
            </a:lvl3pPr>
            <a:lvl4pPr>
              <a:defRPr sz="1600">
                <a:latin typeface="Arial" panose="020B0604020202020204" pitchFamily="34" charset="0"/>
                <a:ea typeface="宋体" panose="02010600030101010101" pitchFamily="2" charset="-122"/>
                <a:cs typeface="Arial" panose="020B0604020202020204" pitchFamily="34" charset="0"/>
              </a:defRPr>
            </a:lvl4pPr>
            <a:lvl5pPr>
              <a:defRPr sz="1600">
                <a:latin typeface="Arial" panose="020B0604020202020204" pitchFamily="34" charset="0"/>
                <a:ea typeface="宋体" panose="02010600030101010101" pitchFamily="2" charset="-122"/>
                <a:cs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atin typeface="Arial" panose="020B0604020202020204" pitchFamily="34" charset="0"/>
                <a:ea typeface="宋体" panose="02010600030101010101" pitchFamily="2" charset="-122"/>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atin typeface="Arial" panose="020B0604020202020204" pitchFamily="34" charset="0"/>
                <a:ea typeface="宋体" panose="02010600030101010101" pitchFamily="2" charset="-122"/>
                <a:cs typeface="Arial" panose="020B0604020202020204" pitchFamily="34" charset="0"/>
              </a:defRPr>
            </a:lvl1pPr>
            <a:lvl2pPr>
              <a:defRPr sz="2000">
                <a:latin typeface="Arial" panose="020B0604020202020204" pitchFamily="34" charset="0"/>
                <a:ea typeface="宋体" panose="02010600030101010101" pitchFamily="2" charset="-122"/>
                <a:cs typeface="Arial" panose="020B0604020202020204" pitchFamily="34" charset="0"/>
              </a:defRPr>
            </a:lvl2pPr>
            <a:lvl3pPr>
              <a:defRPr sz="1800">
                <a:latin typeface="Arial" panose="020B0604020202020204" pitchFamily="34" charset="0"/>
                <a:ea typeface="宋体" panose="02010600030101010101" pitchFamily="2" charset="-122"/>
                <a:cs typeface="Arial" panose="020B0604020202020204" pitchFamily="34" charset="0"/>
              </a:defRPr>
            </a:lvl3pPr>
            <a:lvl4pPr>
              <a:defRPr sz="1600">
                <a:latin typeface="Arial" panose="020B0604020202020204" pitchFamily="34" charset="0"/>
                <a:ea typeface="宋体" panose="02010600030101010101" pitchFamily="2" charset="-122"/>
                <a:cs typeface="Arial" panose="020B0604020202020204" pitchFamily="34" charset="0"/>
              </a:defRPr>
            </a:lvl4pPr>
            <a:lvl5pPr>
              <a:defRPr sz="1600">
                <a:latin typeface="Arial" panose="020B0604020202020204" pitchFamily="34" charset="0"/>
                <a:ea typeface="宋体" panose="02010600030101010101" pitchFamily="2" charset="-122"/>
                <a:cs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9BA00C0B-C7D3-498E-9C7F-4830E37D03C8}"/>
              </a:ext>
            </a:extLst>
          </p:cNvPr>
          <p:cNvSpPr>
            <a:spLocks noGrp="1"/>
          </p:cNvSpPr>
          <p:nvPr>
            <p:ph type="ftr" sz="quarter" idx="10"/>
          </p:nvPr>
        </p:nvSpPr>
        <p:spPr/>
        <p:txBody>
          <a:bodyPr/>
          <a:lstStyle>
            <a:lvl1pPr>
              <a:defRPr/>
            </a:lvl1pPr>
          </a:lstStyle>
          <a:p>
            <a:pPr>
              <a:defRPr/>
            </a:pPr>
            <a:endParaRPr lang="en-US"/>
          </a:p>
        </p:txBody>
      </p:sp>
      <p:sp>
        <p:nvSpPr>
          <p:cNvPr id="8" name="Slide Number Placeholder 2">
            <a:extLst>
              <a:ext uri="{FF2B5EF4-FFF2-40B4-BE49-F238E27FC236}">
                <a16:creationId xmlns:a16="http://schemas.microsoft.com/office/drawing/2014/main" id="{DB874917-19F7-4161-87C7-48637C8EC103}"/>
              </a:ext>
            </a:extLst>
          </p:cNvPr>
          <p:cNvSpPr>
            <a:spLocks noGrp="1"/>
          </p:cNvSpPr>
          <p:nvPr>
            <p:ph type="sldNum" sz="quarter" idx="11"/>
          </p:nvPr>
        </p:nvSpPr>
        <p:spPr/>
        <p:txBody>
          <a:bodyPr/>
          <a:lstStyle>
            <a:lvl1pPr>
              <a:defRPr/>
            </a:lvl1pPr>
          </a:lstStyle>
          <a:p>
            <a:fld id="{EAE87C52-002F-48AB-8D64-3F8DD47FD70F}" type="slidenum">
              <a:rPr lang="en-US" altLang="zh-CN"/>
              <a:pPr/>
              <a:t>‹#›</a:t>
            </a:fld>
            <a:endParaRPr lang="en-US" altLang="zh-CN"/>
          </a:p>
        </p:txBody>
      </p:sp>
      <p:sp>
        <p:nvSpPr>
          <p:cNvPr id="9" name="Date Placeholder 3">
            <a:extLst>
              <a:ext uri="{FF2B5EF4-FFF2-40B4-BE49-F238E27FC236}">
                <a16:creationId xmlns:a16="http://schemas.microsoft.com/office/drawing/2014/main" id="{8D6B30BA-FAA0-476D-A183-5E24EE44E4FA}"/>
              </a:ext>
            </a:extLst>
          </p:cNvPr>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3105500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Footer Placeholder 1">
            <a:extLst>
              <a:ext uri="{FF2B5EF4-FFF2-40B4-BE49-F238E27FC236}">
                <a16:creationId xmlns:a16="http://schemas.microsoft.com/office/drawing/2014/main" id="{07CCC136-1DB1-41F8-A99B-5F74A1CBA323}"/>
              </a:ext>
            </a:extLst>
          </p:cNvPr>
          <p:cNvSpPr>
            <a:spLocks noGrp="1"/>
          </p:cNvSpPr>
          <p:nvPr>
            <p:ph type="ftr" sz="quarter" idx="10"/>
          </p:nvPr>
        </p:nvSpPr>
        <p:spPr/>
        <p:txBody>
          <a:bodyPr/>
          <a:lstStyle>
            <a:lvl1pPr>
              <a:defRPr/>
            </a:lvl1pPr>
          </a:lstStyle>
          <a:p>
            <a:pPr>
              <a:defRPr/>
            </a:pPr>
            <a:endParaRPr lang="en-US"/>
          </a:p>
        </p:txBody>
      </p:sp>
      <p:sp>
        <p:nvSpPr>
          <p:cNvPr id="4" name="Slide Number Placeholder 2">
            <a:extLst>
              <a:ext uri="{FF2B5EF4-FFF2-40B4-BE49-F238E27FC236}">
                <a16:creationId xmlns:a16="http://schemas.microsoft.com/office/drawing/2014/main" id="{0A5E6657-C2E0-4314-9CD7-DEE743170DB5}"/>
              </a:ext>
            </a:extLst>
          </p:cNvPr>
          <p:cNvSpPr>
            <a:spLocks noGrp="1"/>
          </p:cNvSpPr>
          <p:nvPr>
            <p:ph type="sldNum" sz="quarter" idx="11"/>
          </p:nvPr>
        </p:nvSpPr>
        <p:spPr/>
        <p:txBody>
          <a:bodyPr/>
          <a:lstStyle>
            <a:lvl1pPr>
              <a:defRPr/>
            </a:lvl1pPr>
          </a:lstStyle>
          <a:p>
            <a:fld id="{0587B289-493E-4DFB-A840-89274361C08F}" type="slidenum">
              <a:rPr lang="en-US" altLang="zh-CN"/>
              <a:pPr/>
              <a:t>‹#›</a:t>
            </a:fld>
            <a:endParaRPr lang="en-US" altLang="zh-CN"/>
          </a:p>
        </p:txBody>
      </p:sp>
      <p:sp>
        <p:nvSpPr>
          <p:cNvPr id="5" name="Date Placeholder 3">
            <a:extLst>
              <a:ext uri="{FF2B5EF4-FFF2-40B4-BE49-F238E27FC236}">
                <a16:creationId xmlns:a16="http://schemas.microsoft.com/office/drawing/2014/main" id="{C8FB32A4-E25C-414D-9CC9-57B045A7388D}"/>
              </a:ext>
            </a:extLst>
          </p:cNvPr>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2465941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366033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panose="020B0604020202020204" pitchFamily="34" charset="0"/>
                <a:ea typeface="宋体" panose="02010600030101010101" pitchFamily="2" charset="-122"/>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Footer Placeholder 1">
            <a:extLst>
              <a:ext uri="{FF2B5EF4-FFF2-40B4-BE49-F238E27FC236}">
                <a16:creationId xmlns:a16="http://schemas.microsoft.com/office/drawing/2014/main" id="{9A548E8D-8CC4-45E2-BF57-151D228C4B42}"/>
              </a:ext>
            </a:extLst>
          </p:cNvPr>
          <p:cNvSpPr>
            <a:spLocks noGrp="1"/>
          </p:cNvSpPr>
          <p:nvPr>
            <p:ph type="ftr" sz="quarter" idx="10"/>
          </p:nvPr>
        </p:nvSpPr>
        <p:spPr/>
        <p:txBody>
          <a:bodyPr/>
          <a:lstStyle>
            <a:lvl1pPr>
              <a:defRPr/>
            </a:lvl1pPr>
          </a:lstStyle>
          <a:p>
            <a:pPr>
              <a:defRPr/>
            </a:pPr>
            <a:endParaRPr lang="en-US"/>
          </a:p>
        </p:txBody>
      </p:sp>
      <p:sp>
        <p:nvSpPr>
          <p:cNvPr id="6" name="Slide Number Placeholder 2">
            <a:extLst>
              <a:ext uri="{FF2B5EF4-FFF2-40B4-BE49-F238E27FC236}">
                <a16:creationId xmlns:a16="http://schemas.microsoft.com/office/drawing/2014/main" id="{5E9A83B5-AF57-4E95-AA87-B9C61BA6F868}"/>
              </a:ext>
            </a:extLst>
          </p:cNvPr>
          <p:cNvSpPr>
            <a:spLocks noGrp="1"/>
          </p:cNvSpPr>
          <p:nvPr>
            <p:ph type="sldNum" sz="quarter" idx="11"/>
          </p:nvPr>
        </p:nvSpPr>
        <p:spPr/>
        <p:txBody>
          <a:bodyPr/>
          <a:lstStyle>
            <a:lvl1pPr>
              <a:defRPr/>
            </a:lvl1pPr>
          </a:lstStyle>
          <a:p>
            <a:fld id="{98E2C60A-26D4-4A5C-9D99-C493C38CB7F4}" type="slidenum">
              <a:rPr lang="en-US" altLang="zh-CN"/>
              <a:pPr/>
              <a:t>‹#›</a:t>
            </a:fld>
            <a:endParaRPr lang="en-US" altLang="zh-CN"/>
          </a:p>
        </p:txBody>
      </p:sp>
      <p:sp>
        <p:nvSpPr>
          <p:cNvPr id="7" name="Date Placeholder 3">
            <a:extLst>
              <a:ext uri="{FF2B5EF4-FFF2-40B4-BE49-F238E27FC236}">
                <a16:creationId xmlns:a16="http://schemas.microsoft.com/office/drawing/2014/main" id="{7688A6F0-E1E8-4678-8672-3B0317C8D967}"/>
              </a:ext>
            </a:extLst>
          </p:cNvPr>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2797734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Table Placeholder 2"/>
          <p:cNvSpPr>
            <a:spLocks noGrp="1"/>
          </p:cNvSpPr>
          <p:nvPr>
            <p:ph type="tbl" idx="1"/>
          </p:nvPr>
        </p:nvSpPr>
        <p:spPr>
          <a:xfrm>
            <a:off x="411164" y="1143000"/>
            <a:ext cx="8318500" cy="5181600"/>
          </a:xfrm>
        </p:spPr>
        <p:txBody>
          <a:bodyPr/>
          <a:lstStyle/>
          <a:p>
            <a:pPr lvl="0"/>
            <a:endParaRPr lang="en-US" noProof="0"/>
          </a:p>
        </p:txBody>
      </p:sp>
      <p:sp>
        <p:nvSpPr>
          <p:cNvPr id="4" name="Footer Placeholder 1">
            <a:extLst>
              <a:ext uri="{FF2B5EF4-FFF2-40B4-BE49-F238E27FC236}">
                <a16:creationId xmlns:a16="http://schemas.microsoft.com/office/drawing/2014/main" id="{E75D58EE-AD1C-4383-88D8-3405E56370E6}"/>
              </a:ext>
            </a:extLst>
          </p:cNvPr>
          <p:cNvSpPr>
            <a:spLocks noGrp="1"/>
          </p:cNvSpPr>
          <p:nvPr>
            <p:ph type="ftr" sz="quarter" idx="10"/>
          </p:nvPr>
        </p:nvSpPr>
        <p:spPr/>
        <p:txBody>
          <a:bodyPr/>
          <a:lstStyle>
            <a:lvl1pPr>
              <a:defRPr/>
            </a:lvl1pPr>
          </a:lstStyle>
          <a:p>
            <a:pPr>
              <a:defRPr/>
            </a:pPr>
            <a:endParaRPr lang="en-US"/>
          </a:p>
        </p:txBody>
      </p:sp>
      <p:sp>
        <p:nvSpPr>
          <p:cNvPr id="5" name="Slide Number Placeholder 2">
            <a:extLst>
              <a:ext uri="{FF2B5EF4-FFF2-40B4-BE49-F238E27FC236}">
                <a16:creationId xmlns:a16="http://schemas.microsoft.com/office/drawing/2014/main" id="{759DB343-E397-4202-B3BF-7322A2A1CA42}"/>
              </a:ext>
            </a:extLst>
          </p:cNvPr>
          <p:cNvSpPr>
            <a:spLocks noGrp="1"/>
          </p:cNvSpPr>
          <p:nvPr>
            <p:ph type="sldNum" sz="quarter" idx="11"/>
          </p:nvPr>
        </p:nvSpPr>
        <p:spPr/>
        <p:txBody>
          <a:bodyPr/>
          <a:lstStyle>
            <a:lvl1pPr>
              <a:defRPr/>
            </a:lvl1pPr>
          </a:lstStyle>
          <a:p>
            <a:fld id="{ECFA382F-6082-4DA3-9B8B-2A6D640E99AF}" type="slidenum">
              <a:rPr lang="en-US" altLang="zh-CN"/>
              <a:pPr/>
              <a:t>‹#›</a:t>
            </a:fld>
            <a:endParaRPr lang="en-US" altLang="zh-CN"/>
          </a:p>
        </p:txBody>
      </p:sp>
      <p:sp>
        <p:nvSpPr>
          <p:cNvPr id="6" name="Date Placeholder 3">
            <a:extLst>
              <a:ext uri="{FF2B5EF4-FFF2-40B4-BE49-F238E27FC236}">
                <a16:creationId xmlns:a16="http://schemas.microsoft.com/office/drawing/2014/main" id="{0A36431E-502A-42A1-8D14-16CA56E76A87}"/>
              </a:ext>
            </a:extLst>
          </p:cNvPr>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1412194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Text Placeholder 2"/>
          <p:cNvSpPr>
            <a:spLocks noGrp="1"/>
          </p:cNvSpPr>
          <p:nvPr>
            <p:ph type="body" sz="half" idx="1"/>
          </p:nvPr>
        </p:nvSpPr>
        <p:spPr>
          <a:xfrm>
            <a:off x="411163" y="1143000"/>
            <a:ext cx="4083050" cy="51816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vl2pPr>
              <a:defRPr>
                <a:latin typeface="Arial" panose="020B0604020202020204" pitchFamily="34" charset="0"/>
                <a:ea typeface="宋体" panose="02010600030101010101" pitchFamily="2" charset="-122"/>
                <a:cs typeface="Arial" panose="020B0604020202020204" pitchFamily="34" charset="0"/>
              </a:defRPr>
            </a:lvl2pPr>
            <a:lvl3pPr>
              <a:defRPr>
                <a:latin typeface="Arial" panose="020B0604020202020204" pitchFamily="34" charset="0"/>
                <a:ea typeface="宋体" panose="02010600030101010101" pitchFamily="2" charset="-122"/>
                <a:cs typeface="Arial" panose="020B0604020202020204" pitchFamily="34" charset="0"/>
              </a:defRPr>
            </a:lvl3pPr>
            <a:lvl4pPr>
              <a:defRPr>
                <a:latin typeface="Arial" panose="020B0604020202020204" pitchFamily="34" charset="0"/>
                <a:ea typeface="宋体" panose="02010600030101010101" pitchFamily="2" charset="-122"/>
                <a:cs typeface="Arial" panose="020B0604020202020204" pitchFamily="34" charset="0"/>
              </a:defRPr>
            </a:lvl4pPr>
            <a:lvl5pPr>
              <a:defRPr>
                <a:latin typeface="Arial" panose="020B0604020202020204" pitchFamily="34" charset="0"/>
                <a:ea typeface="宋体" panose="02010600030101010101" pitchFamily="2" charset="-122"/>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6614" y="1143000"/>
            <a:ext cx="4083050" cy="51816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vl2pPr>
              <a:defRPr>
                <a:latin typeface="Arial" panose="020B0604020202020204" pitchFamily="34" charset="0"/>
                <a:ea typeface="宋体" panose="02010600030101010101" pitchFamily="2" charset="-122"/>
                <a:cs typeface="Arial" panose="020B0604020202020204" pitchFamily="34" charset="0"/>
              </a:defRPr>
            </a:lvl2pPr>
            <a:lvl3pPr>
              <a:defRPr>
                <a:latin typeface="Arial" panose="020B0604020202020204" pitchFamily="34" charset="0"/>
                <a:ea typeface="宋体" panose="02010600030101010101" pitchFamily="2" charset="-122"/>
                <a:cs typeface="Arial" panose="020B0604020202020204" pitchFamily="34" charset="0"/>
              </a:defRPr>
            </a:lvl3pPr>
            <a:lvl4pPr>
              <a:defRPr>
                <a:latin typeface="Arial" panose="020B0604020202020204" pitchFamily="34" charset="0"/>
                <a:ea typeface="宋体" panose="02010600030101010101" pitchFamily="2" charset="-122"/>
                <a:cs typeface="Arial" panose="020B0604020202020204" pitchFamily="34" charset="0"/>
              </a:defRPr>
            </a:lvl4pPr>
            <a:lvl5pPr>
              <a:defRPr>
                <a:latin typeface="Arial" panose="020B0604020202020204" pitchFamily="34" charset="0"/>
                <a:ea typeface="宋体" panose="02010600030101010101" pitchFamily="2" charset="-122"/>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1">
            <a:extLst>
              <a:ext uri="{FF2B5EF4-FFF2-40B4-BE49-F238E27FC236}">
                <a16:creationId xmlns:a16="http://schemas.microsoft.com/office/drawing/2014/main" id="{90FA2B0F-67A7-4D8E-9FD1-3D307E58D5B7}"/>
              </a:ext>
            </a:extLst>
          </p:cNvPr>
          <p:cNvSpPr>
            <a:spLocks noGrp="1"/>
          </p:cNvSpPr>
          <p:nvPr>
            <p:ph type="ftr" sz="quarter" idx="10"/>
          </p:nvPr>
        </p:nvSpPr>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pPr>
              <a:defRPr/>
            </a:pPr>
            <a:endParaRPr lang="en-US"/>
          </a:p>
        </p:txBody>
      </p:sp>
      <p:sp>
        <p:nvSpPr>
          <p:cNvPr id="6" name="Slide Number Placeholder 2">
            <a:extLst>
              <a:ext uri="{FF2B5EF4-FFF2-40B4-BE49-F238E27FC236}">
                <a16:creationId xmlns:a16="http://schemas.microsoft.com/office/drawing/2014/main" id="{3DD3C30D-43CB-47BF-ACE2-D61B56C914B8}"/>
              </a:ext>
            </a:extLst>
          </p:cNvPr>
          <p:cNvSpPr>
            <a:spLocks noGrp="1"/>
          </p:cNvSpPr>
          <p:nvPr>
            <p:ph type="sldNum" sz="quarter" idx="11"/>
          </p:nvPr>
        </p:nvSpPr>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fld id="{BF17D144-4EC6-4CFA-918C-23D3C25C7AC6}" type="slidenum">
              <a:rPr lang="en-US" altLang="zh-CN" smtClean="0"/>
              <a:pPr/>
              <a:t>‹#›</a:t>
            </a:fld>
            <a:endParaRPr lang="en-US" altLang="zh-CN"/>
          </a:p>
        </p:txBody>
      </p:sp>
      <p:sp>
        <p:nvSpPr>
          <p:cNvPr id="7" name="Date Placeholder 3">
            <a:extLst>
              <a:ext uri="{FF2B5EF4-FFF2-40B4-BE49-F238E27FC236}">
                <a16:creationId xmlns:a16="http://schemas.microsoft.com/office/drawing/2014/main" id="{F3A622C6-D56C-4785-8A14-0F565E7895AB}"/>
              </a:ext>
            </a:extLst>
          </p:cNvPr>
          <p:cNvSpPr>
            <a:spLocks noGrp="1"/>
          </p:cNvSpPr>
          <p:nvPr>
            <p:ph type="dt" sz="half" idx="12"/>
          </p:nvPr>
        </p:nvSpPr>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endParaRPr lang="en-US" altLang="zh-CN"/>
          </a:p>
        </p:txBody>
      </p:sp>
    </p:spTree>
    <p:extLst>
      <p:ext uri="{BB962C8B-B14F-4D97-AF65-F5344CB8AC3E}">
        <p14:creationId xmlns:p14="http://schemas.microsoft.com/office/powerpoint/2010/main" val="2142827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Text Placeholder 2"/>
          <p:cNvSpPr>
            <a:spLocks noGrp="1"/>
          </p:cNvSpPr>
          <p:nvPr>
            <p:ph type="body" sz="half" idx="1"/>
          </p:nvPr>
        </p:nvSpPr>
        <p:spPr>
          <a:xfrm>
            <a:off x="411163" y="1143000"/>
            <a:ext cx="4083050" cy="51816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vl2pPr>
              <a:defRPr>
                <a:latin typeface="Arial" panose="020B0604020202020204" pitchFamily="34" charset="0"/>
                <a:ea typeface="宋体" panose="02010600030101010101" pitchFamily="2" charset="-122"/>
                <a:cs typeface="Arial" panose="020B0604020202020204" pitchFamily="34" charset="0"/>
              </a:defRPr>
            </a:lvl2pPr>
            <a:lvl3pPr>
              <a:defRPr>
                <a:latin typeface="Arial" panose="020B0604020202020204" pitchFamily="34" charset="0"/>
                <a:ea typeface="宋体" panose="02010600030101010101" pitchFamily="2" charset="-122"/>
                <a:cs typeface="Arial" panose="020B0604020202020204" pitchFamily="34" charset="0"/>
              </a:defRPr>
            </a:lvl3pPr>
            <a:lvl4pPr>
              <a:defRPr>
                <a:latin typeface="Arial" panose="020B0604020202020204" pitchFamily="34" charset="0"/>
                <a:ea typeface="宋体" panose="02010600030101010101" pitchFamily="2" charset="-122"/>
                <a:cs typeface="Arial" panose="020B0604020202020204" pitchFamily="34" charset="0"/>
              </a:defRPr>
            </a:lvl4pPr>
            <a:lvl5pPr>
              <a:defRPr>
                <a:latin typeface="Arial" panose="020B0604020202020204" pitchFamily="34" charset="0"/>
                <a:ea typeface="宋体" panose="02010600030101010101" pitchFamily="2" charset="-122"/>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4646614" y="1143000"/>
            <a:ext cx="4083050" cy="25146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vl2pPr>
              <a:defRPr>
                <a:latin typeface="Arial" panose="020B0604020202020204" pitchFamily="34" charset="0"/>
                <a:ea typeface="宋体" panose="02010600030101010101" pitchFamily="2" charset="-122"/>
                <a:cs typeface="Arial" panose="020B0604020202020204" pitchFamily="34" charset="0"/>
              </a:defRPr>
            </a:lvl2pPr>
            <a:lvl3pPr>
              <a:defRPr>
                <a:latin typeface="Arial" panose="020B0604020202020204" pitchFamily="34" charset="0"/>
                <a:ea typeface="宋体" panose="02010600030101010101" pitchFamily="2" charset="-122"/>
                <a:cs typeface="Arial" panose="020B0604020202020204" pitchFamily="34" charset="0"/>
              </a:defRPr>
            </a:lvl3pPr>
            <a:lvl4pPr>
              <a:defRPr>
                <a:latin typeface="Arial" panose="020B0604020202020204" pitchFamily="34" charset="0"/>
                <a:ea typeface="宋体" panose="02010600030101010101" pitchFamily="2" charset="-122"/>
                <a:cs typeface="Arial" panose="020B0604020202020204" pitchFamily="34" charset="0"/>
              </a:defRPr>
            </a:lvl4pPr>
            <a:lvl5pPr>
              <a:defRPr>
                <a:latin typeface="Arial" panose="020B0604020202020204" pitchFamily="34" charset="0"/>
                <a:ea typeface="宋体" panose="02010600030101010101" pitchFamily="2" charset="-122"/>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4646614" y="3810000"/>
            <a:ext cx="4083050" cy="25146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vl2pPr>
              <a:defRPr>
                <a:latin typeface="Arial" panose="020B0604020202020204" pitchFamily="34" charset="0"/>
                <a:ea typeface="宋体" panose="02010600030101010101" pitchFamily="2" charset="-122"/>
                <a:cs typeface="Arial" panose="020B0604020202020204" pitchFamily="34" charset="0"/>
              </a:defRPr>
            </a:lvl2pPr>
            <a:lvl3pPr>
              <a:defRPr>
                <a:latin typeface="Arial" panose="020B0604020202020204" pitchFamily="34" charset="0"/>
                <a:ea typeface="宋体" panose="02010600030101010101" pitchFamily="2" charset="-122"/>
                <a:cs typeface="Arial" panose="020B0604020202020204" pitchFamily="34" charset="0"/>
              </a:defRPr>
            </a:lvl3pPr>
            <a:lvl4pPr>
              <a:defRPr>
                <a:latin typeface="Arial" panose="020B0604020202020204" pitchFamily="34" charset="0"/>
                <a:ea typeface="宋体" panose="02010600030101010101" pitchFamily="2" charset="-122"/>
                <a:cs typeface="Arial" panose="020B0604020202020204" pitchFamily="34" charset="0"/>
              </a:defRPr>
            </a:lvl4pPr>
            <a:lvl5pPr>
              <a:defRPr>
                <a:latin typeface="Arial" panose="020B0604020202020204" pitchFamily="34" charset="0"/>
                <a:ea typeface="宋体" panose="02010600030101010101" pitchFamily="2" charset="-122"/>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1196D32A-1E08-4548-A9A4-85D2197210F7}"/>
              </a:ext>
            </a:extLst>
          </p:cNvPr>
          <p:cNvSpPr>
            <a:spLocks noGrp="1"/>
          </p:cNvSpPr>
          <p:nvPr>
            <p:ph type="ftr" sz="quarter" idx="10"/>
          </p:nvPr>
        </p:nvSpPr>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pPr>
              <a:defRPr/>
            </a:pPr>
            <a:endParaRPr lang="en-US"/>
          </a:p>
        </p:txBody>
      </p:sp>
      <p:sp>
        <p:nvSpPr>
          <p:cNvPr id="7" name="Slide Number Placeholder 2">
            <a:extLst>
              <a:ext uri="{FF2B5EF4-FFF2-40B4-BE49-F238E27FC236}">
                <a16:creationId xmlns:a16="http://schemas.microsoft.com/office/drawing/2014/main" id="{AFC32591-4206-453F-BA81-7924D9E264FD}"/>
              </a:ext>
            </a:extLst>
          </p:cNvPr>
          <p:cNvSpPr>
            <a:spLocks noGrp="1"/>
          </p:cNvSpPr>
          <p:nvPr>
            <p:ph type="sldNum" sz="quarter" idx="11"/>
          </p:nvPr>
        </p:nvSpPr>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fld id="{2257200A-B7BD-457F-82BA-0C6807C0576B}" type="slidenum">
              <a:rPr lang="en-US" altLang="zh-CN" smtClean="0"/>
              <a:pPr/>
              <a:t>‹#›</a:t>
            </a:fld>
            <a:endParaRPr lang="en-US" altLang="zh-CN"/>
          </a:p>
        </p:txBody>
      </p:sp>
      <p:sp>
        <p:nvSpPr>
          <p:cNvPr id="8" name="Date Placeholder 3">
            <a:extLst>
              <a:ext uri="{FF2B5EF4-FFF2-40B4-BE49-F238E27FC236}">
                <a16:creationId xmlns:a16="http://schemas.microsoft.com/office/drawing/2014/main" id="{5827100E-1865-4488-8F0C-D74AC44BF561}"/>
              </a:ext>
            </a:extLst>
          </p:cNvPr>
          <p:cNvSpPr>
            <a:spLocks noGrp="1"/>
          </p:cNvSpPr>
          <p:nvPr>
            <p:ph type="dt" sz="half" idx="12"/>
          </p:nvPr>
        </p:nvSpPr>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endParaRPr lang="en-US" altLang="zh-CN"/>
          </a:p>
        </p:txBody>
      </p:sp>
    </p:spTree>
    <p:extLst>
      <p:ext uri="{BB962C8B-B14F-4D97-AF65-F5344CB8AC3E}">
        <p14:creationId xmlns:p14="http://schemas.microsoft.com/office/powerpoint/2010/main" val="6393531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stStyle>
          <a:p>
            <a:r>
              <a:rPr lang="en-US" dirty="0"/>
              <a:t>Click to edit Master title style</a:t>
            </a:r>
          </a:p>
        </p:txBody>
      </p:sp>
      <p:sp>
        <p:nvSpPr>
          <p:cNvPr id="3" name="Text Placeholder 2"/>
          <p:cNvSpPr>
            <a:spLocks noGrp="1"/>
          </p:cNvSpPr>
          <p:nvPr>
            <p:ph type="body" sz="half" idx="1"/>
          </p:nvPr>
        </p:nvSpPr>
        <p:spPr>
          <a:xfrm>
            <a:off x="411164" y="1143000"/>
            <a:ext cx="8318500" cy="25146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vl2pPr>
              <a:defRPr>
                <a:latin typeface="Arial" panose="020B0604020202020204" pitchFamily="34" charset="0"/>
                <a:ea typeface="宋体" panose="02010600030101010101" pitchFamily="2" charset="-122"/>
                <a:cs typeface="Arial" panose="020B0604020202020204" pitchFamily="34" charset="0"/>
              </a:defRPr>
            </a:lvl2pPr>
            <a:lvl3pPr>
              <a:defRPr>
                <a:latin typeface="Arial" panose="020B0604020202020204" pitchFamily="34" charset="0"/>
                <a:ea typeface="宋体" panose="02010600030101010101" pitchFamily="2" charset="-122"/>
                <a:cs typeface="Arial" panose="020B0604020202020204" pitchFamily="34" charset="0"/>
              </a:defRPr>
            </a:lvl3pPr>
            <a:lvl4pPr>
              <a:defRPr>
                <a:latin typeface="Arial" panose="020B0604020202020204" pitchFamily="34" charset="0"/>
                <a:ea typeface="宋体" panose="02010600030101010101" pitchFamily="2" charset="-122"/>
                <a:cs typeface="Arial" panose="020B0604020202020204" pitchFamily="34" charset="0"/>
              </a:defRPr>
            </a:lvl4pPr>
            <a:lvl5pPr>
              <a:defRPr>
                <a:latin typeface="Arial" panose="020B0604020202020204" pitchFamily="34" charset="0"/>
                <a:ea typeface="宋体" panose="02010600030101010101" pitchFamily="2" charset="-122"/>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11164" y="3810000"/>
            <a:ext cx="8318500" cy="2514600"/>
          </a:xfrm>
        </p:spPr>
        <p:txBody>
          <a:bodyPr/>
          <a:lstStyle>
            <a:lvl1pPr>
              <a:defRPr>
                <a:latin typeface="Arial" panose="020B0604020202020204" pitchFamily="34" charset="0"/>
                <a:ea typeface="宋体" panose="02010600030101010101" pitchFamily="2" charset="-122"/>
                <a:cs typeface="Arial" panose="020B0604020202020204" pitchFamily="34" charset="0"/>
              </a:defRPr>
            </a:lvl1pPr>
            <a:lvl2pPr>
              <a:defRPr>
                <a:latin typeface="Arial" panose="020B0604020202020204" pitchFamily="34" charset="0"/>
                <a:ea typeface="宋体" panose="02010600030101010101" pitchFamily="2" charset="-122"/>
                <a:cs typeface="Arial" panose="020B0604020202020204" pitchFamily="34" charset="0"/>
              </a:defRPr>
            </a:lvl2pPr>
            <a:lvl3pPr>
              <a:defRPr>
                <a:latin typeface="Arial" panose="020B0604020202020204" pitchFamily="34" charset="0"/>
                <a:ea typeface="宋体" panose="02010600030101010101" pitchFamily="2" charset="-122"/>
                <a:cs typeface="Arial" panose="020B0604020202020204" pitchFamily="34" charset="0"/>
              </a:defRPr>
            </a:lvl3pPr>
            <a:lvl4pPr>
              <a:defRPr>
                <a:latin typeface="Arial" panose="020B0604020202020204" pitchFamily="34" charset="0"/>
                <a:ea typeface="宋体" panose="02010600030101010101" pitchFamily="2" charset="-122"/>
                <a:cs typeface="Arial" panose="020B0604020202020204" pitchFamily="34" charset="0"/>
              </a:defRPr>
            </a:lvl4pPr>
            <a:lvl5pPr>
              <a:defRPr>
                <a:latin typeface="Arial" panose="020B0604020202020204" pitchFamily="34" charset="0"/>
                <a:ea typeface="宋体" panose="02010600030101010101" pitchFamily="2" charset="-122"/>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1">
            <a:extLst>
              <a:ext uri="{FF2B5EF4-FFF2-40B4-BE49-F238E27FC236}">
                <a16:creationId xmlns:a16="http://schemas.microsoft.com/office/drawing/2014/main" id="{7A35DB4A-2BF4-48AD-9E90-5552BFC8CDD1}"/>
              </a:ext>
            </a:extLst>
          </p:cNvPr>
          <p:cNvSpPr>
            <a:spLocks noGrp="1"/>
          </p:cNvSpPr>
          <p:nvPr>
            <p:ph type="ftr" sz="quarter" idx="10"/>
          </p:nvPr>
        </p:nvSpPr>
        <p:spPr/>
        <p:txBody>
          <a:bodyPr/>
          <a:lstStyle>
            <a:lvl1pPr>
              <a:defRPr/>
            </a:lvl1pPr>
          </a:lstStyle>
          <a:p>
            <a:pPr>
              <a:defRPr/>
            </a:pPr>
            <a:endParaRPr lang="en-US"/>
          </a:p>
        </p:txBody>
      </p:sp>
      <p:sp>
        <p:nvSpPr>
          <p:cNvPr id="6" name="Slide Number Placeholder 2">
            <a:extLst>
              <a:ext uri="{FF2B5EF4-FFF2-40B4-BE49-F238E27FC236}">
                <a16:creationId xmlns:a16="http://schemas.microsoft.com/office/drawing/2014/main" id="{D13946EE-56D7-461C-9395-3969FDA1FE91}"/>
              </a:ext>
            </a:extLst>
          </p:cNvPr>
          <p:cNvSpPr>
            <a:spLocks noGrp="1"/>
          </p:cNvSpPr>
          <p:nvPr>
            <p:ph type="sldNum" sz="quarter" idx="11"/>
          </p:nvPr>
        </p:nvSpPr>
        <p:spPr/>
        <p:txBody>
          <a:bodyPr/>
          <a:lstStyle>
            <a:lvl1pPr>
              <a:defRPr/>
            </a:lvl1pPr>
          </a:lstStyle>
          <a:p>
            <a:fld id="{1ADA608C-BA0C-4784-BECE-3323E04253CE}" type="slidenum">
              <a:rPr lang="en-US" altLang="zh-CN"/>
              <a:pPr/>
              <a:t>‹#›</a:t>
            </a:fld>
            <a:endParaRPr lang="en-US" altLang="zh-CN"/>
          </a:p>
        </p:txBody>
      </p:sp>
      <p:sp>
        <p:nvSpPr>
          <p:cNvPr id="7" name="Date Placeholder 3">
            <a:extLst>
              <a:ext uri="{FF2B5EF4-FFF2-40B4-BE49-F238E27FC236}">
                <a16:creationId xmlns:a16="http://schemas.microsoft.com/office/drawing/2014/main" id="{85982EBC-8EA1-4116-9A49-42507FC8FD62}"/>
              </a:ext>
            </a:extLst>
          </p:cNvPr>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2861173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CAC8C8-DF14-477E-8D2F-0A328F59C26E}"/>
              </a:ext>
            </a:extLst>
          </p:cNvPr>
          <p:cNvSpPr>
            <a:spLocks noGrp="1"/>
          </p:cNvSpPr>
          <p:nvPr>
            <p:ph type="ftr" sz="quarter" idx="10"/>
          </p:nvPr>
        </p:nvSpPr>
        <p:spPr/>
        <p:txBody>
          <a:bodyPr/>
          <a:lstStyle>
            <a:lvl1pPr>
              <a:defRPr/>
            </a:lvl1pPr>
          </a:lstStyle>
          <a:p>
            <a:endParaRPr lang="zh-CN" altLang="en-US"/>
          </a:p>
        </p:txBody>
      </p:sp>
      <p:sp>
        <p:nvSpPr>
          <p:cNvPr id="3" name="Slide Number Placeholder 2">
            <a:extLst>
              <a:ext uri="{FF2B5EF4-FFF2-40B4-BE49-F238E27FC236}">
                <a16:creationId xmlns:a16="http://schemas.microsoft.com/office/drawing/2014/main" id="{F7A3BB1E-540C-4625-8895-30B9DA92B6E4}"/>
              </a:ext>
            </a:extLst>
          </p:cNvPr>
          <p:cNvSpPr>
            <a:spLocks noGrp="1"/>
          </p:cNvSpPr>
          <p:nvPr>
            <p:ph type="sldNum" sz="quarter" idx="11"/>
          </p:nvPr>
        </p:nvSpPr>
        <p:spPr/>
        <p:txBody>
          <a:bodyPr/>
          <a:lstStyle>
            <a:lvl1pPr>
              <a:defRPr/>
            </a:lvl1pPr>
          </a:lstStyle>
          <a:p>
            <a:fld id="{687FC929-2859-4F1C-83BB-D6152CC0DDCE}" type="slidenum">
              <a:rPr lang="en-US" altLang="zh-CN"/>
              <a:pPr/>
              <a:t>‹#›</a:t>
            </a:fld>
            <a:endParaRPr lang="en-US" altLang="zh-CN"/>
          </a:p>
        </p:txBody>
      </p:sp>
      <p:sp>
        <p:nvSpPr>
          <p:cNvPr id="4" name="Date Placeholder 3">
            <a:extLst>
              <a:ext uri="{FF2B5EF4-FFF2-40B4-BE49-F238E27FC236}">
                <a16:creationId xmlns:a16="http://schemas.microsoft.com/office/drawing/2014/main" id="{56F93A1C-3F14-4FA5-AC1E-47B623AF2048}"/>
              </a:ext>
            </a:extLst>
          </p:cNvPr>
          <p:cNvSpPr>
            <a:spLocks noGrp="1"/>
          </p:cNvSpPr>
          <p:nvPr>
            <p:ph type="dt" sz="half" idx="12"/>
          </p:nvPr>
        </p:nvSpPr>
        <p:spPr/>
        <p:txBody>
          <a:bodyPr/>
          <a:lstStyle>
            <a:lvl1pPr>
              <a:defRPr/>
            </a:lvl1pPr>
          </a:lstStyle>
          <a:p>
            <a:endParaRPr lang="en-US" altLang="zh-CN"/>
          </a:p>
        </p:txBody>
      </p:sp>
    </p:spTree>
    <p:extLst>
      <p:ext uri="{BB962C8B-B14F-4D97-AF65-F5344CB8AC3E}">
        <p14:creationId xmlns:p14="http://schemas.microsoft.com/office/powerpoint/2010/main" val="2022536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277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045994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1359468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268026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extLst>
      <p:ext uri="{BB962C8B-B14F-4D97-AF65-F5344CB8AC3E}">
        <p14:creationId xmlns:p14="http://schemas.microsoft.com/office/powerpoint/2010/main" val="5963633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167981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5582516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4690809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992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n-ea"/>
                <a:ea typeface="+mn-e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mn-ea"/>
                <a:ea typeface="+mn-e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903764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ea"/>
                <a:ea typeface="+mn-ea"/>
              </a:defRPr>
            </a:lvl1pPr>
          </a:lstStyle>
          <a:p>
            <a:r>
              <a:rPr lang="en-US"/>
              <a:t>Click to edit Master title style</a:t>
            </a:r>
          </a:p>
        </p:txBody>
      </p:sp>
      <p:sp>
        <p:nvSpPr>
          <p:cNvPr id="3" name="Content Placeholder 2"/>
          <p:cNvSpPr>
            <a:spLocks noGrp="1"/>
          </p:cNvSpPr>
          <p:nvPr>
            <p:ph idx="1"/>
          </p:nvPr>
        </p:nvSpPr>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80161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ea"/>
                <a:ea typeface="+mn-ea"/>
              </a:defRPr>
            </a:lvl1p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atin typeface="+mn-ea"/>
                <a:ea typeface="+mn-ea"/>
              </a:defRPr>
            </a:lvl1pPr>
            <a:lvl2pPr>
              <a:defRPr sz="24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6613" y="1143000"/>
            <a:ext cx="4083050" cy="5181600"/>
          </a:xfrm>
        </p:spPr>
        <p:txBody>
          <a:bodyPr/>
          <a:lstStyle>
            <a:lvl1pPr>
              <a:defRPr sz="2800">
                <a:latin typeface="+mn-ea"/>
                <a:ea typeface="+mn-ea"/>
              </a:defRPr>
            </a:lvl1pPr>
            <a:lvl2pPr>
              <a:defRPr sz="24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257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ea"/>
                <a:ea typeface="+mn-ea"/>
              </a:defRPr>
            </a:lvl1pPr>
          </a:lstStyle>
          <a:p>
            <a:r>
              <a:rPr lang="en-US" dirty="0"/>
              <a:t>Click to edit Master title style</a:t>
            </a:r>
          </a:p>
        </p:txBody>
      </p:sp>
    </p:spTree>
    <p:extLst>
      <p:ext uri="{BB962C8B-B14F-4D97-AF65-F5344CB8AC3E}">
        <p14:creationId xmlns:p14="http://schemas.microsoft.com/office/powerpoint/2010/main" val="26405977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006735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700555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Tree>
    <p:extLst>
      <p:ext uri="{BB962C8B-B14F-4D97-AF65-F5344CB8AC3E}">
        <p14:creationId xmlns:p14="http://schemas.microsoft.com/office/powerpoint/2010/main" val="103407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5521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701950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82664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9754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8728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5867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010362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925144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2040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4219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022241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81000" y="152400"/>
            <a:ext cx="8280400" cy="533400"/>
          </a:xfrm>
        </p:spPr>
        <p:txBody>
          <a:bodyPr/>
          <a:lstStyle/>
          <a:p>
            <a:r>
              <a:rPr lang="en-US"/>
              <a:t>Click to edit Master title style</a:t>
            </a:r>
          </a:p>
        </p:txBody>
      </p:sp>
      <p:sp>
        <p:nvSpPr>
          <p:cNvPr id="3" name="Content Placeholder 2"/>
          <p:cNvSpPr>
            <a:spLocks noGrp="1"/>
          </p:cNvSpPr>
          <p:nvPr>
            <p:ph sz="quarter" idx="1"/>
          </p:nvPr>
        </p:nvSpPr>
        <p:spPr>
          <a:xfrm>
            <a:off x="41116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1116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4671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8790405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p>
        </p:txBody>
      </p:sp>
      <p:sp>
        <p:nvSpPr>
          <p:cNvPr id="4" name="Footer Placeholder 7">
            <a:extLst>
              <a:ext uri="{FF2B5EF4-FFF2-40B4-BE49-F238E27FC236}">
                <a16:creationId xmlns:a16="http://schemas.microsoft.com/office/drawing/2014/main" id="{77F52EDB-1DEB-4E29-85DA-8DB90B176B6A}"/>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5" name="Slide Number Placeholder 8">
            <a:extLst>
              <a:ext uri="{FF2B5EF4-FFF2-40B4-BE49-F238E27FC236}">
                <a16:creationId xmlns:a16="http://schemas.microsoft.com/office/drawing/2014/main" id="{9972E94A-6538-4AC2-9025-B41432679823}"/>
              </a:ext>
            </a:extLst>
          </p:cNvPr>
          <p:cNvSpPr>
            <a:spLocks noGrp="1"/>
          </p:cNvSpPr>
          <p:nvPr>
            <p:ph type="sldNum" sz="quarter" idx="11"/>
          </p:nvPr>
        </p:nvSpPr>
        <p:spPr/>
        <p:txBody>
          <a:bodyPr/>
          <a:lstStyle>
            <a:lvl1pPr>
              <a:defRPr/>
            </a:lvl1pPr>
          </a:lstStyle>
          <a:p>
            <a:pPr>
              <a:defRPr/>
            </a:pPr>
            <a:fld id="{2F4EB641-3710-45C4-99B3-6D34D792B9FA}" type="slidenum">
              <a:rPr lang="en-US" altLang="en-US"/>
              <a:pPr>
                <a:defRPr/>
              </a:pPr>
              <a:t>‹#›</a:t>
            </a:fld>
            <a:endParaRPr lang="en-US" altLang="en-US"/>
          </a:p>
        </p:txBody>
      </p:sp>
    </p:spTree>
    <p:extLst>
      <p:ext uri="{BB962C8B-B14F-4D97-AF65-F5344CB8AC3E}">
        <p14:creationId xmlns:p14="http://schemas.microsoft.com/office/powerpoint/2010/main" val="38791849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p:txBody>
          <a:bodyPr/>
          <a:lstStyle>
            <a:lvl1pPr marL="292100" indent="-292100">
              <a:buSzPct val="80000"/>
              <a:buFont typeface="Wingdings" panose="05000000000000000000" pitchFamily="2" charset="2"/>
              <a:buChar char="n"/>
              <a:defRPr/>
            </a:lvl1pPr>
            <a:lvl2pPr marL="648000" indent="-342900">
              <a:buSzPct val="80000"/>
              <a:buFont typeface="Wingdings" panose="05000000000000000000" pitchFamily="2" charset="2"/>
              <a:buChar char="p"/>
              <a:defRPr sz="2400"/>
            </a:lvl2pPr>
            <a:lvl3pPr marL="648000">
              <a:defRPr sz="2200"/>
            </a:lvl3pPr>
            <a:lvl4pPr marL="1152000" indent="-228600">
              <a:buClr>
                <a:srgbClr val="0C6D9C"/>
              </a:buClr>
              <a:buFont typeface="Wingdings" panose="05000000000000000000" pitchFamily="2" charset="2"/>
              <a:buChar char="Ø"/>
              <a:defRPr/>
            </a:lvl4pPr>
            <a:lvl5pPr marL="1404000">
              <a:buClr>
                <a:srgbClr val="0C6D9C"/>
              </a:buClr>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Footer Placeholder 7">
            <a:extLst>
              <a:ext uri="{FF2B5EF4-FFF2-40B4-BE49-F238E27FC236}">
                <a16:creationId xmlns:a16="http://schemas.microsoft.com/office/drawing/2014/main" id="{CFC5AFB7-EBE7-42E4-B5C4-DE9F38EE3D2E}"/>
              </a:ext>
            </a:extLst>
          </p:cNvPr>
          <p:cNvSpPr>
            <a:spLocks noGrp="1"/>
          </p:cNvSpPr>
          <p:nvPr>
            <p:ph type="ftr" sz="quarter" idx="10"/>
          </p:nvPr>
        </p:nvSpPr>
        <p:spPr/>
        <p:txBody>
          <a:bodyPr/>
          <a:lstStyle>
            <a:lvl1pPr>
              <a:defRPr/>
            </a:lvl1pPr>
          </a:lstStyle>
          <a:p>
            <a:pPr>
              <a:defRPr/>
            </a:pPr>
            <a:r>
              <a:rPr lang="en-US"/>
              <a:t>Introduction to Data Mining, 2nd Edition</a:t>
            </a:r>
          </a:p>
        </p:txBody>
      </p:sp>
      <p:sp>
        <p:nvSpPr>
          <p:cNvPr id="5" name="Slide Number Placeholder 8">
            <a:extLst>
              <a:ext uri="{FF2B5EF4-FFF2-40B4-BE49-F238E27FC236}">
                <a16:creationId xmlns:a16="http://schemas.microsoft.com/office/drawing/2014/main" id="{2D86D016-FD40-437E-855D-5735F36F303B}"/>
              </a:ext>
            </a:extLst>
          </p:cNvPr>
          <p:cNvSpPr>
            <a:spLocks noGrp="1"/>
          </p:cNvSpPr>
          <p:nvPr>
            <p:ph type="sldNum" sz="quarter" idx="11"/>
          </p:nvPr>
        </p:nvSpPr>
        <p:spPr/>
        <p:txBody>
          <a:bodyPr/>
          <a:lstStyle>
            <a:lvl1pPr>
              <a:defRPr/>
            </a:lvl1pPr>
          </a:lstStyle>
          <a:p>
            <a:pPr>
              <a:defRPr/>
            </a:pPr>
            <a:fld id="{049732CE-43F8-4337-9C59-B14B6650088B}" type="slidenum">
              <a:rPr lang="en-US" altLang="en-US"/>
              <a:pPr>
                <a:defRPr/>
              </a:pPr>
              <a:t>‹#›</a:t>
            </a:fld>
            <a:endParaRPr lang="en-US" altLang="en-US"/>
          </a:p>
        </p:txBody>
      </p:sp>
    </p:spTree>
    <p:extLst>
      <p:ext uri="{BB962C8B-B14F-4D97-AF65-F5344CB8AC3E}">
        <p14:creationId xmlns:p14="http://schemas.microsoft.com/office/powerpoint/2010/main" val="3475536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
        <p:nvSpPr>
          <p:cNvPr id="4" name="Footer Placeholder 7">
            <a:extLst>
              <a:ext uri="{FF2B5EF4-FFF2-40B4-BE49-F238E27FC236}">
                <a16:creationId xmlns:a16="http://schemas.microsoft.com/office/drawing/2014/main" id="{054305A4-A555-46D0-8236-AB63A120D48B}"/>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5" name="Slide Number Placeholder 8">
            <a:extLst>
              <a:ext uri="{FF2B5EF4-FFF2-40B4-BE49-F238E27FC236}">
                <a16:creationId xmlns:a16="http://schemas.microsoft.com/office/drawing/2014/main" id="{9B26E199-DF7C-413E-BF10-F444D029F024}"/>
              </a:ext>
            </a:extLst>
          </p:cNvPr>
          <p:cNvSpPr>
            <a:spLocks noGrp="1"/>
          </p:cNvSpPr>
          <p:nvPr>
            <p:ph type="sldNum" sz="quarter" idx="11"/>
          </p:nvPr>
        </p:nvSpPr>
        <p:spPr/>
        <p:txBody>
          <a:bodyPr/>
          <a:lstStyle>
            <a:lvl1pPr>
              <a:defRPr/>
            </a:lvl1pPr>
          </a:lstStyle>
          <a:p>
            <a:pPr>
              <a:defRPr/>
            </a:pPr>
            <a:fld id="{C898B343-AF06-4401-9073-476DCC892448}" type="slidenum">
              <a:rPr lang="en-US" altLang="en-US"/>
              <a:pPr>
                <a:defRPr/>
              </a:pPr>
              <a:t>‹#›</a:t>
            </a:fld>
            <a:endParaRPr lang="en-US" altLang="en-US"/>
          </a:p>
        </p:txBody>
      </p:sp>
    </p:spTree>
    <p:extLst>
      <p:ext uri="{BB962C8B-B14F-4D97-AF65-F5344CB8AC3E}">
        <p14:creationId xmlns:p14="http://schemas.microsoft.com/office/powerpoint/2010/main" val="13208435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Footer Placeholder 7">
            <a:extLst>
              <a:ext uri="{FF2B5EF4-FFF2-40B4-BE49-F238E27FC236}">
                <a16:creationId xmlns:a16="http://schemas.microsoft.com/office/drawing/2014/main" id="{75500285-B807-4FB4-A1D1-A4069B6FA33C}"/>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6" name="Slide Number Placeholder 8">
            <a:extLst>
              <a:ext uri="{FF2B5EF4-FFF2-40B4-BE49-F238E27FC236}">
                <a16:creationId xmlns:a16="http://schemas.microsoft.com/office/drawing/2014/main" id="{0BE7D140-F673-4CFF-908D-BF57644C4BA9}"/>
              </a:ext>
            </a:extLst>
          </p:cNvPr>
          <p:cNvSpPr>
            <a:spLocks noGrp="1"/>
          </p:cNvSpPr>
          <p:nvPr>
            <p:ph type="sldNum" sz="quarter" idx="11"/>
          </p:nvPr>
        </p:nvSpPr>
        <p:spPr/>
        <p:txBody>
          <a:bodyPr/>
          <a:lstStyle>
            <a:lvl1pPr>
              <a:defRPr/>
            </a:lvl1pPr>
          </a:lstStyle>
          <a:p>
            <a:pPr>
              <a:defRPr/>
            </a:pPr>
            <a:fld id="{8E412A15-1788-456A-A25F-490F14D986C4}" type="slidenum">
              <a:rPr lang="en-US" altLang="en-US"/>
              <a:pPr>
                <a:defRPr/>
              </a:pPr>
              <a:t>‹#›</a:t>
            </a:fld>
            <a:endParaRPr lang="en-US" altLang="en-US"/>
          </a:p>
        </p:txBody>
      </p:sp>
    </p:spTree>
    <p:extLst>
      <p:ext uri="{BB962C8B-B14F-4D97-AF65-F5344CB8AC3E}">
        <p14:creationId xmlns:p14="http://schemas.microsoft.com/office/powerpoint/2010/main" val="37903971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Footer Placeholder 7">
            <a:extLst>
              <a:ext uri="{FF2B5EF4-FFF2-40B4-BE49-F238E27FC236}">
                <a16:creationId xmlns:a16="http://schemas.microsoft.com/office/drawing/2014/main" id="{A5EAAE90-941C-444A-A0F5-1668AD17D936}"/>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8" name="Slide Number Placeholder 8">
            <a:extLst>
              <a:ext uri="{FF2B5EF4-FFF2-40B4-BE49-F238E27FC236}">
                <a16:creationId xmlns:a16="http://schemas.microsoft.com/office/drawing/2014/main" id="{6C03CD1A-C767-49BB-9080-219BE8270AFC}"/>
              </a:ext>
            </a:extLst>
          </p:cNvPr>
          <p:cNvSpPr>
            <a:spLocks noGrp="1"/>
          </p:cNvSpPr>
          <p:nvPr>
            <p:ph type="sldNum" sz="quarter" idx="11"/>
          </p:nvPr>
        </p:nvSpPr>
        <p:spPr/>
        <p:txBody>
          <a:bodyPr/>
          <a:lstStyle>
            <a:lvl1pPr>
              <a:defRPr/>
            </a:lvl1pPr>
          </a:lstStyle>
          <a:p>
            <a:pPr>
              <a:defRPr/>
            </a:pPr>
            <a:fld id="{D0A97A05-6CA4-45E1-B1E5-102C7BF9CFC9}" type="slidenum">
              <a:rPr lang="en-US" altLang="en-US"/>
              <a:pPr>
                <a:defRPr/>
              </a:pPr>
              <a:t>‹#›</a:t>
            </a:fld>
            <a:endParaRPr lang="en-US" altLang="en-US"/>
          </a:p>
        </p:txBody>
      </p:sp>
    </p:spTree>
    <p:extLst>
      <p:ext uri="{BB962C8B-B14F-4D97-AF65-F5344CB8AC3E}">
        <p14:creationId xmlns:p14="http://schemas.microsoft.com/office/powerpoint/2010/main" val="21680213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Footer Placeholder 7">
            <a:extLst>
              <a:ext uri="{FF2B5EF4-FFF2-40B4-BE49-F238E27FC236}">
                <a16:creationId xmlns:a16="http://schemas.microsoft.com/office/drawing/2014/main" id="{226C35BF-417A-4BF0-A2C3-558431EBDB49}"/>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4" name="Slide Number Placeholder 8">
            <a:extLst>
              <a:ext uri="{FF2B5EF4-FFF2-40B4-BE49-F238E27FC236}">
                <a16:creationId xmlns:a16="http://schemas.microsoft.com/office/drawing/2014/main" id="{1D7C4E2F-52B5-490E-B91E-AA2A48C49196}"/>
              </a:ext>
            </a:extLst>
          </p:cNvPr>
          <p:cNvSpPr>
            <a:spLocks noGrp="1"/>
          </p:cNvSpPr>
          <p:nvPr>
            <p:ph type="sldNum" sz="quarter" idx="11"/>
          </p:nvPr>
        </p:nvSpPr>
        <p:spPr/>
        <p:txBody>
          <a:bodyPr/>
          <a:lstStyle>
            <a:lvl1pPr>
              <a:defRPr/>
            </a:lvl1pPr>
          </a:lstStyle>
          <a:p>
            <a:pPr>
              <a:defRPr/>
            </a:pPr>
            <a:fld id="{41880CCF-AB67-4DAA-ADAB-5C9B59A258B0}" type="slidenum">
              <a:rPr lang="en-US" altLang="en-US"/>
              <a:pPr>
                <a:defRPr/>
              </a:pPr>
              <a:t>‹#›</a:t>
            </a:fld>
            <a:endParaRPr lang="en-US" altLang="en-US"/>
          </a:p>
        </p:txBody>
      </p:sp>
    </p:spTree>
    <p:extLst>
      <p:ext uri="{BB962C8B-B14F-4D97-AF65-F5344CB8AC3E}">
        <p14:creationId xmlns:p14="http://schemas.microsoft.com/office/powerpoint/2010/main" val="12164181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7">
            <a:extLst>
              <a:ext uri="{FF2B5EF4-FFF2-40B4-BE49-F238E27FC236}">
                <a16:creationId xmlns:a16="http://schemas.microsoft.com/office/drawing/2014/main" id="{B1647B20-2271-4488-AB05-8A897FFB791B}"/>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3" name="Slide Number Placeholder 8">
            <a:extLst>
              <a:ext uri="{FF2B5EF4-FFF2-40B4-BE49-F238E27FC236}">
                <a16:creationId xmlns:a16="http://schemas.microsoft.com/office/drawing/2014/main" id="{6AE8C55D-6575-490C-8A1E-C33A09EEFBBE}"/>
              </a:ext>
            </a:extLst>
          </p:cNvPr>
          <p:cNvSpPr>
            <a:spLocks noGrp="1"/>
          </p:cNvSpPr>
          <p:nvPr>
            <p:ph type="sldNum" sz="quarter" idx="11"/>
          </p:nvPr>
        </p:nvSpPr>
        <p:spPr/>
        <p:txBody>
          <a:bodyPr/>
          <a:lstStyle>
            <a:lvl1pPr>
              <a:defRPr/>
            </a:lvl1pPr>
          </a:lstStyle>
          <a:p>
            <a:pPr>
              <a:defRPr/>
            </a:pPr>
            <a:fld id="{7FAB0496-F090-48F1-BD90-4B8B6872FCFA}" type="slidenum">
              <a:rPr lang="en-US" altLang="en-US"/>
              <a:pPr>
                <a:defRPr/>
              </a:pPr>
              <a:t>‹#›</a:t>
            </a:fld>
            <a:endParaRPr lang="en-US" altLang="en-US"/>
          </a:p>
        </p:txBody>
      </p:sp>
    </p:spTree>
    <p:extLst>
      <p:ext uri="{BB962C8B-B14F-4D97-AF65-F5344CB8AC3E}">
        <p14:creationId xmlns:p14="http://schemas.microsoft.com/office/powerpoint/2010/main" val="40016832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Footer Placeholder 7">
            <a:extLst>
              <a:ext uri="{FF2B5EF4-FFF2-40B4-BE49-F238E27FC236}">
                <a16:creationId xmlns:a16="http://schemas.microsoft.com/office/drawing/2014/main" id="{B9F042B7-77D5-494D-81E3-5538DB854998}"/>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6" name="Slide Number Placeholder 8">
            <a:extLst>
              <a:ext uri="{FF2B5EF4-FFF2-40B4-BE49-F238E27FC236}">
                <a16:creationId xmlns:a16="http://schemas.microsoft.com/office/drawing/2014/main" id="{F21BECF3-356F-4C71-BE59-4981E17D170A}"/>
              </a:ext>
            </a:extLst>
          </p:cNvPr>
          <p:cNvSpPr>
            <a:spLocks noGrp="1"/>
          </p:cNvSpPr>
          <p:nvPr>
            <p:ph type="sldNum" sz="quarter" idx="11"/>
          </p:nvPr>
        </p:nvSpPr>
        <p:spPr/>
        <p:txBody>
          <a:bodyPr/>
          <a:lstStyle>
            <a:lvl1pPr>
              <a:defRPr/>
            </a:lvl1pPr>
          </a:lstStyle>
          <a:p>
            <a:pPr>
              <a:defRPr/>
            </a:pPr>
            <a:fld id="{06180210-A29D-4518-B54B-33747C32B3F5}" type="slidenum">
              <a:rPr lang="en-US" altLang="en-US"/>
              <a:pPr>
                <a:defRPr/>
              </a:pPr>
              <a:t>‹#›</a:t>
            </a:fld>
            <a:endParaRPr lang="en-US" altLang="en-US"/>
          </a:p>
        </p:txBody>
      </p:sp>
    </p:spTree>
    <p:extLst>
      <p:ext uri="{BB962C8B-B14F-4D97-AF65-F5344CB8AC3E}">
        <p14:creationId xmlns:p14="http://schemas.microsoft.com/office/powerpoint/2010/main" val="184073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31390470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Footer Placeholder 7">
            <a:extLst>
              <a:ext uri="{FF2B5EF4-FFF2-40B4-BE49-F238E27FC236}">
                <a16:creationId xmlns:a16="http://schemas.microsoft.com/office/drawing/2014/main" id="{1A8C8253-793C-47D5-82EB-455F8A630292}"/>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6" name="Slide Number Placeholder 8">
            <a:extLst>
              <a:ext uri="{FF2B5EF4-FFF2-40B4-BE49-F238E27FC236}">
                <a16:creationId xmlns:a16="http://schemas.microsoft.com/office/drawing/2014/main" id="{8E526A0E-D98F-461B-B708-1871A0D76635}"/>
              </a:ext>
            </a:extLst>
          </p:cNvPr>
          <p:cNvSpPr>
            <a:spLocks noGrp="1"/>
          </p:cNvSpPr>
          <p:nvPr>
            <p:ph type="sldNum" sz="quarter" idx="11"/>
          </p:nvPr>
        </p:nvSpPr>
        <p:spPr/>
        <p:txBody>
          <a:bodyPr/>
          <a:lstStyle>
            <a:lvl1pPr>
              <a:defRPr/>
            </a:lvl1pPr>
          </a:lstStyle>
          <a:p>
            <a:pPr>
              <a:defRPr/>
            </a:pPr>
            <a:fld id="{8AC0825C-CCCC-4BCD-8CF3-A1C217C42909}" type="slidenum">
              <a:rPr lang="en-US" altLang="en-US"/>
              <a:pPr>
                <a:defRPr/>
              </a:pPr>
              <a:t>‹#›</a:t>
            </a:fld>
            <a:endParaRPr lang="en-US" altLang="en-US"/>
          </a:p>
        </p:txBody>
      </p:sp>
    </p:spTree>
    <p:extLst>
      <p:ext uri="{BB962C8B-B14F-4D97-AF65-F5344CB8AC3E}">
        <p14:creationId xmlns:p14="http://schemas.microsoft.com/office/powerpoint/2010/main" val="35529875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Footer Placeholder 7">
            <a:extLst>
              <a:ext uri="{FF2B5EF4-FFF2-40B4-BE49-F238E27FC236}">
                <a16:creationId xmlns:a16="http://schemas.microsoft.com/office/drawing/2014/main" id="{5C419AC1-160C-47A2-8E7F-CD0566E402F6}"/>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5" name="Slide Number Placeholder 8">
            <a:extLst>
              <a:ext uri="{FF2B5EF4-FFF2-40B4-BE49-F238E27FC236}">
                <a16:creationId xmlns:a16="http://schemas.microsoft.com/office/drawing/2014/main" id="{E0913F1F-9A67-42D6-80FB-5EEA51ABA60E}"/>
              </a:ext>
            </a:extLst>
          </p:cNvPr>
          <p:cNvSpPr>
            <a:spLocks noGrp="1"/>
          </p:cNvSpPr>
          <p:nvPr>
            <p:ph type="sldNum" sz="quarter" idx="11"/>
          </p:nvPr>
        </p:nvSpPr>
        <p:spPr/>
        <p:txBody>
          <a:bodyPr/>
          <a:lstStyle>
            <a:lvl1pPr>
              <a:defRPr/>
            </a:lvl1pPr>
          </a:lstStyle>
          <a:p>
            <a:pPr>
              <a:defRPr/>
            </a:pPr>
            <a:fld id="{C5C01068-FB4E-4718-97FC-240785D73BE8}" type="slidenum">
              <a:rPr lang="en-US" altLang="en-US"/>
              <a:pPr>
                <a:defRPr/>
              </a:pPr>
              <a:t>‹#›</a:t>
            </a:fld>
            <a:endParaRPr lang="en-US" altLang="en-US"/>
          </a:p>
        </p:txBody>
      </p:sp>
    </p:spTree>
    <p:extLst>
      <p:ext uri="{BB962C8B-B14F-4D97-AF65-F5344CB8AC3E}">
        <p14:creationId xmlns:p14="http://schemas.microsoft.com/office/powerpoint/2010/main" val="36203274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Footer Placeholder 7">
            <a:extLst>
              <a:ext uri="{FF2B5EF4-FFF2-40B4-BE49-F238E27FC236}">
                <a16:creationId xmlns:a16="http://schemas.microsoft.com/office/drawing/2014/main" id="{D17734A5-24EE-4C30-A372-88CEB8BBBD00}"/>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5" name="Slide Number Placeholder 8">
            <a:extLst>
              <a:ext uri="{FF2B5EF4-FFF2-40B4-BE49-F238E27FC236}">
                <a16:creationId xmlns:a16="http://schemas.microsoft.com/office/drawing/2014/main" id="{4F41F221-DC33-4061-BB2C-07746492D88A}"/>
              </a:ext>
            </a:extLst>
          </p:cNvPr>
          <p:cNvSpPr>
            <a:spLocks noGrp="1"/>
          </p:cNvSpPr>
          <p:nvPr>
            <p:ph type="sldNum" sz="quarter" idx="11"/>
          </p:nvPr>
        </p:nvSpPr>
        <p:spPr/>
        <p:txBody>
          <a:bodyPr/>
          <a:lstStyle>
            <a:lvl1pPr>
              <a:defRPr/>
            </a:lvl1pPr>
          </a:lstStyle>
          <a:p>
            <a:pPr>
              <a:defRPr/>
            </a:pPr>
            <a:fld id="{9914AA46-3FA6-46EE-A088-1FA7FB5B306F}" type="slidenum">
              <a:rPr lang="en-US" altLang="en-US"/>
              <a:pPr>
                <a:defRPr/>
              </a:pPr>
              <a:t>‹#›</a:t>
            </a:fld>
            <a:endParaRPr lang="en-US" altLang="en-US"/>
          </a:p>
        </p:txBody>
      </p:sp>
    </p:spTree>
    <p:extLst>
      <p:ext uri="{BB962C8B-B14F-4D97-AF65-F5344CB8AC3E}">
        <p14:creationId xmlns:p14="http://schemas.microsoft.com/office/powerpoint/2010/main" val="31007612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noProof="1"/>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Footer Placeholder 7">
            <a:extLst>
              <a:ext uri="{FF2B5EF4-FFF2-40B4-BE49-F238E27FC236}">
                <a16:creationId xmlns:a16="http://schemas.microsoft.com/office/drawing/2014/main" id="{82B1783E-3274-48C5-AE32-CB5C1C0F1331}"/>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6" name="Slide Number Placeholder 8">
            <a:extLst>
              <a:ext uri="{FF2B5EF4-FFF2-40B4-BE49-F238E27FC236}">
                <a16:creationId xmlns:a16="http://schemas.microsoft.com/office/drawing/2014/main" id="{04CCCEA9-92AB-4D93-956B-2319F086591E}"/>
              </a:ext>
            </a:extLst>
          </p:cNvPr>
          <p:cNvSpPr>
            <a:spLocks noGrp="1"/>
          </p:cNvSpPr>
          <p:nvPr>
            <p:ph type="sldNum" sz="quarter" idx="11"/>
          </p:nvPr>
        </p:nvSpPr>
        <p:spPr/>
        <p:txBody>
          <a:bodyPr/>
          <a:lstStyle>
            <a:lvl1pPr>
              <a:defRPr/>
            </a:lvl1pPr>
          </a:lstStyle>
          <a:p>
            <a:pPr>
              <a:defRPr/>
            </a:pPr>
            <a:fld id="{AED53ED1-BB61-4D29-ACBA-33AD21C3F1AD}" type="slidenum">
              <a:rPr lang="en-US" altLang="en-US"/>
              <a:pPr>
                <a:defRPr/>
              </a:pPr>
              <a:t>‹#›</a:t>
            </a:fld>
            <a:endParaRPr lang="en-US" altLang="en-US"/>
          </a:p>
        </p:txBody>
      </p:sp>
    </p:spTree>
    <p:extLst>
      <p:ext uri="{BB962C8B-B14F-4D97-AF65-F5344CB8AC3E}">
        <p14:creationId xmlns:p14="http://schemas.microsoft.com/office/powerpoint/2010/main" val="27533425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noProof="1"/>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Content Placeholder 4"/>
          <p:cNvSpPr>
            <a:spLocks noGrp="1"/>
          </p:cNvSpPr>
          <p:nvPr>
            <p:ph sz="quarter" idx="3"/>
          </p:nvPr>
        </p:nvSpPr>
        <p:spPr>
          <a:xfrm>
            <a:off x="4646613" y="3810000"/>
            <a:ext cx="4083050" cy="25146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6" name="Footer Placeholder 7">
            <a:extLst>
              <a:ext uri="{FF2B5EF4-FFF2-40B4-BE49-F238E27FC236}">
                <a16:creationId xmlns:a16="http://schemas.microsoft.com/office/drawing/2014/main" id="{5E53700F-0B13-406E-A3E1-A263DC54F828}"/>
              </a:ext>
            </a:extLst>
          </p:cNvPr>
          <p:cNvSpPr>
            <a:spLocks noGrp="1"/>
          </p:cNvSpPr>
          <p:nvPr>
            <p:ph type="ftr" sz="quarter" idx="10"/>
          </p:nvPr>
        </p:nvSpPr>
        <p:spPr/>
        <p:txBody>
          <a:bodyPr/>
          <a:lstStyle>
            <a:lvl1pPr>
              <a:defRPr/>
            </a:lvl1pPr>
          </a:lstStyle>
          <a:p>
            <a:pPr>
              <a:defRPr/>
            </a:pPr>
            <a:r>
              <a:rPr lang="en-US"/>
              <a:t>Introduction to Data Mining, 2nd Edition</a:t>
            </a:r>
            <a:endParaRPr lang="en-US" dirty="0"/>
          </a:p>
        </p:txBody>
      </p:sp>
      <p:sp>
        <p:nvSpPr>
          <p:cNvPr id="7" name="Slide Number Placeholder 8">
            <a:extLst>
              <a:ext uri="{FF2B5EF4-FFF2-40B4-BE49-F238E27FC236}">
                <a16:creationId xmlns:a16="http://schemas.microsoft.com/office/drawing/2014/main" id="{FD1E84CA-11E3-43BB-881B-47D43C6D7194}"/>
              </a:ext>
            </a:extLst>
          </p:cNvPr>
          <p:cNvSpPr>
            <a:spLocks noGrp="1"/>
          </p:cNvSpPr>
          <p:nvPr>
            <p:ph type="sldNum" sz="quarter" idx="11"/>
          </p:nvPr>
        </p:nvSpPr>
        <p:spPr/>
        <p:txBody>
          <a:bodyPr/>
          <a:lstStyle>
            <a:lvl1pPr>
              <a:defRPr/>
            </a:lvl1pPr>
          </a:lstStyle>
          <a:p>
            <a:pPr>
              <a:defRPr/>
            </a:pPr>
            <a:fld id="{C5E6DA0A-0C74-4E08-9548-1677CA717641}" type="slidenum">
              <a:rPr lang="en-US" altLang="en-US"/>
              <a:pPr>
                <a:defRPr/>
              </a:pPr>
              <a:t>‹#›</a:t>
            </a:fld>
            <a:endParaRPr lang="en-US" altLang="en-US"/>
          </a:p>
        </p:txBody>
      </p:sp>
    </p:spTree>
    <p:extLst>
      <p:ext uri="{BB962C8B-B14F-4D97-AF65-F5344CB8AC3E}">
        <p14:creationId xmlns:p14="http://schemas.microsoft.com/office/powerpoint/2010/main" val="37247453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8509195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8518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894297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777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35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Tree>
    <p:extLst>
      <p:ext uri="{BB962C8B-B14F-4D97-AF65-F5344CB8AC3E}">
        <p14:creationId xmlns:p14="http://schemas.microsoft.com/office/powerpoint/2010/main" val="30462108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7906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2184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790490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553453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7454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0953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6613" y="1143000"/>
            <a:ext cx="4083050" cy="5181600"/>
          </a:xfrm>
        </p:spPr>
        <p:txBody>
          <a:bodyPr/>
          <a:lstStyle/>
          <a:p>
            <a:pPr lvl="0"/>
            <a:endParaRPr lang="en-US" noProof="0"/>
          </a:p>
        </p:txBody>
      </p:sp>
    </p:spTree>
    <p:extLst>
      <p:ext uri="{BB962C8B-B14F-4D97-AF65-F5344CB8AC3E}">
        <p14:creationId xmlns:p14="http://schemas.microsoft.com/office/powerpoint/2010/main" val="414173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03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Tree>
    <p:extLst>
      <p:ext uri="{BB962C8B-B14F-4D97-AF65-F5344CB8AC3E}">
        <p14:creationId xmlns:p14="http://schemas.microsoft.com/office/powerpoint/2010/main" val="133438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jpeg"/><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4.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1DFDF28-3BE8-4FAC-8AA5-43CFEC4F087F}"/>
              </a:ext>
            </a:extLst>
          </p:cNvPr>
          <p:cNvSpPr>
            <a:spLocks noGrp="1" noChangeArrowheads="1"/>
          </p:cNvSpPr>
          <p:nvPr>
            <p:ph type="title" idx="4294967295"/>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C3C99A10-B31C-4D76-A3BA-00A03CBDCFEC}"/>
              </a:ext>
            </a:extLst>
          </p:cNvPr>
          <p:cNvSpPr>
            <a:spLocks noGrp="1" noChangeArrowheads="1"/>
          </p:cNvSpPr>
          <p:nvPr>
            <p:ph type="body" idx="4294967295"/>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 Third Level</a:t>
            </a:r>
          </a:p>
        </p:txBody>
      </p:sp>
      <p:grpSp>
        <p:nvGrpSpPr>
          <p:cNvPr id="1028" name="Group 16">
            <a:extLst>
              <a:ext uri="{FF2B5EF4-FFF2-40B4-BE49-F238E27FC236}">
                <a16:creationId xmlns:a16="http://schemas.microsoft.com/office/drawing/2014/main" id="{0076CA28-8A70-49F5-91BA-3EB0A24AA5EE}"/>
              </a:ext>
            </a:extLst>
          </p:cNvPr>
          <p:cNvGrpSpPr>
            <a:grpSpLocks/>
          </p:cNvGrpSpPr>
          <p:nvPr userDrawn="1"/>
        </p:nvGrpSpPr>
        <p:grpSpPr bwMode="auto">
          <a:xfrm>
            <a:off x="304800" y="838200"/>
            <a:ext cx="8534400" cy="152400"/>
            <a:chOff x="264" y="788"/>
            <a:chExt cx="5232" cy="124"/>
          </a:xfrm>
        </p:grpSpPr>
        <p:sp>
          <p:nvSpPr>
            <p:cNvPr id="2" name="Rectangle 17">
              <a:extLst>
                <a:ext uri="{FF2B5EF4-FFF2-40B4-BE49-F238E27FC236}">
                  <a16:creationId xmlns:a16="http://schemas.microsoft.com/office/drawing/2014/main" id="{E3388158-E76A-439F-A7EF-0F6A242F57ED}"/>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defRPr/>
              </a:pPr>
              <a:endParaRPr lang="en-US" altLang="zh-CN">
                <a:ea typeface="宋体" panose="02010600030101010101" pitchFamily="2" charset="-122"/>
              </a:endParaRPr>
            </a:p>
          </p:txBody>
        </p:sp>
        <p:sp>
          <p:nvSpPr>
            <p:cNvPr id="1033" name="Rectangle 18">
              <a:extLst>
                <a:ext uri="{FF2B5EF4-FFF2-40B4-BE49-F238E27FC236}">
                  <a16:creationId xmlns:a16="http://schemas.microsoft.com/office/drawing/2014/main" id="{D7B51D7A-3FBC-46E3-A638-9A4F11B0DC11}"/>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defRPr/>
              </a:pPr>
              <a:endParaRPr lang="en-US" altLang="zh-CN">
                <a:ea typeface="宋体" panose="02010600030101010101" pitchFamily="2" charset="-122"/>
              </a:endParaRPr>
            </a:p>
          </p:txBody>
        </p:sp>
      </p:grpSp>
      <p:sp>
        <p:nvSpPr>
          <p:cNvPr id="1029" name="Rectangle 1">
            <a:extLst>
              <a:ext uri="{FF2B5EF4-FFF2-40B4-BE49-F238E27FC236}">
                <a16:creationId xmlns:a16="http://schemas.microsoft.com/office/drawing/2014/main" id="{A5B2017F-8424-4296-A9E6-0AEE8E6F5852}"/>
              </a:ext>
            </a:extLst>
          </p:cNvPr>
          <p:cNvSpPr>
            <a:spLocks noChangeArrowheads="1"/>
          </p:cNvSpPr>
          <p:nvPr/>
        </p:nvSpPr>
        <p:spPr bwMode="auto">
          <a:xfrm>
            <a:off x="8455025" y="6400800"/>
            <a:ext cx="403225" cy="307975"/>
          </a:xfrm>
          <a:prstGeom prst="rect">
            <a:avLst/>
          </a:prstGeom>
          <a:noFill/>
          <a:ln>
            <a:noFill/>
          </a:ln>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fld id="{A9DF436D-A436-4510-81DB-80CD64021B60}" type="slidenum">
              <a:rPr lang="en-US" altLang="zh-CN">
                <a:ea typeface="宋体" panose="02010600030101010101" pitchFamily="2" charset="-122"/>
              </a:rPr>
              <a:pPr>
                <a:spcBef>
                  <a:spcPct val="50000"/>
                </a:spcBef>
              </a:pPr>
              <a:t>‹#›</a:t>
            </a:fld>
            <a:endParaRPr lang="en-US" altLang="zh-CN">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20204" pitchFamily="34" charset="0"/>
        <a:buChar char="–"/>
        <a:defRPr sz="24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0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04EC0B2-71E1-4C16-8C2D-6B34FC58FD8E}"/>
              </a:ext>
            </a:extLst>
          </p:cNvPr>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en-US" dirty="0"/>
              <a:t>Click to edit Master title style</a:t>
            </a:r>
          </a:p>
        </p:txBody>
      </p:sp>
      <p:sp>
        <p:nvSpPr>
          <p:cNvPr id="2051" name="Rectangle 3">
            <a:extLst>
              <a:ext uri="{FF2B5EF4-FFF2-40B4-BE49-F238E27FC236}">
                <a16:creationId xmlns:a16="http://schemas.microsoft.com/office/drawing/2014/main" id="{9BFBAA06-0998-4F1C-AF4E-9BC003090F3A}"/>
              </a:ext>
            </a:extLst>
          </p:cNvPr>
          <p:cNvSpPr>
            <a:spLocks noGrp="1" noChangeArrowheads="1"/>
          </p:cNvSpPr>
          <p:nvPr>
            <p:ph type="body" idx="1"/>
          </p:nvPr>
        </p:nvSpPr>
        <p:spPr bwMode="auto">
          <a:xfrm>
            <a:off x="411164"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 Third Level</a:t>
            </a:r>
          </a:p>
        </p:txBody>
      </p:sp>
      <p:grpSp>
        <p:nvGrpSpPr>
          <p:cNvPr id="2052" name="Group 16">
            <a:extLst>
              <a:ext uri="{FF2B5EF4-FFF2-40B4-BE49-F238E27FC236}">
                <a16:creationId xmlns:a16="http://schemas.microsoft.com/office/drawing/2014/main" id="{B4435735-30F9-4013-8202-DCEF39E57915}"/>
              </a:ext>
            </a:extLst>
          </p:cNvPr>
          <p:cNvGrpSpPr>
            <a:grpSpLocks/>
          </p:cNvGrpSpPr>
          <p:nvPr userDrawn="1"/>
        </p:nvGrpSpPr>
        <p:grpSpPr bwMode="auto">
          <a:xfrm>
            <a:off x="304800" y="838200"/>
            <a:ext cx="8534400" cy="152400"/>
            <a:chOff x="264" y="788"/>
            <a:chExt cx="5232" cy="124"/>
          </a:xfrm>
        </p:grpSpPr>
        <p:sp>
          <p:nvSpPr>
            <p:cNvPr id="1032" name="Rectangle 17">
              <a:extLst>
                <a:ext uri="{FF2B5EF4-FFF2-40B4-BE49-F238E27FC236}">
                  <a16:creationId xmlns:a16="http://schemas.microsoft.com/office/drawing/2014/main" id="{A740FD81-E9AF-4D8A-9B28-931AE0280D35}"/>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ffectLst/>
          </p:spPr>
          <p:txBody>
            <a:bodyPr wrap="none" anchor="ct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endParaRPr lang="en-US" altLang="en-US" sz="1400">
                <a:latin typeface="+mn-ea"/>
                <a:ea typeface="+mn-ea"/>
              </a:endParaRPr>
            </a:p>
          </p:txBody>
        </p:sp>
        <p:sp>
          <p:nvSpPr>
            <p:cNvPr id="1033" name="Rectangle 18">
              <a:extLst>
                <a:ext uri="{FF2B5EF4-FFF2-40B4-BE49-F238E27FC236}">
                  <a16:creationId xmlns:a16="http://schemas.microsoft.com/office/drawing/2014/main" id="{9D5CB056-E755-45D1-8B2B-462A72A7BF64}"/>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ffectLst/>
          </p:spPr>
          <p:txBody>
            <a:bodyPr wrap="none" anchor="ct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endParaRPr lang="en-US" altLang="en-US" sz="1400">
                <a:latin typeface="+mn-ea"/>
                <a:ea typeface="+mn-ea"/>
              </a:endParaRPr>
            </a:p>
          </p:txBody>
        </p:sp>
      </p:grpSp>
      <p:sp>
        <p:nvSpPr>
          <p:cNvPr id="2" name="Footer Placeholder 1">
            <a:extLst>
              <a:ext uri="{FF2B5EF4-FFF2-40B4-BE49-F238E27FC236}">
                <a16:creationId xmlns:a16="http://schemas.microsoft.com/office/drawing/2014/main" id="{2323B69D-A625-4752-8589-3EB023613DD3}"/>
              </a:ext>
            </a:extLst>
          </p:cNvPr>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n-ea"/>
                <a:ea typeface="+mn-ea"/>
              </a:defRPr>
            </a:lvl1pPr>
          </a:lstStyle>
          <a:p>
            <a:pPr>
              <a:defRPr/>
            </a:pPr>
            <a:endParaRPr lang="en-US"/>
          </a:p>
        </p:txBody>
      </p:sp>
      <p:sp>
        <p:nvSpPr>
          <p:cNvPr id="3" name="Slide Number Placeholder 2">
            <a:extLst>
              <a:ext uri="{FF2B5EF4-FFF2-40B4-BE49-F238E27FC236}">
                <a16:creationId xmlns:a16="http://schemas.microsoft.com/office/drawing/2014/main" id="{683C2737-7D5F-4BC7-967C-FFB0C3A1275F}"/>
              </a:ext>
            </a:extLst>
          </p:cNvPr>
          <p:cNvSpPr>
            <a:spLocks noGrp="1"/>
          </p:cNvSpPr>
          <p:nvPr>
            <p:ph type="sldNum" sz="quarter" idx="4"/>
          </p:nvPr>
        </p:nvSpPr>
        <p:spPr>
          <a:xfrm>
            <a:off x="6457950" y="6356352"/>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mn-ea"/>
                <a:ea typeface="+mn-ea"/>
              </a:defRPr>
            </a:lvl1pPr>
          </a:lstStyle>
          <a:p>
            <a:fld id="{8C4F1A19-1472-41B4-BCE7-F826507C17F6}" type="slidenum">
              <a:rPr lang="en-US" altLang="zh-CN" smtClean="0"/>
              <a:pPr/>
              <a:t>‹#›</a:t>
            </a:fld>
            <a:endParaRPr lang="en-US" altLang="zh-CN"/>
          </a:p>
        </p:txBody>
      </p:sp>
      <p:sp>
        <p:nvSpPr>
          <p:cNvPr id="4" name="Date Placeholder 3">
            <a:extLst>
              <a:ext uri="{FF2B5EF4-FFF2-40B4-BE49-F238E27FC236}">
                <a16:creationId xmlns:a16="http://schemas.microsoft.com/office/drawing/2014/main" id="{299F8A8E-8F96-465D-B0A3-360673FB5949}"/>
              </a:ext>
            </a:extLst>
          </p:cNvPr>
          <p:cNvSpPr>
            <a:spLocks noGrp="1"/>
          </p:cNvSpPr>
          <p:nvPr>
            <p:ph type="dt" sz="half" idx="2"/>
          </p:nvPr>
        </p:nvSpPr>
        <p:spPr>
          <a:xfrm>
            <a:off x="628650" y="6356352"/>
            <a:ext cx="20574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mn-ea"/>
                <a:ea typeface="+mn-ea"/>
              </a:defRPr>
            </a:lvl1pPr>
          </a:lstStyle>
          <a:p>
            <a:endParaRPr lang="en-US" altLang="zh-CN"/>
          </a:p>
        </p:txBody>
      </p:sp>
    </p:spTree>
    <p:extLst>
      <p:ext uri="{BB962C8B-B14F-4D97-AF65-F5344CB8AC3E}">
        <p14:creationId xmlns:p14="http://schemas.microsoft.com/office/powerpoint/2010/main" val="60624404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rtl="0" eaLnBrk="0" fontAlgn="base" hangingPunct="0">
        <a:lnSpc>
          <a:spcPts val="3600"/>
        </a:lnSpc>
        <a:spcBef>
          <a:spcPct val="0"/>
        </a:spcBef>
        <a:spcAft>
          <a:spcPct val="0"/>
        </a:spcAft>
        <a:defRPr sz="3200" b="1">
          <a:solidFill>
            <a:schemeClr val="tx1"/>
          </a:solidFill>
          <a:latin typeface="+mn-lt"/>
          <a:ea typeface="宋体" panose="02010600030101010101" pitchFamily="2" charset="-122"/>
          <a:cs typeface="Arial" panose="020B0604020202020204" pitchFamily="34" charset="0"/>
        </a:defRPr>
      </a:lvl1pPr>
      <a:lvl2pPr algn="l" rtl="0" eaLnBrk="0" fontAlgn="base" hangingPunct="0">
        <a:lnSpc>
          <a:spcPts val="3600"/>
        </a:lnSpc>
        <a:spcBef>
          <a:spcPct val="0"/>
        </a:spcBef>
        <a:spcAft>
          <a:spcPct val="0"/>
        </a:spcAft>
        <a:defRPr sz="3200" b="1">
          <a:solidFill>
            <a:schemeClr val="tx1"/>
          </a:solidFill>
          <a:latin typeface="Tahoma" pitchFamily="34" charset="0"/>
          <a:ea typeface="MS PGothic" panose="020B0600070205080204" pitchFamily="34" charset="-128"/>
          <a:cs typeface="ＭＳ Ｐゴシック" charset="0"/>
        </a:defRPr>
      </a:lvl2pPr>
      <a:lvl3pPr algn="l" rtl="0" eaLnBrk="0" fontAlgn="base" hangingPunct="0">
        <a:lnSpc>
          <a:spcPts val="3600"/>
        </a:lnSpc>
        <a:spcBef>
          <a:spcPct val="0"/>
        </a:spcBef>
        <a:spcAft>
          <a:spcPct val="0"/>
        </a:spcAft>
        <a:defRPr sz="3200" b="1">
          <a:solidFill>
            <a:schemeClr val="tx1"/>
          </a:solidFill>
          <a:latin typeface="Tahoma" pitchFamily="34" charset="0"/>
          <a:ea typeface="MS PGothic" panose="020B0600070205080204" pitchFamily="34" charset="-128"/>
          <a:cs typeface="ＭＳ Ｐゴシック" charset="0"/>
        </a:defRPr>
      </a:lvl3pPr>
      <a:lvl4pPr algn="l" rtl="0" eaLnBrk="0" fontAlgn="base" hangingPunct="0">
        <a:lnSpc>
          <a:spcPts val="3600"/>
        </a:lnSpc>
        <a:spcBef>
          <a:spcPct val="0"/>
        </a:spcBef>
        <a:spcAft>
          <a:spcPct val="0"/>
        </a:spcAft>
        <a:defRPr sz="3200" b="1">
          <a:solidFill>
            <a:schemeClr val="tx1"/>
          </a:solidFill>
          <a:latin typeface="Tahoma" pitchFamily="34" charset="0"/>
          <a:ea typeface="MS PGothic" panose="020B0600070205080204" pitchFamily="34" charset="-128"/>
          <a:cs typeface="ＭＳ Ｐゴシック" charset="0"/>
        </a:defRPr>
      </a:lvl4pPr>
      <a:lvl5pPr algn="l" rtl="0" eaLnBrk="0" fontAlgn="base" hangingPunct="0">
        <a:lnSpc>
          <a:spcPts val="3600"/>
        </a:lnSpc>
        <a:spcBef>
          <a:spcPct val="0"/>
        </a:spcBef>
        <a:spcAft>
          <a:spcPct val="0"/>
        </a:spcAft>
        <a:defRPr sz="3200" b="1">
          <a:solidFill>
            <a:schemeClr val="tx1"/>
          </a:solidFill>
          <a:latin typeface="Tahoma" pitchFamily="34" charset="0"/>
          <a:ea typeface="MS PGothic" panose="020B0600070205080204" pitchFamily="34" charset="-128"/>
          <a:cs typeface="ＭＳ Ｐゴシック"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a:buChar char="l"/>
        <a:defRPr sz="28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800100" indent="-342900" algn="l" rtl="0" eaLnBrk="0" fontAlgn="base" hangingPunct="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ea typeface="MS PGothic" panose="020B0600070205080204" pitchFamily="34" charset="-128"/>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ea typeface="MS PGothic" panose="020B0600070205080204" pitchFamily="34" charset="-128"/>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36866" name="Text Placeholder 2">
            <a:extLst>
              <a:ext uri="{FF2B5EF4-FFF2-40B4-BE49-F238E27FC236}">
                <a16:creationId xmlns:a16="http://schemas.microsoft.com/office/drawing/2014/main" id="{CCEEAFCA-D380-4883-A8AC-C7E34DAFA788}"/>
              </a:ext>
            </a:extLst>
          </p:cNvPr>
          <p:cNvSpPr>
            <a:spLocks noGrp="1"/>
          </p:cNvSpPr>
          <p:nvPr>
            <p:ph type="body" idx="1"/>
          </p:nvPr>
        </p:nvSpPr>
        <p:spPr bwMode="auto">
          <a:xfrm>
            <a:off x="260350" y="1050925"/>
            <a:ext cx="862965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8" name="标题占位符 7">
            <a:extLst>
              <a:ext uri="{FF2B5EF4-FFF2-40B4-BE49-F238E27FC236}">
                <a16:creationId xmlns:a16="http://schemas.microsoft.com/office/drawing/2014/main" id="{A66E62CC-580A-4049-8222-833796F566FA}"/>
              </a:ext>
            </a:extLst>
          </p:cNvPr>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420168516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txStyles>
    <p:titleStyle>
      <a:lvl1pPr algn="l" rtl="0" fontAlgn="base">
        <a:lnSpc>
          <a:spcPct val="90000"/>
        </a:lnSpc>
        <a:spcBef>
          <a:spcPct val="0"/>
        </a:spcBef>
        <a:spcAft>
          <a:spcPct val="0"/>
        </a:spcAft>
        <a:defRPr sz="3600" b="1" kern="120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vl2pPr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2pPr>
      <a:lvl3pPr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3pPr>
      <a:lvl4pPr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4pPr>
      <a:lvl5pPr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5pPr>
      <a:lvl6pPr marL="4572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6pPr>
      <a:lvl7pPr marL="9144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7pPr>
      <a:lvl8pPr marL="13716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8pPr>
      <a:lvl9pPr marL="1828800" algn="l" rtl="0" fontAlgn="base">
        <a:lnSpc>
          <a:spcPct val="90000"/>
        </a:lnSpc>
        <a:spcBef>
          <a:spcPct val="0"/>
        </a:spcBef>
        <a:spcAft>
          <a:spcPct val="0"/>
        </a:spcAft>
        <a:defRPr sz="3600" b="1">
          <a:solidFill>
            <a:schemeClr val="accent1"/>
          </a:solidFill>
          <a:latin typeface="Verdana" panose="020B0604030504040204" pitchFamily="34" charset="0"/>
          <a:ea typeface="幼圆" panose="02010509060101010101" pitchFamily="49" charset="-122"/>
        </a:defRPr>
      </a:lvl9pPr>
    </p:titleStyle>
    <p:bodyStyle>
      <a:lvl1pPr marL="228600" indent="-358775" algn="l" rtl="0" fontAlgn="base">
        <a:lnSpc>
          <a:spcPct val="90000"/>
        </a:lnSpc>
        <a:spcBef>
          <a:spcPts val="1000"/>
        </a:spcBef>
        <a:spcAft>
          <a:spcPct val="0"/>
        </a:spcAft>
        <a:buClr>
          <a:schemeClr val="tx2"/>
        </a:buClr>
        <a:buSzPct val="120000"/>
        <a:buFont typeface="Wingdings" panose="05000000000000000000" pitchFamily="2" charset="2"/>
        <a:buChar char="p"/>
        <a:defRPr sz="2200" kern="1200">
          <a:solidFill>
            <a:schemeClr val="tx1"/>
          </a:solidFill>
          <a:latin typeface="Verdana" panose="020B0604030504040204" pitchFamily="34" charset="0"/>
          <a:ea typeface="幼圆" panose="02010509060101010101" pitchFamily="49" charset="-122"/>
          <a:cs typeface="+mn-cs"/>
        </a:defRPr>
      </a:lvl1pPr>
      <a:lvl2pPr marL="685800" indent="-358775" algn="l" rtl="0" fontAlgn="base">
        <a:lnSpc>
          <a:spcPct val="90000"/>
        </a:lnSpc>
        <a:spcBef>
          <a:spcPts val="500"/>
        </a:spcBef>
        <a:spcAft>
          <a:spcPct val="0"/>
        </a:spcAft>
        <a:buClr>
          <a:schemeClr val="tx2"/>
        </a:buClr>
        <a:buFont typeface="Wingdings" panose="05000000000000000000" pitchFamily="2" charset="2"/>
        <a:buChar char="l"/>
        <a:defRPr sz="2000" kern="1200">
          <a:solidFill>
            <a:schemeClr val="tx1"/>
          </a:solidFill>
          <a:latin typeface="Verdana" panose="020B0604030504040204" pitchFamily="34" charset="0"/>
          <a:ea typeface="幼圆" panose="02010509060101010101" pitchFamily="49" charset="-122"/>
          <a:cs typeface="+mn-cs"/>
        </a:defRPr>
      </a:lvl2pPr>
      <a:lvl3pPr marL="1143000" indent="-358775" algn="l" rtl="0" fontAlgn="base">
        <a:lnSpc>
          <a:spcPct val="90000"/>
        </a:lnSpc>
        <a:spcBef>
          <a:spcPts val="500"/>
        </a:spcBef>
        <a:spcAft>
          <a:spcPct val="0"/>
        </a:spcAft>
        <a:buClr>
          <a:schemeClr val="tx2"/>
        </a:buClr>
        <a:buFont typeface="Wingdings" panose="05000000000000000000" pitchFamily="2" charset="2"/>
        <a:buChar char="l"/>
        <a:defRPr kern="1200">
          <a:solidFill>
            <a:schemeClr val="tx1"/>
          </a:solidFill>
          <a:latin typeface="Verdana" panose="020B0604030504040204" pitchFamily="34" charset="0"/>
          <a:ea typeface="幼圆" panose="02010509060101010101" pitchFamily="49" charset="-122"/>
          <a:cs typeface="+mn-cs"/>
        </a:defRPr>
      </a:lvl3pPr>
      <a:lvl4pPr marL="1600200" indent="-358775" algn="l" rtl="0" fontAlgn="base">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4pPr>
      <a:lvl5pPr marL="2057400" indent="-358775" algn="l" rtl="0" fontAlgn="base">
        <a:lnSpc>
          <a:spcPct val="90000"/>
        </a:lnSpc>
        <a:spcBef>
          <a:spcPts val="500"/>
        </a:spcBef>
        <a:spcAft>
          <a:spcPct val="0"/>
        </a:spcAft>
        <a:buClr>
          <a:schemeClr val="tx2"/>
        </a:buClr>
        <a:buFont typeface="Wingdings" panose="05000000000000000000" pitchFamily="2" charset="2"/>
        <a:buChar char="l"/>
        <a:defRPr sz="1600" kern="120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6208742-609E-4DA9-8832-A4E4D7E6FE2E}"/>
              </a:ext>
            </a:extLst>
          </p:cNvPr>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zh-CN" dirty="0"/>
              <a:t>Click to edit Master title style</a:t>
            </a:r>
          </a:p>
        </p:txBody>
      </p:sp>
      <p:sp>
        <p:nvSpPr>
          <p:cNvPr id="1027" name="Rectangle 3">
            <a:extLst>
              <a:ext uri="{FF2B5EF4-FFF2-40B4-BE49-F238E27FC236}">
                <a16:creationId xmlns:a16="http://schemas.microsoft.com/office/drawing/2014/main" id="{A36BA444-10BB-40EE-8BA8-89EFDC5B8B98}"/>
              </a:ext>
            </a:extLst>
          </p:cNvPr>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 Third Level</a:t>
            </a:r>
          </a:p>
        </p:txBody>
      </p:sp>
      <p:grpSp>
        <p:nvGrpSpPr>
          <p:cNvPr id="1028" name="Group 16">
            <a:extLst>
              <a:ext uri="{FF2B5EF4-FFF2-40B4-BE49-F238E27FC236}">
                <a16:creationId xmlns:a16="http://schemas.microsoft.com/office/drawing/2014/main" id="{18B816BB-9D61-4F00-AD8E-EF22E2064CB6}"/>
              </a:ext>
            </a:extLst>
          </p:cNvPr>
          <p:cNvGrpSpPr>
            <a:grpSpLocks/>
          </p:cNvGrpSpPr>
          <p:nvPr userDrawn="1"/>
        </p:nvGrpSpPr>
        <p:grpSpPr bwMode="auto">
          <a:xfrm>
            <a:off x="304800" y="838200"/>
            <a:ext cx="8534400" cy="152400"/>
            <a:chOff x="264" y="788"/>
            <a:chExt cx="5232" cy="124"/>
          </a:xfrm>
        </p:grpSpPr>
        <p:sp>
          <p:nvSpPr>
            <p:cNvPr id="1030" name="Rectangle 17">
              <a:extLst>
                <a:ext uri="{FF2B5EF4-FFF2-40B4-BE49-F238E27FC236}">
                  <a16:creationId xmlns:a16="http://schemas.microsoft.com/office/drawing/2014/main" id="{2D1D1D38-D139-489C-8C1A-B718C282282B}"/>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ffectLst/>
          </p:spPr>
          <p:txBody>
            <a:bodyPr wrap="none" anchor="ct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1031" name="Rectangle 18">
              <a:extLst>
                <a:ext uri="{FF2B5EF4-FFF2-40B4-BE49-F238E27FC236}">
                  <a16:creationId xmlns:a16="http://schemas.microsoft.com/office/drawing/2014/main" id="{17934A27-9A08-4A88-A37C-156E81A9A45C}"/>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ffectLst/>
          </p:spPr>
          <p:txBody>
            <a:bodyPr wrap="none" anchor="ct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10" name="Text Box 10">
            <a:extLst>
              <a:ext uri="{FF2B5EF4-FFF2-40B4-BE49-F238E27FC236}">
                <a16:creationId xmlns:a16="http://schemas.microsoft.com/office/drawing/2014/main" id="{2DF60753-3CD0-460C-83D3-F24629F784D6}"/>
              </a:ext>
            </a:extLst>
          </p:cNvPr>
          <p:cNvSpPr txBox="1">
            <a:spLocks noChangeArrowheads="1"/>
          </p:cNvSpPr>
          <p:nvPr userDrawn="1"/>
        </p:nvSpPr>
        <p:spPr bwMode="auto">
          <a:xfrm>
            <a:off x="457200" y="6400800"/>
            <a:ext cx="8534400" cy="307975"/>
          </a:xfrm>
          <a:prstGeom prst="rect">
            <a:avLst/>
          </a:prstGeom>
          <a:noFill/>
          <a:ln>
            <a:noFill/>
          </a:ln>
        </p:spPr>
        <p:txBody>
          <a:bodyPr>
            <a:spAutoFit/>
          </a:bodyPr>
          <a:lstStyle>
            <a:lvl1pPr>
              <a:defRPr sz="1400" b="1">
                <a:solidFill>
                  <a:schemeClr val="tx1"/>
                </a:solidFill>
                <a:latin typeface="Arial" panose="020B0604020202020204" pitchFamily="34" charset="0"/>
                <a:ea typeface="MS PGothic" panose="020B0600070205080204" pitchFamily="34" charset="-128"/>
              </a:defRPr>
            </a:lvl1pPr>
            <a:lvl2pPr marL="742950" indent="-285750">
              <a:defRPr sz="1400" b="1">
                <a:solidFill>
                  <a:schemeClr val="tx1"/>
                </a:solidFill>
                <a:latin typeface="Arial" panose="020B0604020202020204" pitchFamily="34" charset="0"/>
                <a:ea typeface="MS PGothic" panose="020B0600070205080204" pitchFamily="34" charset="-128"/>
              </a:defRPr>
            </a:lvl2pPr>
            <a:lvl3pPr marL="1143000" indent="-228600">
              <a:defRPr sz="1400" b="1">
                <a:solidFill>
                  <a:schemeClr val="tx1"/>
                </a:solidFill>
                <a:latin typeface="Arial" panose="020B0604020202020204" pitchFamily="34" charset="0"/>
                <a:ea typeface="MS PGothic" panose="020B0600070205080204" pitchFamily="34" charset="-128"/>
              </a:defRPr>
            </a:lvl3pPr>
            <a:lvl4pPr marL="1600200" indent="-228600">
              <a:defRPr sz="1400" b="1">
                <a:solidFill>
                  <a:schemeClr val="tx1"/>
                </a:solidFill>
                <a:latin typeface="Arial" panose="020B0604020202020204" pitchFamily="34" charset="0"/>
                <a:ea typeface="MS PGothic" panose="020B0600070205080204" pitchFamily="34" charset="-128"/>
              </a:defRPr>
            </a:lvl4pPr>
            <a:lvl5pPr marL="2057400" indent="-22860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a:spcBef>
                <a:spcPct val="50000"/>
              </a:spcBef>
            </a:pPr>
            <a:r>
              <a:rPr lang="en-US" altLang="en-US"/>
              <a:t>	      			              </a:t>
            </a:r>
            <a:fld id="{F8D9153F-E3F5-4DAF-8792-E6BEB20F0365}" type="slidenum">
              <a:rPr lang="en-US" altLang="en-US"/>
              <a:pPr>
                <a:spcBef>
                  <a:spcPct val="50000"/>
                </a:spcBef>
              </a:pPr>
              <a:t>‹#›</a:t>
            </a:fld>
            <a:endParaRPr lang="en-US" altLang="en-US"/>
          </a:p>
        </p:txBody>
      </p:sp>
    </p:spTree>
    <p:extLst>
      <p:ext uri="{BB962C8B-B14F-4D97-AF65-F5344CB8AC3E}">
        <p14:creationId xmlns:p14="http://schemas.microsoft.com/office/powerpoint/2010/main" val="40556644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lgn="l" rtl="0" eaLnBrk="0" fontAlgn="base" hangingPunct="0">
        <a:lnSpc>
          <a:spcPts val="3600"/>
        </a:lnSpc>
        <a:spcBef>
          <a:spcPct val="0"/>
        </a:spcBef>
        <a:spcAft>
          <a:spcPct val="0"/>
        </a:spcAft>
        <a:defRPr sz="3200" b="1">
          <a:solidFill>
            <a:schemeClr val="tx1"/>
          </a:solidFill>
          <a:latin typeface="+mn-ea"/>
          <a:ea typeface="+mn-ea"/>
          <a:cs typeface="ＭＳ Ｐゴシック" charset="0"/>
        </a:defRPr>
      </a:lvl1pPr>
      <a:lvl2pPr algn="l" rtl="0" eaLnBrk="0" fontAlgn="base" hangingPunct="0">
        <a:lnSpc>
          <a:spcPts val="3600"/>
        </a:lnSpc>
        <a:spcBef>
          <a:spcPct val="0"/>
        </a:spcBef>
        <a:spcAft>
          <a:spcPct val="0"/>
        </a:spcAft>
        <a:defRPr sz="3200" b="1">
          <a:solidFill>
            <a:schemeClr val="tx1"/>
          </a:solidFill>
          <a:latin typeface="Tahoma" pitchFamily="34" charset="0"/>
          <a:ea typeface="MS PGothic" panose="020B0600070205080204" pitchFamily="34" charset="-128"/>
          <a:cs typeface="ＭＳ Ｐゴシック" charset="0"/>
        </a:defRPr>
      </a:lvl2pPr>
      <a:lvl3pPr algn="l" rtl="0" eaLnBrk="0" fontAlgn="base" hangingPunct="0">
        <a:lnSpc>
          <a:spcPts val="3600"/>
        </a:lnSpc>
        <a:spcBef>
          <a:spcPct val="0"/>
        </a:spcBef>
        <a:spcAft>
          <a:spcPct val="0"/>
        </a:spcAft>
        <a:defRPr sz="3200" b="1">
          <a:solidFill>
            <a:schemeClr val="tx1"/>
          </a:solidFill>
          <a:latin typeface="Tahoma" pitchFamily="34" charset="0"/>
          <a:ea typeface="MS PGothic" panose="020B0600070205080204" pitchFamily="34" charset="-128"/>
          <a:cs typeface="ＭＳ Ｐゴシック" charset="0"/>
        </a:defRPr>
      </a:lvl3pPr>
      <a:lvl4pPr algn="l" rtl="0" eaLnBrk="0" fontAlgn="base" hangingPunct="0">
        <a:lnSpc>
          <a:spcPts val="3600"/>
        </a:lnSpc>
        <a:spcBef>
          <a:spcPct val="0"/>
        </a:spcBef>
        <a:spcAft>
          <a:spcPct val="0"/>
        </a:spcAft>
        <a:defRPr sz="3200" b="1">
          <a:solidFill>
            <a:schemeClr val="tx1"/>
          </a:solidFill>
          <a:latin typeface="Tahoma" pitchFamily="34" charset="0"/>
          <a:ea typeface="MS PGothic" panose="020B0600070205080204" pitchFamily="34" charset="-128"/>
          <a:cs typeface="ＭＳ Ｐゴシック" charset="0"/>
        </a:defRPr>
      </a:lvl4pPr>
      <a:lvl5pPr algn="l" rtl="0" eaLnBrk="0" fontAlgn="base" hangingPunct="0">
        <a:lnSpc>
          <a:spcPts val="3600"/>
        </a:lnSpc>
        <a:spcBef>
          <a:spcPct val="0"/>
        </a:spcBef>
        <a:spcAft>
          <a:spcPct val="0"/>
        </a:spcAft>
        <a:defRPr sz="3200" b="1">
          <a:solidFill>
            <a:schemeClr val="tx1"/>
          </a:solidFill>
          <a:latin typeface="Tahoma" pitchFamily="34" charset="0"/>
          <a:ea typeface="MS PGothic" panose="020B0600070205080204" pitchFamily="34" charset="-128"/>
          <a:cs typeface="ＭＳ Ｐゴシック"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ea"/>
          <a:ea typeface="+mn-ea"/>
          <a:cs typeface="宋体" panose="02010600030101010101" pitchFamily="2" charset="-122"/>
        </a:defRPr>
      </a:lvl1pPr>
      <a:lvl2pPr marL="800100" indent="-342900" algn="l" rtl="0" eaLnBrk="0" fontAlgn="base" hangingPunct="0">
        <a:spcBef>
          <a:spcPct val="10000"/>
        </a:spcBef>
        <a:spcAft>
          <a:spcPts val="400"/>
        </a:spcAft>
        <a:buClr>
          <a:srgbClr val="0C7B9C"/>
        </a:buClr>
        <a:buSzPct val="100000"/>
        <a:buFont typeface="Arial" panose="020B0604020202020204" pitchFamily="34" charset="0"/>
        <a:buChar char="–"/>
        <a:defRPr sz="2800">
          <a:solidFill>
            <a:schemeClr val="tx1"/>
          </a:solidFill>
          <a:latin typeface="+mn-ea"/>
          <a:ea typeface="+mn-ea"/>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ea"/>
          <a:ea typeface="+mn-ea"/>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ea typeface="MS PGothic" panose="020B0600070205080204" pitchFamily="34" charset="-128"/>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ea typeface="MS PGothic" panose="020B0600070205080204" pitchFamily="34" charset="-128"/>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 Third Level</a:t>
            </a:r>
          </a:p>
        </p:txBody>
      </p:sp>
      <p:grpSp>
        <p:nvGrpSpPr>
          <p:cNvPr id="1028" name="Group 16"/>
          <p:cNvGrpSpPr>
            <a:grpSpLocks/>
          </p:cNvGrpSpPr>
          <p:nvPr userDrawn="1"/>
        </p:nvGrpSpPr>
        <p:grpSpPr bwMode="auto">
          <a:xfrm>
            <a:off x="304800" y="838200"/>
            <a:ext cx="8534400" cy="152400"/>
            <a:chOff x="264" y="788"/>
            <a:chExt cx="5232" cy="124"/>
          </a:xfrm>
        </p:grpSpPr>
        <p:sp>
          <p:nvSpPr>
            <p:cNvPr id="1030" name="Rectangle 1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defRPr/>
              </a:pPr>
              <a:endParaRPr lang="en-US" altLang="en-US"/>
            </a:p>
          </p:txBody>
        </p:sp>
        <p:sp>
          <p:nvSpPr>
            <p:cNvPr id="1031" name="Rectangle 1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defRPr/>
              </a:pPr>
              <a:endParaRPr lang="en-US" altLang="en-US"/>
            </a:p>
          </p:txBody>
        </p:sp>
      </p:grpSp>
      <p:sp>
        <p:nvSpPr>
          <p:cNvPr id="1029" name="Text Box 10"/>
          <p:cNvSpPr txBox="1">
            <a:spLocks noChangeArrowheads="1"/>
          </p:cNvSpPr>
          <p:nvPr userDrawn="1"/>
        </p:nvSpPr>
        <p:spPr bwMode="auto">
          <a:xfrm>
            <a:off x="457200" y="6400800"/>
            <a:ext cx="8534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defRPr/>
            </a:pPr>
            <a:r>
              <a:rPr lang="en-US" dirty="0"/>
              <a:t>    			                           </a:t>
            </a:r>
            <a:fld id="{D85E90EB-AD9D-48EC-8D84-2576A3EA70C6}" type="slidenum">
              <a:rPr lang="en-US" smtClean="0"/>
              <a:pPr>
                <a:spcBef>
                  <a:spcPct val="50000"/>
                </a:spcBef>
                <a:defRPr/>
              </a:pPr>
              <a:t>‹#›</a:t>
            </a:fld>
            <a:endParaRPr lang="en-US" dirty="0"/>
          </a:p>
        </p:txBody>
      </p:sp>
    </p:spTree>
    <p:extLst>
      <p:ext uri="{BB962C8B-B14F-4D97-AF65-F5344CB8AC3E}">
        <p14:creationId xmlns:p14="http://schemas.microsoft.com/office/powerpoint/2010/main" val="186902393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9EA1DA4-0CDE-4989-8C4E-9C440533B663}"/>
              </a:ext>
            </a:extLst>
          </p:cNvPr>
          <p:cNvSpPr>
            <a:spLocks noGrp="1" noChangeArrowheads="1"/>
          </p:cNvSpPr>
          <p:nvPr>
            <p:ph type="title" idx="4294967295"/>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82C8617-CDA2-4CFF-B6AD-996C9A1CAA94}"/>
              </a:ext>
            </a:extLst>
          </p:cNvPr>
          <p:cNvSpPr>
            <a:spLocks noGrp="1" noChangeArrowheads="1"/>
          </p:cNvSpPr>
          <p:nvPr>
            <p:ph type="body" idx="4294967295"/>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 Third Level</a:t>
            </a:r>
          </a:p>
        </p:txBody>
      </p:sp>
      <p:grpSp>
        <p:nvGrpSpPr>
          <p:cNvPr id="1028" name="Group 16">
            <a:extLst>
              <a:ext uri="{FF2B5EF4-FFF2-40B4-BE49-F238E27FC236}">
                <a16:creationId xmlns:a16="http://schemas.microsoft.com/office/drawing/2014/main" id="{E5C0DE1D-776B-424A-83D9-00870DFC93EB}"/>
              </a:ext>
            </a:extLst>
          </p:cNvPr>
          <p:cNvGrpSpPr>
            <a:grpSpLocks/>
          </p:cNvGrpSpPr>
          <p:nvPr userDrawn="1"/>
        </p:nvGrpSpPr>
        <p:grpSpPr bwMode="auto">
          <a:xfrm>
            <a:off x="304800" y="838200"/>
            <a:ext cx="8534400" cy="152400"/>
            <a:chOff x="264" y="788"/>
            <a:chExt cx="5232" cy="124"/>
          </a:xfrm>
        </p:grpSpPr>
        <p:sp>
          <p:nvSpPr>
            <p:cNvPr id="1032" name="Rectangle 17">
              <a:extLst>
                <a:ext uri="{FF2B5EF4-FFF2-40B4-BE49-F238E27FC236}">
                  <a16:creationId xmlns:a16="http://schemas.microsoft.com/office/drawing/2014/main" id="{3EE79BA7-7809-46E5-A227-8087F27B7F85}"/>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p:spPr>
          <p:txBody>
            <a:bodyPr wrap="none" anchor="ctr"/>
            <a:lstStyle>
              <a:lvl1pPr eaLnBrk="0" hangingPunct="0">
                <a:defRPr sz="1400" b="1">
                  <a:solidFill>
                    <a:schemeClr val="tx1"/>
                  </a:solidFill>
                  <a:latin typeface="Arial" panose="020B0604020202020204" pitchFamily="34" charset="0"/>
                </a:defRPr>
              </a:lvl1pPr>
              <a:lvl2pPr marL="742950" indent="-285750" eaLnBrk="0" hangingPunct="0">
                <a:defRPr sz="1400" b="1">
                  <a:solidFill>
                    <a:schemeClr val="tx1"/>
                  </a:solidFill>
                  <a:latin typeface="Arial" panose="020B0604020202020204" pitchFamily="34" charset="0"/>
                </a:defRPr>
              </a:lvl2pPr>
              <a:lvl3pPr marL="1143000" indent="-228600" eaLnBrk="0" hangingPunct="0">
                <a:defRPr sz="1400" b="1">
                  <a:solidFill>
                    <a:schemeClr val="tx1"/>
                  </a:solidFill>
                  <a:latin typeface="Arial" panose="020B0604020202020204" pitchFamily="34" charset="0"/>
                </a:defRPr>
              </a:lvl3pPr>
              <a:lvl4pPr marL="1600200" indent="-228600" eaLnBrk="0" hangingPunct="0">
                <a:defRPr sz="1400" b="1">
                  <a:solidFill>
                    <a:schemeClr val="tx1"/>
                  </a:solidFill>
                  <a:latin typeface="Arial" panose="020B0604020202020204" pitchFamily="34" charset="0"/>
                </a:defRPr>
              </a:lvl4pPr>
              <a:lvl5pPr marL="2057400" indent="-228600" eaLnBrk="0" hangingPunct="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defRPr/>
              </a:pPr>
              <a:endParaRPr lang="en-US" altLang="en-US"/>
            </a:p>
          </p:txBody>
        </p:sp>
        <p:sp>
          <p:nvSpPr>
            <p:cNvPr id="1033" name="Rectangle 18">
              <a:extLst>
                <a:ext uri="{FF2B5EF4-FFF2-40B4-BE49-F238E27FC236}">
                  <a16:creationId xmlns:a16="http://schemas.microsoft.com/office/drawing/2014/main" id="{D12353FF-7BBC-4EFD-B592-93C83161417D}"/>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p:spPr>
          <p:txBody>
            <a:bodyPr wrap="none" anchor="ctr"/>
            <a:lstStyle>
              <a:lvl1pPr eaLnBrk="0" hangingPunct="0">
                <a:defRPr sz="1400" b="1">
                  <a:solidFill>
                    <a:schemeClr val="tx1"/>
                  </a:solidFill>
                  <a:latin typeface="Arial" panose="020B0604020202020204" pitchFamily="34" charset="0"/>
                </a:defRPr>
              </a:lvl1pPr>
              <a:lvl2pPr marL="742950" indent="-285750" eaLnBrk="0" hangingPunct="0">
                <a:defRPr sz="1400" b="1">
                  <a:solidFill>
                    <a:schemeClr val="tx1"/>
                  </a:solidFill>
                  <a:latin typeface="Arial" panose="020B0604020202020204" pitchFamily="34" charset="0"/>
                </a:defRPr>
              </a:lvl2pPr>
              <a:lvl3pPr marL="1143000" indent="-228600" eaLnBrk="0" hangingPunct="0">
                <a:defRPr sz="1400" b="1">
                  <a:solidFill>
                    <a:schemeClr val="tx1"/>
                  </a:solidFill>
                  <a:latin typeface="Arial" panose="020B0604020202020204" pitchFamily="34" charset="0"/>
                </a:defRPr>
              </a:lvl3pPr>
              <a:lvl4pPr marL="1600200" indent="-228600" eaLnBrk="0" hangingPunct="0">
                <a:defRPr sz="1400" b="1">
                  <a:solidFill>
                    <a:schemeClr val="tx1"/>
                  </a:solidFill>
                  <a:latin typeface="Arial" panose="020B0604020202020204" pitchFamily="34" charset="0"/>
                </a:defRPr>
              </a:lvl4pPr>
              <a:lvl5pPr marL="2057400" indent="-228600" eaLnBrk="0" hangingPunct="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defRPr/>
              </a:pPr>
              <a:endParaRPr lang="en-US" altLang="en-US"/>
            </a:p>
          </p:txBody>
        </p:sp>
      </p:grpSp>
      <p:sp>
        <p:nvSpPr>
          <p:cNvPr id="8" name="Footer Placeholder 7">
            <a:extLst>
              <a:ext uri="{FF2B5EF4-FFF2-40B4-BE49-F238E27FC236}">
                <a16:creationId xmlns:a16="http://schemas.microsoft.com/office/drawing/2014/main" id="{D557E83A-DEF2-461E-8543-DBB083DC7CDD}"/>
              </a:ext>
            </a:extLst>
          </p:cNvPr>
          <p:cNvSpPr>
            <a:spLocks noGrp="1"/>
          </p:cNvSpPr>
          <p:nvPr>
            <p:ph type="ftr" sz="quarter" idx="3"/>
          </p:nvPr>
        </p:nvSpPr>
        <p:spPr>
          <a:xfrm>
            <a:off x="3048000" y="6356350"/>
            <a:ext cx="3124200" cy="365125"/>
          </a:xfrm>
          <a:prstGeom prst="rect">
            <a:avLst/>
          </a:prstGeom>
        </p:spPr>
        <p:txBody>
          <a:bodyPr vert="horz" lIns="91440" tIns="45720" rIns="91440" bIns="45720" rtlCol="0" anchor="ctr"/>
          <a:lstStyle>
            <a:lvl1pPr algn="ctr" eaLnBrk="0" hangingPunct="0">
              <a:defRPr sz="1200">
                <a:solidFill>
                  <a:schemeClr val="tx1">
                    <a:tint val="75000"/>
                  </a:schemeClr>
                </a:solidFill>
                <a:latin typeface="Arial" panose="020B0604020202020204" pitchFamily="34" charset="0"/>
              </a:defRPr>
            </a:lvl1pPr>
          </a:lstStyle>
          <a:p>
            <a:pPr>
              <a:defRPr/>
            </a:pPr>
            <a:r>
              <a:rPr lang="en-US"/>
              <a:t>Introduction to Data Mining, 2nd Edition</a:t>
            </a:r>
            <a:endParaRPr lang="en-US" dirty="0"/>
          </a:p>
        </p:txBody>
      </p:sp>
      <p:sp>
        <p:nvSpPr>
          <p:cNvPr id="9" name="Slide Number Placeholder 8">
            <a:extLst>
              <a:ext uri="{FF2B5EF4-FFF2-40B4-BE49-F238E27FC236}">
                <a16:creationId xmlns:a16="http://schemas.microsoft.com/office/drawing/2014/main" id="{78304F5D-788B-4AA1-BB49-0CEA4862A6C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0279864B-E84A-477F-B231-1CA1D4E92446}" type="slidenum">
              <a:rPr lang="en-US" altLang="en-US"/>
              <a:pPr>
                <a:defRPr/>
              </a:pPr>
              <a:t>‹#›</a:t>
            </a:fld>
            <a:endParaRPr lang="en-US" altLang="en-US"/>
          </a:p>
        </p:txBody>
      </p:sp>
    </p:spTree>
    <p:extLst>
      <p:ext uri="{BB962C8B-B14F-4D97-AF65-F5344CB8AC3E}">
        <p14:creationId xmlns:p14="http://schemas.microsoft.com/office/powerpoint/2010/main" val="368056782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hdr="0" ftr="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2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lstStyle/>
          <a:p>
            <a:pPr lvl="0"/>
            <a:r>
              <a:rPr lang="en-US" altLang="en-US"/>
              <a:t>Click to edit Master text styles</a:t>
            </a:r>
          </a:p>
          <a:p>
            <a:pPr lvl="1"/>
            <a:r>
              <a:rPr lang="en-US" altLang="en-US"/>
              <a:t>Second Level</a:t>
            </a:r>
          </a:p>
          <a:p>
            <a:pPr lvl="2"/>
            <a:r>
              <a:rPr lang="en-US" altLang="en-US"/>
              <a:t> Third Level</a:t>
            </a:r>
          </a:p>
        </p:txBody>
      </p:sp>
      <p:grpSp>
        <p:nvGrpSpPr>
          <p:cNvPr id="1029" name="Group 16"/>
          <p:cNvGrpSpPr/>
          <p:nvPr userDrawn="1"/>
        </p:nvGrpSpPr>
        <p:grpSpPr bwMode="auto">
          <a:xfrm>
            <a:off x="304800" y="838200"/>
            <a:ext cx="8534400" cy="152400"/>
            <a:chOff x="264" y="788"/>
            <a:chExt cx="5232" cy="124"/>
          </a:xfrm>
        </p:grpSpPr>
        <p:sp>
          <p:nvSpPr>
            <p:cNvPr id="1030" name="Rectangle 1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defRPr/>
              </a:pPr>
              <a:endParaRPr lang="en-US" altLang="en-US"/>
            </a:p>
          </p:txBody>
        </p:sp>
        <p:sp>
          <p:nvSpPr>
            <p:cNvPr id="1031" name="Rectangle 1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defRPr/>
              </a:pPr>
              <a:endParaRPr lang="en-US" altLang="en-US"/>
            </a:p>
          </p:txBody>
        </p:sp>
      </p:grpSp>
      <p:sp>
        <p:nvSpPr>
          <p:cNvPr id="11" name="Text Box 10"/>
          <p:cNvSpPr txBox="1">
            <a:spLocks noChangeArrowheads="1"/>
          </p:cNvSpPr>
          <p:nvPr userDrawn="1"/>
        </p:nvSpPr>
        <p:spPr bwMode="auto">
          <a:xfrm>
            <a:off x="457200" y="6400800"/>
            <a:ext cx="8534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defRPr/>
            </a:pPr>
            <a:r>
              <a:rPr lang="en-US" dirty="0"/>
              <a:t>    			</a:t>
            </a:r>
            <a:r>
              <a:rPr lang="en-US" baseline="0" dirty="0"/>
              <a:t>                           </a:t>
            </a:r>
            <a:fld id="{7C9F7F48-2944-4AF0-87BF-27ECBE076434}" type="slidenum">
              <a:rPr lang="en-US" baseline="0" dirty="0" smtClean="0"/>
              <a:t>‹#›</a:t>
            </a:fld>
            <a:endParaRPr lang="en-US" dirty="0"/>
          </a:p>
        </p:txBody>
      </p:sp>
    </p:spTree>
    <p:extLst>
      <p:ext uri="{BB962C8B-B14F-4D97-AF65-F5344CB8AC3E}">
        <p14:creationId xmlns:p14="http://schemas.microsoft.com/office/powerpoint/2010/main" val="394999391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34"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20204" pitchFamily="34" charset="0"/>
        <a:buChar char="–"/>
        <a:defRPr sz="24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0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6.xml"/><Relationship Id="rId1" Type="http://schemas.openxmlformats.org/officeDocument/2006/relationships/vmlDrawing" Target="../drawings/vmlDrawing16.vml"/><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6.xml"/><Relationship Id="rId5" Type="http://schemas.microsoft.com/office/2007/relationships/hdphoto" Target="../media/hdphoto9.wdp"/><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wmf"/><Relationship Id="rId1" Type="http://schemas.openxmlformats.org/officeDocument/2006/relationships/slideLayout" Target="../slideLayouts/slideLayout66.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66.xml"/><Relationship Id="rId4" Type="http://schemas.openxmlformats.org/officeDocument/2006/relationships/image" Target="../media/image1100.png"/></Relationships>
</file>

<file path=ppt/slides/_rels/slide119.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66.xml"/><Relationship Id="rId4" Type="http://schemas.openxmlformats.org/officeDocument/2006/relationships/image" Target="../media/image68.wmf"/></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wmf"/><Relationship Id="rId1" Type="http://schemas.openxmlformats.org/officeDocument/2006/relationships/slideLayout" Target="../slideLayouts/slideLayout66.xml"/></Relationships>
</file>

<file path=ppt/slides/_rels/slide1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66.xml"/><Relationship Id="rId5" Type="http://schemas.microsoft.com/office/2007/relationships/hdphoto" Target="../media/hdphoto10.wdp"/><Relationship Id="rId4" Type="http://schemas.openxmlformats.org/officeDocument/2006/relationships/image" Target="../media/image75.png"/></Relationships>
</file>

<file path=ppt/slides/_rels/slide124.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68.wmf"/><Relationship Id="rId1" Type="http://schemas.openxmlformats.org/officeDocument/2006/relationships/slideLayout" Target="../slideLayouts/slideLayout66.xml"/></Relationships>
</file>

<file path=ppt/slides/_rels/slide125.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50.png"/><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1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2.png"/><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66.xml"/><Relationship Id="rId5" Type="http://schemas.microsoft.com/office/2007/relationships/hdphoto" Target="../media/hdphoto11.wdp"/><Relationship Id="rId4" Type="http://schemas.openxmlformats.org/officeDocument/2006/relationships/image" Target="../media/image8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0.png"/><Relationship Id="rId2" Type="http://schemas.openxmlformats.org/officeDocument/2006/relationships/slideLayout" Target="../slideLayouts/slideLayout66.xml"/><Relationship Id="rId1" Type="http://schemas.openxmlformats.org/officeDocument/2006/relationships/vmlDrawing" Target="../drawings/vmlDrawing17.vml"/><Relationship Id="rId6" Type="http://schemas.openxmlformats.org/officeDocument/2006/relationships/oleObject" Target="../embeddings/oleObject21.bin"/><Relationship Id="rId5" Type="http://schemas.openxmlformats.org/officeDocument/2006/relationships/image" Target="../media/image89.png"/><Relationship Id="rId4" Type="http://schemas.openxmlformats.org/officeDocument/2006/relationships/oleObject" Target="../embeddings/oleObject20.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slideLayout" Target="../slideLayouts/slideLayout25.xml"/><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vmlDrawing" Target="../drawings/vmlDrawing1.vml"/><Relationship Id="rId4" Type="http://schemas.openxmlformats.org/officeDocument/2006/relationships/image" Target="../media/image19.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20.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20.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4.xml"/><Relationship Id="rId1" Type="http://schemas.openxmlformats.org/officeDocument/2006/relationships/vmlDrawing" Target="../drawings/vmlDrawing4.vml"/><Relationship Id="rId6" Type="http://schemas.openxmlformats.org/officeDocument/2006/relationships/image" Target="../media/image22.wmf"/><Relationship Id="rId5" Type="http://schemas.openxmlformats.org/officeDocument/2006/relationships/oleObject" Target="../embeddings/oleObject4.bin"/><Relationship Id="rId4" Type="http://schemas.openxmlformats.org/officeDocument/2006/relationships/image" Target="../media/image21.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0.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5.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38.xml"/><Relationship Id="rId4" Type="http://schemas.microsoft.com/office/2007/relationships/hdphoto" Target="../media/hdphoto4.wdp"/></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5.xml"/><Relationship Id="rId1" Type="http://schemas.openxmlformats.org/officeDocument/2006/relationships/vmlDrawing" Target="../drawings/vmlDrawing6.vml"/><Relationship Id="rId6" Type="http://schemas.openxmlformats.org/officeDocument/2006/relationships/image" Target="../media/image38.png"/><Relationship Id="rId5" Type="http://schemas.openxmlformats.org/officeDocument/2006/relationships/image" Target="../media/image29.wmf"/><Relationship Id="rId4" Type="http://schemas.openxmlformats.org/officeDocument/2006/relationships/oleObject" Target="../embeddings/oleObject6.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4.xml"/><Relationship Id="rId1" Type="http://schemas.openxmlformats.org/officeDocument/2006/relationships/vmlDrawing" Target="../drawings/vmlDrawing7.vml"/><Relationship Id="rId6" Type="http://schemas.openxmlformats.org/officeDocument/2006/relationships/image" Target="../media/image60.png"/><Relationship Id="rId5" Type="http://schemas.openxmlformats.org/officeDocument/2006/relationships/image" Target="../media/image81.png"/><Relationship Id="rId4" Type="http://schemas.openxmlformats.org/officeDocument/2006/relationships/image" Target="../media/image3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4.xml"/><Relationship Id="rId1" Type="http://schemas.openxmlformats.org/officeDocument/2006/relationships/vmlDrawing" Target="../drawings/vmlDrawing8.vml"/><Relationship Id="rId6" Type="http://schemas.openxmlformats.org/officeDocument/2006/relationships/image" Target="../media/image70.png"/><Relationship Id="rId5" Type="http://schemas.openxmlformats.org/officeDocument/2006/relationships/image" Target="../media/image81.png"/><Relationship Id="rId4" Type="http://schemas.openxmlformats.org/officeDocument/2006/relationships/image" Target="../media/image32.emf"/></Relationships>
</file>

<file path=ppt/slides/_rels/slide6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6.xml"/><Relationship Id="rId1" Type="http://schemas.openxmlformats.org/officeDocument/2006/relationships/vmlDrawing" Target="../drawings/vmlDrawing9.vml"/><Relationship Id="rId4" Type="http://schemas.openxmlformats.org/officeDocument/2006/relationships/image" Target="../media/image40.emf"/></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7" Type="http://schemas.microsoft.com/office/2007/relationships/hdphoto" Target="../media/hdphoto6.wdp"/><Relationship Id="rId2" Type="http://schemas.openxmlformats.org/officeDocument/2006/relationships/notesSlide" Target="../notesSlides/notesSlide15.xml"/><Relationship Id="rId1" Type="http://schemas.openxmlformats.org/officeDocument/2006/relationships/slideLayout" Target="../slideLayouts/slideLayout53.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5.wdp"/></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66.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0.xml"/><Relationship Id="rId1" Type="http://schemas.openxmlformats.org/officeDocument/2006/relationships/vmlDrawing" Target="../drawings/vmlDrawing10.vml"/><Relationship Id="rId4" Type="http://schemas.openxmlformats.org/officeDocument/2006/relationships/image" Target="../media/image44.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6.xml"/><Relationship Id="rId1" Type="http://schemas.openxmlformats.org/officeDocument/2006/relationships/vmlDrawing" Target="../drawings/vmlDrawing11.vml"/><Relationship Id="rId4" Type="http://schemas.openxmlformats.org/officeDocument/2006/relationships/image" Target="../media/image45.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1.xml"/><Relationship Id="rId1" Type="http://schemas.openxmlformats.org/officeDocument/2006/relationships/vmlDrawing" Target="../drawings/vmlDrawing12.vml"/><Relationship Id="rId4" Type="http://schemas.openxmlformats.org/officeDocument/2006/relationships/image" Target="../media/image4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8.png"/><Relationship Id="rId1" Type="http://schemas.openxmlformats.org/officeDocument/2006/relationships/slideLayout" Target="../slideLayouts/slideLayout66.xml"/><Relationship Id="rId6" Type="http://schemas.openxmlformats.org/officeDocument/2006/relationships/image" Target="../media/image430.png"/><Relationship Id="rId5" Type="http://schemas.microsoft.com/office/2007/relationships/hdphoto" Target="../media/hdphoto8.wdp"/><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0.xml"/><Relationship Id="rId1" Type="http://schemas.openxmlformats.org/officeDocument/2006/relationships/vmlDrawing" Target="../drawings/vmlDrawing13.vml"/><Relationship Id="rId6" Type="http://schemas.openxmlformats.org/officeDocument/2006/relationships/image" Target="../media/image51.emf"/><Relationship Id="rId5" Type="http://schemas.openxmlformats.org/officeDocument/2006/relationships/oleObject" Target="../embeddings/oleObject14.bin"/><Relationship Id="rId4" Type="http://schemas.openxmlformats.org/officeDocument/2006/relationships/image" Target="../media/image50.e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0.xml"/><Relationship Id="rId1" Type="http://schemas.openxmlformats.org/officeDocument/2006/relationships/vmlDrawing" Target="../drawings/vmlDrawing14.vml"/><Relationship Id="rId5" Type="http://schemas.openxmlformats.org/officeDocument/2006/relationships/image" Target="../media/image52.emf"/><Relationship Id="rId4" Type="http://schemas.openxmlformats.org/officeDocument/2006/relationships/oleObject" Target="../embeddings/oleObject15.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9.xml"/><Relationship Id="rId7" Type="http://schemas.openxmlformats.org/officeDocument/2006/relationships/image" Target="../media/image54.emf"/><Relationship Id="rId2" Type="http://schemas.openxmlformats.org/officeDocument/2006/relationships/slideLayout" Target="../slideLayouts/slideLayout66.xml"/><Relationship Id="rId1" Type="http://schemas.openxmlformats.org/officeDocument/2006/relationships/vmlDrawing" Target="../drawings/vmlDrawing15.vml"/><Relationship Id="rId6" Type="http://schemas.openxmlformats.org/officeDocument/2006/relationships/oleObject" Target="../embeddings/oleObject17.bin"/><Relationship Id="rId5" Type="http://schemas.openxmlformats.org/officeDocument/2006/relationships/image" Target="../media/image53.emf"/><Relationship Id="rId4" Type="http://schemas.openxmlformats.org/officeDocument/2006/relationships/oleObject" Target="../embeddings/oleObject16.bin"/><Relationship Id="rId9" Type="http://schemas.openxmlformats.org/officeDocument/2006/relationships/image" Target="../media/image55.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71.xml"/><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xml"/><Relationship Id="rId1" Type="http://schemas.openxmlformats.org/officeDocument/2006/relationships/slideLayout" Target="../slideLayouts/slideLayout7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a:extLst>
              <a:ext uri="{FF2B5EF4-FFF2-40B4-BE49-F238E27FC236}">
                <a16:creationId xmlns:a16="http://schemas.microsoft.com/office/drawing/2014/main" id="{26CB1C3C-6546-4572-9889-A0D53D2ABFD6}"/>
              </a:ext>
            </a:extLst>
          </p:cNvPr>
          <p:cNvSpPr>
            <a:spLocks noGrp="1" noChangeArrowheads="1"/>
          </p:cNvSpPr>
          <p:nvPr>
            <p:ph type="ctrTitle"/>
          </p:nvPr>
        </p:nvSpPr>
        <p:spPr>
          <a:xfrm>
            <a:off x="685800" y="980728"/>
            <a:ext cx="7772400" cy="1905000"/>
          </a:xfrm>
        </p:spPr>
        <p:txBody>
          <a:bodyPr/>
          <a:lstStyle/>
          <a:p>
            <a:pPr algn="ctr">
              <a:lnSpc>
                <a:spcPct val="150000"/>
              </a:lnSpc>
            </a:pPr>
            <a:r>
              <a:rPr lang="en-US" altLang="zh-CN" dirty="0">
                <a:latin typeface="+mn-ea"/>
                <a:ea typeface="+mn-ea"/>
              </a:rPr>
              <a:t>《</a:t>
            </a:r>
            <a:r>
              <a:rPr lang="zh-CN" altLang="en-US" dirty="0">
                <a:latin typeface="+mn-ea"/>
                <a:ea typeface="+mn-ea"/>
              </a:rPr>
              <a:t>数据仓库与数据挖掘</a:t>
            </a:r>
            <a:r>
              <a:rPr lang="en-US" altLang="zh-CN" dirty="0">
                <a:latin typeface="+mn-ea"/>
                <a:ea typeface="+mn-ea"/>
              </a:rPr>
              <a:t>》</a:t>
            </a:r>
            <a:br>
              <a:rPr lang="en-US" altLang="zh-CN" dirty="0">
                <a:latin typeface="+mn-ea"/>
                <a:ea typeface="+mn-ea"/>
              </a:rPr>
            </a:br>
            <a:r>
              <a:rPr lang="en-US" altLang="zh-CN" dirty="0">
                <a:latin typeface="+mn-ea"/>
                <a:ea typeface="+mn-ea"/>
              </a:rPr>
              <a:t>Data Warehouse and Data Mining</a:t>
            </a:r>
            <a:endParaRPr lang="en-US" altLang="en-US" dirty="0">
              <a:latin typeface="+mn-ea"/>
              <a:ea typeface="+mn-ea"/>
            </a:endParaRPr>
          </a:p>
        </p:txBody>
      </p:sp>
      <p:sp>
        <p:nvSpPr>
          <p:cNvPr id="4099" name="副标题 1">
            <a:extLst>
              <a:ext uri="{FF2B5EF4-FFF2-40B4-BE49-F238E27FC236}">
                <a16:creationId xmlns:a16="http://schemas.microsoft.com/office/drawing/2014/main" id="{5DCAEBB3-2A8E-4F45-92E3-4C2C6BB9F684}"/>
              </a:ext>
            </a:extLst>
          </p:cNvPr>
          <p:cNvSpPr>
            <a:spLocks noGrp="1" noChangeArrowheads="1"/>
          </p:cNvSpPr>
          <p:nvPr>
            <p:ph type="subTitle" idx="1"/>
          </p:nvPr>
        </p:nvSpPr>
        <p:spPr>
          <a:xfrm>
            <a:off x="1371600" y="3733792"/>
            <a:ext cx="6400800" cy="1676400"/>
          </a:xfrm>
        </p:spPr>
        <p:txBody>
          <a:bodyPr/>
          <a:lstStyle/>
          <a:p>
            <a:pPr>
              <a:lnSpc>
                <a:spcPct val="120000"/>
              </a:lnSpc>
            </a:pPr>
            <a:endParaRPr lang="en-US" altLang="zh-CN" dirty="0">
              <a:ea typeface="SimSun" panose="02010600030101010101" pitchFamily="2" charset="-122"/>
            </a:endParaRPr>
          </a:p>
          <a:p>
            <a:pPr>
              <a:lnSpc>
                <a:spcPct val="120000"/>
              </a:lnSpc>
            </a:pPr>
            <a:r>
              <a:rPr lang="zh-CN" altLang="en-US" dirty="0">
                <a:ea typeface="SimSun" panose="02010600030101010101" pitchFamily="2" charset="-122"/>
              </a:rPr>
              <a:t>沈笑</a:t>
            </a:r>
            <a:br>
              <a:rPr lang="zh-CN" altLang="en-US" dirty="0">
                <a:ea typeface="SimSun" panose="02010600030101010101" pitchFamily="2" charset="-122"/>
              </a:rPr>
            </a:br>
            <a:r>
              <a:rPr lang="zh-CN" altLang="en-US" dirty="0">
                <a:ea typeface="SimSun" panose="02010600030101010101" pitchFamily="2" charset="-122"/>
              </a:rPr>
              <a:t>海南大学计算机科学与技术学院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774AF-C113-4834-89CA-194A8FF5AF5D}"/>
              </a:ext>
            </a:extLst>
          </p:cNvPr>
          <p:cNvSpPr>
            <a:spLocks noGrp="1"/>
          </p:cNvSpPr>
          <p:nvPr>
            <p:ph type="title"/>
          </p:nvPr>
        </p:nvSpPr>
        <p:spPr/>
        <p:txBody>
          <a:bodyPr/>
          <a:lstStyle/>
          <a:p>
            <a:r>
              <a:rPr lang="zh-CN" altLang="en-US" dirty="0"/>
              <a:t>相似度度量</a:t>
            </a:r>
          </a:p>
        </p:txBody>
      </p:sp>
      <p:sp>
        <p:nvSpPr>
          <p:cNvPr id="3" name="内容占位符 2">
            <a:extLst>
              <a:ext uri="{FF2B5EF4-FFF2-40B4-BE49-F238E27FC236}">
                <a16:creationId xmlns:a16="http://schemas.microsoft.com/office/drawing/2014/main" id="{A9AB73BE-75A2-42D2-9CEB-4941E502C92B}"/>
              </a:ext>
            </a:extLst>
          </p:cNvPr>
          <p:cNvSpPr>
            <a:spLocks noGrp="1"/>
          </p:cNvSpPr>
          <p:nvPr>
            <p:ph idx="1"/>
          </p:nvPr>
        </p:nvSpPr>
        <p:spPr/>
        <p:txBody>
          <a:bodyPr/>
          <a:lstStyle/>
          <a:p>
            <a:pPr>
              <a:buFont typeface="Wingdings" panose="05000000000000000000" pitchFamily="2" charset="2"/>
              <a:buChar char="p"/>
            </a:pPr>
            <a:r>
              <a:rPr lang="zh-CN" altLang="en-US" dirty="0"/>
              <a:t>简单匹配系数</a:t>
            </a:r>
            <a:r>
              <a:rPr lang="en-US" altLang="zh-CN" dirty="0"/>
              <a:t>SMC </a:t>
            </a:r>
          </a:p>
          <a:p>
            <a:pPr>
              <a:buFont typeface="Wingdings" panose="05000000000000000000" pitchFamily="2" charset="2"/>
              <a:buChar char="p"/>
            </a:pPr>
            <a:endParaRPr lang="en-US" altLang="zh-CN" dirty="0"/>
          </a:p>
          <a:p>
            <a:pPr>
              <a:buFont typeface="Wingdings" panose="05000000000000000000" pitchFamily="2" charset="2"/>
              <a:buChar char="p"/>
            </a:pPr>
            <a:r>
              <a:rPr lang="en-US" altLang="zh-CN" dirty="0"/>
              <a:t>Jaccard</a:t>
            </a:r>
            <a:r>
              <a:rPr lang="zh-CN" altLang="en-US" dirty="0"/>
              <a:t>系数</a:t>
            </a:r>
          </a:p>
          <a:p>
            <a:pPr>
              <a:buFont typeface="Wingdings" panose="05000000000000000000" pitchFamily="2" charset="2"/>
              <a:buChar char="p"/>
            </a:pPr>
            <a:endParaRPr lang="en-US" altLang="zh-CN" dirty="0"/>
          </a:p>
          <a:p>
            <a:pPr>
              <a:buFont typeface="Wingdings" panose="05000000000000000000" pitchFamily="2" charset="2"/>
              <a:buChar char="p"/>
            </a:pPr>
            <a:r>
              <a:rPr lang="en-US" altLang="zh-CN" dirty="0" err="1"/>
              <a:t>Tanimoto</a:t>
            </a:r>
            <a:r>
              <a:rPr lang="zh-CN" altLang="en-US" dirty="0"/>
              <a:t>系数</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余弦</a:t>
            </a:r>
            <a:r>
              <a:rPr lang="en-US" altLang="zh-CN" dirty="0"/>
              <a:t>Cosine</a:t>
            </a:r>
            <a:r>
              <a:rPr lang="zh-CN" altLang="en-US" dirty="0"/>
              <a:t>相似度</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en-US" altLang="zh-CN" dirty="0"/>
              <a:t>Pearson</a:t>
            </a:r>
            <a:r>
              <a:rPr lang="zh-CN" altLang="en-US" dirty="0"/>
              <a:t>相关系数</a:t>
            </a:r>
          </a:p>
        </p:txBody>
      </p:sp>
    </p:spTree>
    <p:extLst>
      <p:ext uri="{BB962C8B-B14F-4D97-AF65-F5344CB8AC3E}">
        <p14:creationId xmlns:p14="http://schemas.microsoft.com/office/powerpoint/2010/main" val="1952428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p:txBody>
          <a:bodyPr/>
          <a:lstStyle/>
          <a:p>
            <a:r>
              <a:rPr lang="zh-CN" altLang="en-US" dirty="0"/>
              <a:t>介绍</a:t>
            </a:r>
            <a:r>
              <a:rPr lang="en-US" altLang="zh-CN" dirty="0"/>
              <a:t>3</a:t>
            </a:r>
            <a:r>
              <a:rPr lang="zh-CN" altLang="en-US" dirty="0"/>
              <a:t>种聚类算法</a:t>
            </a:r>
          </a:p>
        </p:txBody>
      </p:sp>
      <p:sp>
        <p:nvSpPr>
          <p:cNvPr id="20483" name="Rectangle 1027"/>
          <p:cNvSpPr>
            <a:spLocks noGrp="1" noChangeArrowheads="1"/>
          </p:cNvSpPr>
          <p:nvPr>
            <p:ph idx="1"/>
          </p:nvPr>
        </p:nvSpPr>
        <p:spPr>
          <a:xfrm>
            <a:off x="411163" y="990600"/>
            <a:ext cx="8318500" cy="5334000"/>
          </a:xfrm>
        </p:spPr>
        <p:txBody>
          <a:bodyPr/>
          <a:lstStyle/>
          <a:p>
            <a:pPr>
              <a:buFont typeface="Wingdings" panose="05000000000000000000" pitchFamily="2" charset="2"/>
              <a:buChar char="n"/>
            </a:pPr>
            <a:r>
              <a:rPr lang="en-US" altLang="en-US" b="1" dirty="0">
                <a:latin typeface="宋体" panose="02010600030101010101" pitchFamily="2" charset="-122"/>
                <a:ea typeface="宋体" panose="02010600030101010101" pitchFamily="2" charset="-122"/>
              </a:rPr>
              <a:t>K-means</a:t>
            </a:r>
          </a:p>
          <a:p>
            <a:pPr lvl="1">
              <a:lnSpc>
                <a:spcPct val="90000"/>
              </a:lnSpc>
            </a:pPr>
            <a:r>
              <a:rPr lang="zh-CN" altLang="en-US" sz="2000" dirty="0">
                <a:latin typeface="宋体" panose="02010600030101010101" pitchFamily="2" charset="-122"/>
                <a:ea typeface="宋体" panose="02010600030101010101" pitchFamily="2" charset="-122"/>
              </a:rPr>
              <a:t>基于中心的聚类、基于划分的聚类</a:t>
            </a:r>
            <a:endParaRPr lang="en-US" altLang="zh-CN" sz="2000" dirty="0">
              <a:latin typeface="宋体" panose="02010600030101010101" pitchFamily="2" charset="-122"/>
              <a:ea typeface="宋体" panose="02010600030101010101" pitchFamily="2" charset="-122"/>
            </a:endParaRPr>
          </a:p>
          <a:p>
            <a:pPr lvl="1">
              <a:lnSpc>
                <a:spcPct val="90000"/>
              </a:lnSpc>
            </a:pPr>
            <a:r>
              <a:rPr lang="zh-CN" altLang="en-US" sz="2000" dirty="0">
                <a:latin typeface="宋体" panose="02010600030101010101" pitchFamily="2" charset="-122"/>
                <a:ea typeface="宋体" panose="02010600030101010101" pitchFamily="2" charset="-122"/>
              </a:rPr>
              <a:t>由用户指定</a:t>
            </a:r>
            <a:r>
              <a:rPr lang="en-US" altLang="zh-CN" sz="2000" dirty="0">
                <a:latin typeface="宋体" panose="02010600030101010101" pitchFamily="2" charset="-122"/>
                <a:ea typeface="宋体" panose="02010600030101010101" pitchFamily="2" charset="-122"/>
              </a:rPr>
              <a:t>K</a:t>
            </a:r>
            <a:r>
              <a:rPr lang="zh-CN" altLang="en-US" sz="2000" dirty="0">
                <a:latin typeface="宋体" panose="02010600030101010101" pitchFamily="2" charset="-122"/>
                <a:ea typeface="宋体" panose="02010600030101010101" pitchFamily="2" charset="-122"/>
              </a:rPr>
              <a:t>，即簇的个数</a:t>
            </a:r>
            <a:endParaRPr lang="en-US" altLang="zh-CN" sz="2000" dirty="0">
              <a:latin typeface="宋体" panose="02010600030101010101" pitchFamily="2" charset="-122"/>
              <a:ea typeface="宋体" panose="02010600030101010101" pitchFamily="2" charset="-122"/>
            </a:endParaRPr>
          </a:p>
          <a:p>
            <a:pPr lvl="1">
              <a:lnSpc>
                <a:spcPct val="90000"/>
              </a:lnSpc>
            </a:pPr>
            <a:endParaRPr lang="en-US" altLang="en-US" sz="2800" dirty="0">
              <a:latin typeface="宋体" panose="02010600030101010101" pitchFamily="2" charset="-122"/>
              <a:ea typeface="宋体" panose="02010600030101010101" pitchFamily="2" charset="-122"/>
            </a:endParaRPr>
          </a:p>
          <a:p>
            <a:pPr>
              <a:buFont typeface="Wingdings" panose="05000000000000000000" pitchFamily="2" charset="2"/>
              <a:buChar char="n"/>
            </a:pPr>
            <a:r>
              <a:rPr lang="zh-CN" altLang="en-US" b="1" dirty="0">
                <a:latin typeface="宋体" panose="02010600030101010101" pitchFamily="2" charset="-122"/>
                <a:ea typeface="宋体" panose="02010600030101010101" pitchFamily="2" charset="-122"/>
              </a:rPr>
              <a:t>层次聚类</a:t>
            </a:r>
            <a:endParaRPr lang="en-US" altLang="zh-CN" b="1" dirty="0">
              <a:latin typeface="宋体" panose="02010600030101010101" pitchFamily="2" charset="-122"/>
              <a:ea typeface="宋体" panose="02010600030101010101" pitchFamily="2" charset="-122"/>
            </a:endParaRPr>
          </a:p>
          <a:p>
            <a:pPr lvl="1">
              <a:lnSpc>
                <a:spcPct val="90000"/>
              </a:lnSpc>
            </a:pPr>
            <a:r>
              <a:rPr lang="zh-CN" altLang="en-US" sz="2000" dirty="0">
                <a:latin typeface="宋体" panose="02010600030101010101" pitchFamily="2" charset="-122"/>
                <a:ea typeface="宋体" panose="02010600030101010101" pitchFamily="2" charset="-122"/>
              </a:rPr>
              <a:t>首先，每个点作为一个单点簇</a:t>
            </a:r>
            <a:endParaRPr lang="en-US" altLang="zh-CN" sz="2000" dirty="0">
              <a:latin typeface="宋体" panose="02010600030101010101" pitchFamily="2" charset="-122"/>
              <a:ea typeface="宋体" panose="02010600030101010101" pitchFamily="2" charset="-122"/>
            </a:endParaRPr>
          </a:p>
          <a:p>
            <a:pPr lvl="1">
              <a:lnSpc>
                <a:spcPct val="90000"/>
              </a:lnSpc>
            </a:pPr>
            <a:r>
              <a:rPr lang="zh-CN" altLang="en-US" sz="2000" dirty="0">
                <a:latin typeface="宋体" panose="02010600030101010101" pitchFamily="2" charset="-122"/>
                <a:ea typeface="宋体" panose="02010600030101010101" pitchFamily="2" charset="-122"/>
              </a:rPr>
              <a:t>重复地合并两个最近的簇，直到生成单个的、包含所有点的簇</a:t>
            </a:r>
            <a:endParaRPr lang="en-US" altLang="zh-CN" sz="2000" dirty="0">
              <a:latin typeface="宋体" panose="02010600030101010101" pitchFamily="2" charset="-122"/>
              <a:ea typeface="宋体" panose="02010600030101010101" pitchFamily="2" charset="-122"/>
            </a:endParaRPr>
          </a:p>
          <a:p>
            <a:pPr lvl="1">
              <a:lnSpc>
                <a:spcPct val="90000"/>
              </a:lnSpc>
            </a:pPr>
            <a:endParaRPr lang="en-US" altLang="en-US" sz="2800" dirty="0">
              <a:latin typeface="宋体" panose="02010600030101010101" pitchFamily="2" charset="-122"/>
              <a:ea typeface="宋体" panose="02010600030101010101" pitchFamily="2" charset="-122"/>
            </a:endParaRPr>
          </a:p>
          <a:p>
            <a:pPr>
              <a:buFont typeface="Wingdings" panose="05000000000000000000" pitchFamily="2" charset="2"/>
              <a:buChar char="n"/>
            </a:pPr>
            <a:r>
              <a:rPr lang="en-US" altLang="zh-CN" b="1" dirty="0">
                <a:latin typeface="宋体" panose="02010600030101010101" pitchFamily="2" charset="-122"/>
                <a:ea typeface="宋体" panose="02010600030101010101" pitchFamily="2" charset="-122"/>
              </a:rPr>
              <a:t>DBSCAN</a:t>
            </a:r>
          </a:p>
          <a:p>
            <a:pPr lvl="1">
              <a:lnSpc>
                <a:spcPct val="90000"/>
              </a:lnSpc>
            </a:pPr>
            <a:r>
              <a:rPr lang="zh-CN" altLang="en-US" sz="2000" dirty="0">
                <a:latin typeface="宋体" panose="02010600030101010101" pitchFamily="2" charset="-122"/>
                <a:ea typeface="宋体" panose="02010600030101010101" pitchFamily="2" charset="-122"/>
              </a:rPr>
              <a:t>基于密度的聚类、基于划分的聚类</a:t>
            </a:r>
            <a:endParaRPr lang="en-US" altLang="zh-CN" sz="2000" dirty="0">
              <a:latin typeface="宋体" panose="02010600030101010101" pitchFamily="2" charset="-122"/>
              <a:ea typeface="宋体" panose="02010600030101010101" pitchFamily="2" charset="-122"/>
            </a:endParaRPr>
          </a:p>
          <a:p>
            <a:pPr lvl="1">
              <a:lnSpc>
                <a:spcPct val="90000"/>
              </a:lnSpc>
            </a:pPr>
            <a:r>
              <a:rPr lang="zh-CN" altLang="en-US" sz="2000" dirty="0">
                <a:latin typeface="宋体" panose="02010600030101010101" pitchFamily="2" charset="-122"/>
                <a:ea typeface="宋体" panose="02010600030101010101" pitchFamily="2" charset="-122"/>
              </a:rPr>
              <a:t>算法自动学习簇的个数</a:t>
            </a:r>
            <a:endParaRPr lang="en-US" altLang="zh-CN" sz="2000" dirty="0">
              <a:latin typeface="宋体" panose="02010600030101010101" pitchFamily="2" charset="-122"/>
              <a:ea typeface="宋体" panose="02010600030101010101" pitchFamily="2" charset="-122"/>
            </a:endParaRPr>
          </a:p>
          <a:p>
            <a:pPr lvl="1">
              <a:lnSpc>
                <a:spcPct val="90000"/>
              </a:lnSpc>
            </a:pPr>
            <a:r>
              <a:rPr lang="zh-CN" altLang="en-US" sz="2000" dirty="0">
                <a:latin typeface="宋体" panose="02010600030101010101" pitchFamily="2" charset="-122"/>
                <a:ea typeface="宋体" panose="02010600030101010101" pitchFamily="2" charset="-122"/>
              </a:rPr>
              <a:t>位于低密度区域的点被视为噪声点而忽略，因此</a:t>
            </a:r>
            <a:r>
              <a:rPr lang="en-US" altLang="zh-CN" sz="2000" dirty="0">
                <a:latin typeface="宋体" panose="02010600030101010101" pitchFamily="2" charset="-122"/>
                <a:ea typeface="宋体" panose="02010600030101010101" pitchFamily="2" charset="-122"/>
              </a:rPr>
              <a:t>DBSCAN</a:t>
            </a:r>
            <a:r>
              <a:rPr lang="zh-CN" altLang="en-US" sz="2000" dirty="0">
                <a:latin typeface="宋体" panose="02010600030101010101" pitchFamily="2" charset="-122"/>
                <a:ea typeface="宋体" panose="02010600030101010101" pitchFamily="2" charset="-122"/>
              </a:rPr>
              <a:t>不产生完全聚类</a:t>
            </a:r>
            <a:endParaRPr lang="en-US" altLang="en-US" sz="2000" dirty="0">
              <a:latin typeface="宋体" panose="02010600030101010101" pitchFamily="2" charset="-122"/>
              <a:ea typeface="宋体" panose="02010600030101010101" pitchFamily="2" charset="-122"/>
            </a:endParaRPr>
          </a:p>
          <a:p>
            <a:pPr lvl="4"/>
            <a:endParaRPr lang="en-US" altLang="en-US" dirty="0"/>
          </a:p>
          <a:p>
            <a:pPr lvl="1"/>
            <a:endParaRPr lang="en-US"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81000" y="152400"/>
            <a:ext cx="8280400" cy="552450"/>
          </a:xfrm>
        </p:spPr>
        <p:txBody>
          <a:bodyPr/>
          <a:lstStyle/>
          <a:p>
            <a:r>
              <a:rPr lang="en-US" altLang="en-US" dirty="0"/>
              <a:t>K-means </a:t>
            </a:r>
            <a:r>
              <a:rPr lang="zh-CN" altLang="en-US" dirty="0"/>
              <a:t>聚类</a:t>
            </a:r>
          </a:p>
        </p:txBody>
      </p:sp>
      <p:sp>
        <p:nvSpPr>
          <p:cNvPr id="21507" name="Rectangle 3"/>
          <p:cNvSpPr>
            <a:spLocks noGrp="1" noChangeArrowheads="1"/>
          </p:cNvSpPr>
          <p:nvPr>
            <p:ph idx="1"/>
          </p:nvPr>
        </p:nvSpPr>
        <p:spPr>
          <a:xfrm>
            <a:off x="404018" y="1085850"/>
            <a:ext cx="8259763" cy="2581275"/>
          </a:xfrm>
        </p:spPr>
        <p:txBody>
          <a:bodyPr/>
          <a:lstStyle/>
          <a:p>
            <a:pPr>
              <a:lnSpc>
                <a:spcPct val="100000"/>
              </a:lnSpc>
              <a:spcBef>
                <a:spcPct val="20000"/>
              </a:spcBef>
              <a:buFont typeface="Wingdings" panose="05000000000000000000" pitchFamily="2" charset="2"/>
              <a:buChar char="n"/>
            </a:pPr>
            <a:r>
              <a:rPr lang="zh-CN" altLang="en-US" sz="2200" dirty="0" err="1">
                <a:latin typeface="宋体" panose="02010600030101010101" pitchFamily="2" charset="-122"/>
                <a:ea typeface="宋体" panose="02010600030101010101" pitchFamily="2" charset="-122"/>
              </a:rPr>
              <a:t>基于</a:t>
            </a:r>
            <a:r>
              <a:rPr lang="zh-CN" altLang="en-US" sz="2200" b="1" dirty="0" err="1">
                <a:solidFill>
                  <a:srgbClr val="0070C0"/>
                </a:solidFill>
                <a:latin typeface="宋体" panose="02010600030101010101" pitchFamily="2" charset="-122"/>
                <a:ea typeface="宋体" panose="02010600030101010101" pitchFamily="2" charset="-122"/>
              </a:rPr>
              <a:t>划分的聚类</a:t>
            </a:r>
            <a:r>
              <a:rPr lang="zh-CN" altLang="en-US" sz="2200" dirty="0" err="1">
                <a:latin typeface="宋体" panose="02010600030101010101" pitchFamily="2" charset="-122"/>
                <a:ea typeface="宋体" panose="02010600030101010101" pitchFamily="2" charset="-122"/>
              </a:rPr>
              <a:t>算法</a:t>
            </a:r>
            <a:r>
              <a:rPr lang="en-US" altLang="en-US" sz="2200" dirty="0">
                <a:latin typeface="宋体" panose="02010600030101010101" pitchFamily="2" charset="-122"/>
                <a:ea typeface="宋体" panose="02010600030101010101" pitchFamily="2" charset="-122"/>
              </a:rPr>
              <a:t> </a:t>
            </a:r>
          </a:p>
          <a:p>
            <a:pPr>
              <a:lnSpc>
                <a:spcPct val="100000"/>
              </a:lnSpc>
              <a:spcBef>
                <a:spcPct val="20000"/>
              </a:spcBef>
              <a:buFont typeface="Wingdings" panose="05000000000000000000" pitchFamily="2" charset="2"/>
              <a:buChar char="n"/>
            </a:pPr>
            <a:r>
              <a:rPr lang="zh-CN" altLang="en-US" sz="2200" b="1" dirty="0">
                <a:solidFill>
                  <a:srgbClr val="0070C0"/>
                </a:solidFill>
                <a:latin typeface="宋体" panose="02010600030101010101" pitchFamily="2" charset="-122"/>
                <a:ea typeface="宋体" panose="02010600030101010101" pitchFamily="2" charset="-122"/>
              </a:rPr>
              <a:t>用户</a:t>
            </a:r>
            <a:r>
              <a:rPr lang="en-US" altLang="en-US" sz="2200" b="1" dirty="0" err="1">
                <a:solidFill>
                  <a:srgbClr val="0070C0"/>
                </a:solidFill>
                <a:latin typeface="宋体" panose="02010600030101010101" pitchFamily="2" charset="-122"/>
                <a:ea typeface="宋体" panose="02010600030101010101" pitchFamily="2" charset="-122"/>
              </a:rPr>
              <a:t>必须指定</a:t>
            </a:r>
            <a:r>
              <a:rPr lang="zh-CN" altLang="en-US" sz="2200" b="1" dirty="0">
                <a:solidFill>
                  <a:srgbClr val="0070C0"/>
                </a:solidFill>
                <a:latin typeface="宋体" panose="02010600030101010101" pitchFamily="2" charset="-122"/>
                <a:ea typeface="宋体" panose="02010600030101010101" pitchFamily="2" charset="-122"/>
              </a:rPr>
              <a:t>簇的个</a:t>
            </a:r>
            <a:r>
              <a:rPr lang="en-US" altLang="en-US" sz="2200" b="1" dirty="0">
                <a:solidFill>
                  <a:srgbClr val="0070C0"/>
                </a:solidFill>
                <a:latin typeface="宋体" panose="02010600030101010101" pitchFamily="2" charset="-122"/>
                <a:ea typeface="宋体" panose="02010600030101010101" pitchFamily="2" charset="-122"/>
              </a:rPr>
              <a:t>数</a:t>
            </a:r>
            <a:r>
              <a:rPr lang="zh-CN" altLang="en-US" sz="2200" b="1" dirty="0">
                <a:solidFill>
                  <a:srgbClr val="0070C0"/>
                </a:solidFill>
                <a:latin typeface="宋体" panose="02010600030101010101" pitchFamily="2" charset="-122"/>
                <a:ea typeface="宋体" panose="02010600030101010101" pitchFamily="2" charset="-122"/>
              </a:rPr>
              <a:t>：</a:t>
            </a:r>
            <a:r>
              <a:rPr lang="en-US" altLang="en-US" sz="2200" b="1" dirty="0">
                <a:solidFill>
                  <a:srgbClr val="0070C0"/>
                </a:solidFill>
                <a:latin typeface="宋体" panose="02010600030101010101" pitchFamily="2" charset="-122"/>
                <a:ea typeface="宋体" panose="02010600030101010101" pitchFamily="2" charset="-122"/>
              </a:rPr>
              <a:t>K</a:t>
            </a:r>
          </a:p>
          <a:p>
            <a:pPr>
              <a:lnSpc>
                <a:spcPct val="100000"/>
              </a:lnSpc>
              <a:spcBef>
                <a:spcPct val="20000"/>
              </a:spcBef>
              <a:buFont typeface="Wingdings" panose="05000000000000000000" pitchFamily="2" charset="2"/>
              <a:buChar char="n"/>
            </a:pPr>
            <a:r>
              <a:rPr lang="zh-CN" altLang="en-US" sz="2200" dirty="0">
                <a:latin typeface="宋体" panose="02010600030101010101" pitchFamily="2" charset="-122"/>
                <a:ea typeface="宋体" panose="02010600030101010101" pitchFamily="2" charset="-122"/>
              </a:rPr>
              <a:t>基于</a:t>
            </a:r>
            <a:r>
              <a:rPr lang="zh-CN" altLang="en-US" sz="2200" b="1" dirty="0">
                <a:solidFill>
                  <a:srgbClr val="0070C0"/>
                </a:solidFill>
                <a:latin typeface="宋体" panose="02010600030101010101" pitchFamily="2" charset="-122"/>
                <a:ea typeface="宋体" panose="02010600030101010101" pitchFamily="2" charset="-122"/>
              </a:rPr>
              <a:t>中心（原型）的聚类</a:t>
            </a:r>
            <a:r>
              <a:rPr lang="zh-CN" altLang="en-US" sz="2200" dirty="0">
                <a:latin typeface="宋体" panose="02010600030101010101" pitchFamily="2" charset="-122"/>
                <a:ea typeface="宋体" panose="02010600030101010101" pitchFamily="2" charset="-122"/>
              </a:rPr>
              <a:t>：</a:t>
            </a:r>
            <a:r>
              <a:rPr lang="en-US" altLang="en-US" sz="2200" dirty="0" err="1">
                <a:latin typeface="宋体" panose="02010600030101010101" pitchFamily="2" charset="-122"/>
                <a:ea typeface="宋体" panose="02010600030101010101" pitchFamily="2" charset="-122"/>
              </a:rPr>
              <a:t>每个簇都</a:t>
            </a:r>
            <a:r>
              <a:rPr lang="zh-CN" altLang="en-US" sz="2200" dirty="0">
                <a:latin typeface="宋体" panose="02010600030101010101" pitchFamily="2" charset="-122"/>
                <a:ea typeface="宋体" panose="02010600030101010101" pitchFamily="2" charset="-122"/>
              </a:rPr>
              <a:t>有</a:t>
            </a:r>
            <a:r>
              <a:rPr lang="en-US" altLang="en-US" sz="2200" dirty="0" err="1">
                <a:latin typeface="宋体" panose="02010600030101010101" pitchFamily="2" charset="-122"/>
                <a:ea typeface="宋体" panose="02010600030101010101" pitchFamily="2" charset="-122"/>
              </a:rPr>
              <a:t>一个</a:t>
            </a:r>
            <a:r>
              <a:rPr lang="en-US" altLang="en-US" sz="2200" b="1" dirty="0" err="1">
                <a:solidFill>
                  <a:srgbClr val="C00000"/>
                </a:solidFill>
                <a:latin typeface="宋体" panose="02010600030101010101" pitchFamily="2" charset="-122"/>
                <a:ea typeface="宋体" panose="02010600030101010101" pitchFamily="2" charset="-122"/>
              </a:rPr>
              <a:t>质心</a:t>
            </a:r>
            <a:r>
              <a:rPr lang="zh-CN" altLang="en-US" sz="2200" dirty="0">
                <a:latin typeface="宋体" panose="02010600030101010101" pitchFamily="2" charset="-122"/>
                <a:ea typeface="宋体" panose="02010600030101010101" pitchFamily="2" charset="-122"/>
              </a:rPr>
              <a:t>（通常是簇中所有点的均值）</a:t>
            </a:r>
            <a:endParaRPr lang="en-US" altLang="zh-CN" sz="2200" dirty="0">
              <a:latin typeface="宋体" panose="02010600030101010101" pitchFamily="2" charset="-122"/>
              <a:ea typeface="宋体" panose="02010600030101010101" pitchFamily="2" charset="-122"/>
            </a:endParaRPr>
          </a:p>
          <a:p>
            <a:pPr>
              <a:lnSpc>
                <a:spcPct val="100000"/>
              </a:lnSpc>
              <a:spcBef>
                <a:spcPct val="20000"/>
              </a:spcBef>
              <a:buFont typeface="Wingdings" panose="05000000000000000000" pitchFamily="2" charset="2"/>
              <a:buChar char="n"/>
            </a:pPr>
            <a:r>
              <a:rPr lang="zh-CN" altLang="en-US" sz="2200" dirty="0">
                <a:latin typeface="宋体" panose="02010600030101010101" pitchFamily="2" charset="-122"/>
                <a:ea typeface="宋体" panose="02010600030101010101" pitchFamily="2" charset="-122"/>
              </a:rPr>
              <a:t>两个步骤，交替进行：</a:t>
            </a:r>
            <a:endParaRPr lang="en-US" altLang="en-US" sz="2200" dirty="0">
              <a:latin typeface="宋体" panose="02010600030101010101" pitchFamily="2" charset="-122"/>
              <a:ea typeface="宋体" panose="02010600030101010101" pitchFamily="2" charset="-122"/>
            </a:endParaRPr>
          </a:p>
          <a:p>
            <a:pPr marL="914400" lvl="1" indent="-457200">
              <a:spcBef>
                <a:spcPct val="20000"/>
              </a:spcBef>
              <a:buFont typeface="+mj-lt"/>
              <a:buAutoNum type="arabicPeriod"/>
            </a:pPr>
            <a:r>
              <a:rPr lang="en-US" altLang="en-US" sz="2000" b="1" dirty="0" err="1">
                <a:solidFill>
                  <a:srgbClr val="C00000"/>
                </a:solidFill>
                <a:latin typeface="宋体" panose="02010600030101010101" pitchFamily="2" charset="-122"/>
                <a:ea typeface="宋体" panose="02010600030101010101" pitchFamily="2" charset="-122"/>
              </a:rPr>
              <a:t>每个点分配</a:t>
            </a:r>
            <a:r>
              <a:rPr lang="zh-CN" altLang="en-US" sz="2000" b="1" dirty="0">
                <a:solidFill>
                  <a:srgbClr val="C00000"/>
                </a:solidFill>
                <a:latin typeface="宋体" panose="02010600030101010101" pitchFamily="2" charset="-122"/>
                <a:ea typeface="宋体" panose="02010600030101010101" pitchFamily="2" charset="-122"/>
              </a:rPr>
              <a:t>到</a:t>
            </a:r>
            <a:r>
              <a:rPr lang="en-US" altLang="en-US" sz="2000" b="1" dirty="0" err="1">
                <a:solidFill>
                  <a:srgbClr val="C00000"/>
                </a:solidFill>
                <a:latin typeface="宋体" panose="02010600030101010101" pitchFamily="2" charset="-122"/>
                <a:ea typeface="宋体" panose="02010600030101010101" pitchFamily="2" charset="-122"/>
              </a:rPr>
              <a:t>最近质心</a:t>
            </a:r>
            <a:r>
              <a:rPr lang="zh-CN" altLang="en-US" sz="2000" b="1" dirty="0">
                <a:solidFill>
                  <a:srgbClr val="C00000"/>
                </a:solidFill>
                <a:latin typeface="宋体" panose="02010600030101010101" pitchFamily="2" charset="-122"/>
                <a:ea typeface="宋体" panose="02010600030101010101" pitchFamily="2" charset="-122"/>
              </a:rPr>
              <a:t>对应</a:t>
            </a:r>
            <a:r>
              <a:rPr lang="en-US" altLang="en-US" sz="2000" b="1" dirty="0">
                <a:solidFill>
                  <a:srgbClr val="C00000"/>
                </a:solidFill>
                <a:latin typeface="宋体" panose="02010600030101010101" pitchFamily="2" charset="-122"/>
                <a:ea typeface="宋体" panose="02010600030101010101" pitchFamily="2" charset="-122"/>
              </a:rPr>
              <a:t>的</a:t>
            </a:r>
            <a:r>
              <a:rPr lang="zh-CN" altLang="en-US" sz="2000" b="1" dirty="0">
                <a:solidFill>
                  <a:srgbClr val="C00000"/>
                </a:solidFill>
                <a:latin typeface="宋体" panose="02010600030101010101" pitchFamily="2" charset="-122"/>
                <a:ea typeface="宋体" panose="02010600030101010101" pitchFamily="2" charset="-122"/>
              </a:rPr>
              <a:t>簇</a:t>
            </a:r>
            <a:endParaRPr lang="en-US" altLang="zh-CN" sz="2000" b="1" dirty="0">
              <a:solidFill>
                <a:srgbClr val="C00000"/>
              </a:solidFill>
              <a:latin typeface="宋体" panose="02010600030101010101" pitchFamily="2" charset="-122"/>
              <a:ea typeface="宋体" panose="02010600030101010101" pitchFamily="2" charset="-122"/>
            </a:endParaRPr>
          </a:p>
          <a:p>
            <a:pPr marL="914400" lvl="1" indent="-457200">
              <a:spcBef>
                <a:spcPct val="20000"/>
              </a:spcBef>
              <a:buFont typeface="+mj-lt"/>
              <a:buAutoNum type="arabicPeriod"/>
            </a:pPr>
            <a:r>
              <a:rPr lang="zh-CN" altLang="en-US" sz="2000" b="1" dirty="0">
                <a:solidFill>
                  <a:srgbClr val="C00000"/>
                </a:solidFill>
                <a:latin typeface="宋体" panose="02010600030101010101" pitchFamily="2" charset="-122"/>
                <a:ea typeface="宋体" panose="02010600030101010101" pitchFamily="2" charset="-122"/>
              </a:rPr>
              <a:t>分配后，重新计算簇的质心</a:t>
            </a:r>
            <a:endParaRPr lang="en-US" altLang="en-US" sz="2000" b="1" dirty="0">
              <a:solidFill>
                <a:srgbClr val="C00000"/>
              </a:solidFill>
              <a:latin typeface="宋体" panose="02010600030101010101" pitchFamily="2" charset="-122"/>
              <a:ea typeface="宋体" panose="02010600030101010101" pitchFamily="2" charset="-122"/>
            </a:endParaRPr>
          </a:p>
        </p:txBody>
      </p:sp>
      <p:graphicFrame>
        <p:nvGraphicFramePr>
          <p:cNvPr id="21508" name="Object 1024"/>
          <p:cNvGraphicFramePr>
            <a:graphicFrameLocks noChangeAspect="1"/>
          </p:cNvGraphicFramePr>
          <p:nvPr>
            <p:extLst/>
          </p:nvPr>
        </p:nvGraphicFramePr>
        <p:xfrm>
          <a:off x="457200" y="4133850"/>
          <a:ext cx="8153400" cy="2114550"/>
        </p:xfrm>
        <a:graphic>
          <a:graphicData uri="http://schemas.openxmlformats.org/presentationml/2006/ole">
            <mc:AlternateContent xmlns:mc="http://schemas.openxmlformats.org/markup-compatibility/2006">
              <mc:Choice xmlns:v="urn:schemas-microsoft-com:vml" Requires="v">
                <p:oleObj spid="_x0000_s190468" name="Bitmap Image" r:id="rId3" imgW="9784080" imgH="3177540" progId="Paint.Picture">
                  <p:embed/>
                </p:oleObj>
              </mc:Choice>
              <mc:Fallback>
                <p:oleObj name="Bitmap Image" r:id="rId3" imgW="9784080" imgH="3177540" progId="Paint.Picture">
                  <p:embed/>
                  <p:pic>
                    <p:nvPicPr>
                      <p:cNvPr id="21508" name="Object 1024"/>
                      <p:cNvPicPr>
                        <a:picLocks noChangeAspect="1" noChangeArrowheads="1"/>
                      </p:cNvPicPr>
                      <p:nvPr/>
                    </p:nvPicPr>
                    <p:blipFill>
                      <a:blip r:embed="rId4">
                        <a:extLst>
                          <a:ext uri="{28A0092B-C50C-407E-A947-70E740481C1C}">
                            <a14:useLocalDpi xmlns:a14="http://schemas.microsoft.com/office/drawing/2010/main" val="0"/>
                          </a:ext>
                        </a:extLst>
                      </a:blip>
                      <a:srcRect t="20143"/>
                      <a:stretch>
                        <a:fillRect/>
                      </a:stretch>
                    </p:blipFill>
                    <p:spPr bwMode="auto">
                      <a:xfrm>
                        <a:off x="457200" y="4133850"/>
                        <a:ext cx="815340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81462F37-870F-48CC-9653-205C0802EBF2}"/>
              </a:ext>
            </a:extLst>
          </p:cNvPr>
          <p:cNvSpPr/>
          <p:nvPr/>
        </p:nvSpPr>
        <p:spPr bwMode="auto">
          <a:xfrm>
            <a:off x="1295400" y="4876800"/>
            <a:ext cx="7010400" cy="381000"/>
          </a:xfrm>
          <a:prstGeom prst="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ndParaRPr>
          </a:p>
        </p:txBody>
      </p:sp>
      <p:sp>
        <p:nvSpPr>
          <p:cNvPr id="7" name="矩形 6">
            <a:extLst>
              <a:ext uri="{FF2B5EF4-FFF2-40B4-BE49-F238E27FC236}">
                <a16:creationId xmlns:a16="http://schemas.microsoft.com/office/drawing/2014/main" id="{F774BD88-B351-4388-9F0C-9BD807D86196}"/>
              </a:ext>
            </a:extLst>
          </p:cNvPr>
          <p:cNvSpPr/>
          <p:nvPr/>
        </p:nvSpPr>
        <p:spPr bwMode="auto">
          <a:xfrm>
            <a:off x="1295400" y="5257800"/>
            <a:ext cx="4572000" cy="381000"/>
          </a:xfrm>
          <a:prstGeom prst="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1000" y="152400"/>
            <a:ext cx="8280400" cy="552450"/>
          </a:xfrm>
        </p:spPr>
        <p:txBody>
          <a:bodyPr/>
          <a:lstStyle/>
          <a:p>
            <a:r>
              <a:rPr lang="en-US" altLang="en-US" sz="2800">
                <a:sym typeface="+mn-ea"/>
              </a:rPr>
              <a:t>K-means</a:t>
            </a:r>
            <a:r>
              <a:rPr lang="zh-CN" altLang="en-US" sz="2800">
                <a:ea typeface="宋体" panose="02010600030101010101" pitchFamily="2" charset="-122"/>
                <a:sym typeface="+mn-ea"/>
              </a:rPr>
              <a:t>聚类</a:t>
            </a:r>
            <a:r>
              <a:rPr lang="en-US" altLang="zh-CN" sz="2800">
                <a:ea typeface="宋体" panose="02010600030101010101" pitchFamily="2" charset="-122"/>
                <a:sym typeface="+mn-ea"/>
              </a:rPr>
              <a:t>-</a:t>
            </a:r>
            <a:r>
              <a:rPr lang="zh-CN" altLang="en-US" sz="2800">
                <a:ea typeface="宋体" panose="02010600030101010101" pitchFamily="2" charset="-122"/>
                <a:sym typeface="+mn-ea"/>
              </a:rPr>
              <a:t>细节</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330200" y="990600"/>
                <a:ext cx="8280400" cy="990600"/>
              </a:xfrm>
            </p:spPr>
            <p:txBody>
              <a:bodyPr/>
              <a:lstStyle/>
              <a:p>
                <a:pPr>
                  <a:lnSpc>
                    <a:spcPct val="130000"/>
                  </a:lnSpc>
                  <a:spcBef>
                    <a:spcPct val="20000"/>
                  </a:spcBef>
                  <a:buFont typeface="Wingdings" panose="05000000000000000000" pitchFamily="2" charset="2"/>
                  <a:buChar char="n"/>
                </a:pPr>
                <a:r>
                  <a:rPr lang="en-US" altLang="en-US" sz="2200" dirty="0" err="1">
                    <a:latin typeface="宋体" panose="02010600030101010101" pitchFamily="2" charset="-122"/>
                    <a:ea typeface="宋体" panose="02010600030101010101" pitchFamily="2" charset="-122"/>
                  </a:rPr>
                  <a:t>初始质心通常是随机选择的</a:t>
                </a:r>
                <a:endParaRPr lang="en-US" altLang="en-US" sz="2200" dirty="0">
                  <a:latin typeface="宋体" panose="02010600030101010101" pitchFamily="2" charset="-122"/>
                  <a:ea typeface="宋体" panose="02010600030101010101" pitchFamily="2" charset="-122"/>
                </a:endParaRPr>
              </a:p>
              <a:p>
                <a:pPr marL="990600" lvl="1" indent="-533400">
                  <a:lnSpc>
                    <a:spcPct val="130000"/>
                  </a:lnSpc>
                  <a:spcBef>
                    <a:spcPct val="20000"/>
                  </a:spcBef>
                </a:pPr>
                <a:r>
                  <a:rPr lang="en-US" altLang="en-US" sz="2000" dirty="0" err="1">
                    <a:latin typeface="宋体" panose="02010600030101010101" pitchFamily="2" charset="-122"/>
                    <a:ea typeface="宋体" panose="02010600030101010101" pitchFamily="2" charset="-122"/>
                  </a:rPr>
                  <a:t>产生的</a:t>
                </a:r>
                <a:r>
                  <a:rPr lang="zh-CN" altLang="en-US" sz="2000" dirty="0">
                    <a:latin typeface="宋体" panose="02010600030101010101" pitchFamily="2" charset="-122"/>
                    <a:ea typeface="宋体" panose="02010600030101010101" pitchFamily="2" charset="-122"/>
                  </a:rPr>
                  <a:t>簇可能每次</a:t>
                </a:r>
                <a:r>
                  <a:rPr lang="en-US" altLang="en-US" sz="2000" dirty="0" err="1">
                    <a:latin typeface="宋体" panose="02010600030101010101" pitchFamily="2" charset="-122"/>
                    <a:ea typeface="宋体" panose="02010600030101010101" pitchFamily="2" charset="-122"/>
                  </a:rPr>
                  <a:t>运行</a:t>
                </a:r>
                <a:r>
                  <a:rPr lang="zh-CN" altLang="en-US" sz="2000" dirty="0">
                    <a:latin typeface="宋体" panose="02010600030101010101" pitchFamily="2" charset="-122"/>
                    <a:ea typeface="宋体" panose="02010600030101010101" pitchFamily="2" charset="-122"/>
                  </a:rPr>
                  <a:t>不同</a:t>
                </a:r>
                <a:endParaRPr lang="en-US" altLang="en-US" sz="2000" dirty="0">
                  <a:latin typeface="宋体" panose="02010600030101010101" pitchFamily="2" charset="-122"/>
                  <a:ea typeface="宋体" panose="02010600030101010101" pitchFamily="2" charset="-122"/>
                </a:endParaRPr>
              </a:p>
              <a:p>
                <a:pPr>
                  <a:lnSpc>
                    <a:spcPct val="130000"/>
                  </a:lnSpc>
                  <a:spcBef>
                    <a:spcPct val="20000"/>
                  </a:spcBef>
                  <a:buFont typeface="Wingdings" panose="05000000000000000000" pitchFamily="2" charset="2"/>
                  <a:buChar char="n"/>
                </a:pPr>
                <a:r>
                  <a:rPr lang="zh-CN" altLang="en-US" sz="2200" dirty="0">
                    <a:latin typeface="宋体" panose="02010600030101010101" pitchFamily="2" charset="-122"/>
                    <a:ea typeface="宋体" panose="02010600030101010101" pitchFamily="2" charset="-122"/>
                  </a:rPr>
                  <a:t>将点分配到最近的质心，如何度量“最近”？</a:t>
                </a:r>
                <a:endParaRPr lang="en-US" altLang="zh-CN" sz="2200" dirty="0">
                  <a:latin typeface="宋体" panose="02010600030101010101" pitchFamily="2" charset="-122"/>
                  <a:ea typeface="宋体" panose="02010600030101010101" pitchFamily="2" charset="-122"/>
                </a:endParaRPr>
              </a:p>
              <a:p>
                <a:pPr marL="990600" lvl="1" indent="-533400">
                  <a:lnSpc>
                    <a:spcPct val="130000"/>
                  </a:lnSpc>
                  <a:spcBef>
                    <a:spcPct val="20000"/>
                  </a:spcBef>
                </a:pPr>
                <a:r>
                  <a:rPr lang="zh-CN" altLang="en-US" sz="2000" dirty="0">
                    <a:latin typeface="宋体" panose="02010600030101010101" pitchFamily="2" charset="-122"/>
                    <a:ea typeface="宋体" panose="02010600030101010101" pitchFamily="2" charset="-122"/>
                  </a:rPr>
                  <a:t>邻近度度量：</a:t>
                </a:r>
                <a:r>
                  <a:rPr lang="en-US" altLang="en-US" sz="2000" dirty="0" err="1">
                    <a:latin typeface="宋体" panose="02010600030101010101" pitchFamily="2" charset="-122"/>
                    <a:ea typeface="宋体" panose="02010600030101010101" pitchFamily="2" charset="-122"/>
                  </a:rPr>
                  <a:t>欧几里得距离、余弦相似度、Jaccard</a:t>
                </a:r>
                <a:r>
                  <a:rPr lang="zh-CN" altLang="en-US" sz="2000" dirty="0">
                    <a:latin typeface="宋体" panose="02010600030101010101" pitchFamily="2" charset="-122"/>
                    <a:ea typeface="宋体" panose="02010600030101010101" pitchFamily="2" charset="-122"/>
                  </a:rPr>
                  <a:t>相似度、</a:t>
                </a:r>
                <a:r>
                  <a:rPr lang="en-US" altLang="zh-CN" sz="2000" dirty="0" err="1">
                    <a:latin typeface="宋体" panose="02010600030101010101" pitchFamily="2" charset="-122"/>
                    <a:ea typeface="宋体" panose="02010600030101010101" pitchFamily="2" charset="-122"/>
                  </a:rPr>
                  <a:t>Pearson</a:t>
                </a:r>
                <a:r>
                  <a:rPr lang="en-US" altLang="en-US" sz="2000" dirty="0" err="1">
                    <a:latin typeface="宋体" panose="02010600030101010101" pitchFamily="2" charset="-122"/>
                    <a:ea typeface="宋体" panose="02010600030101010101" pitchFamily="2" charset="-122"/>
                  </a:rPr>
                  <a:t>相关性等</a:t>
                </a:r>
                <a:endParaRPr lang="en-US" altLang="en-US" sz="2000" dirty="0">
                  <a:latin typeface="宋体" panose="02010600030101010101" pitchFamily="2" charset="-122"/>
                  <a:ea typeface="宋体" panose="02010600030101010101" pitchFamily="2" charset="-122"/>
                </a:endParaRPr>
              </a:p>
              <a:p>
                <a:pPr>
                  <a:lnSpc>
                    <a:spcPct val="130000"/>
                  </a:lnSpc>
                  <a:spcBef>
                    <a:spcPct val="20000"/>
                  </a:spcBef>
                  <a:buFont typeface="Wingdings" panose="05000000000000000000" pitchFamily="2" charset="2"/>
                  <a:buChar char="n"/>
                </a:pPr>
                <a:r>
                  <a:rPr lang="en-US" altLang="en-US" sz="2200" dirty="0">
                    <a:latin typeface="宋体" panose="02010600030101010101" pitchFamily="2" charset="-122"/>
                    <a:ea typeface="宋体" panose="02010600030101010101" pitchFamily="2" charset="-122"/>
                  </a:rPr>
                  <a:t>K-means </a:t>
                </a:r>
                <a:r>
                  <a:rPr lang="en-US" altLang="en-US" sz="2200" dirty="0" err="1">
                    <a:latin typeface="宋体" panose="02010600030101010101" pitchFamily="2" charset="-122"/>
                    <a:ea typeface="宋体" panose="02010600030101010101" pitchFamily="2" charset="-122"/>
                  </a:rPr>
                  <a:t>将收敛于上述常见的相似性度量</a:t>
                </a:r>
                <a:r>
                  <a:rPr lang="zh-CN" altLang="en-US" sz="2200" dirty="0">
                    <a:latin typeface="宋体" panose="02010600030101010101" pitchFamily="2" charset="-122"/>
                    <a:ea typeface="宋体" panose="02010600030101010101" pitchFamily="2" charset="-122"/>
                  </a:rPr>
                  <a:t>，</a:t>
                </a:r>
                <a:r>
                  <a:rPr lang="en-US" altLang="en-US" sz="2200" dirty="0" err="1">
                    <a:latin typeface="宋体" panose="02010600030101010101" pitchFamily="2" charset="-122"/>
                    <a:ea typeface="宋体" panose="02010600030101010101" pitchFamily="2" charset="-122"/>
                  </a:rPr>
                  <a:t>大多数收敛发生在前几次迭代中</a:t>
                </a:r>
                <a:endParaRPr lang="en-US" altLang="en-US" sz="2200" dirty="0">
                  <a:latin typeface="宋体" panose="02010600030101010101" pitchFamily="2" charset="-122"/>
                  <a:ea typeface="宋体" panose="02010600030101010101" pitchFamily="2" charset="-122"/>
                </a:endParaRPr>
              </a:p>
              <a:p>
                <a:pPr marL="990600" lvl="1" indent="-533400">
                  <a:lnSpc>
                    <a:spcPct val="130000"/>
                  </a:lnSpc>
                  <a:spcBef>
                    <a:spcPct val="20000"/>
                  </a:spcBef>
                </a:pPr>
                <a:r>
                  <a:rPr lang="en-US" altLang="en-US" sz="2000" dirty="0" err="1">
                    <a:latin typeface="宋体" panose="02010600030101010101" pitchFamily="2" charset="-122"/>
                    <a:ea typeface="宋体" panose="02010600030101010101" pitchFamily="2" charset="-122"/>
                  </a:rPr>
                  <a:t>通常将停止条件更改为</a:t>
                </a:r>
                <a:r>
                  <a:rPr lang="zh-CN" altLang="en-US" sz="2000" dirty="0">
                    <a:latin typeface="宋体" panose="02010600030101010101" pitchFamily="2" charset="-122"/>
                    <a:ea typeface="宋体" panose="02010600030101010101" pitchFamily="2" charset="-122"/>
                  </a:rPr>
                  <a:t>较弱的条件，如</a:t>
                </a:r>
                <a:r>
                  <a:rPr lang="en-US" altLang="en-US" sz="2000" dirty="0">
                    <a:latin typeface="宋体" panose="02010600030101010101" pitchFamily="2" charset="-122"/>
                    <a:ea typeface="宋体" panose="02010600030101010101" pitchFamily="2" charset="-122"/>
                  </a:rPr>
                  <a:t>“</a:t>
                </a:r>
                <a:r>
                  <a:rPr lang="en-US" altLang="en-US" sz="2000" dirty="0" err="1">
                    <a:latin typeface="宋体" panose="02010600030101010101" pitchFamily="2" charset="-122"/>
                    <a:ea typeface="宋体" panose="02010600030101010101" pitchFamily="2" charset="-122"/>
                  </a:rPr>
                  <a:t>直到</a:t>
                </a:r>
                <a:r>
                  <a:rPr lang="zh-CN" altLang="en-US" sz="2000" dirty="0">
                    <a:latin typeface="宋体" panose="02010600030101010101" pitchFamily="2" charset="-122"/>
                    <a:ea typeface="宋体" panose="02010600030101010101" pitchFamily="2" charset="-122"/>
                  </a:rPr>
                  <a:t>仅有</a:t>
                </a:r>
                <a:r>
                  <a:rPr lang="en-US" altLang="zh-CN" sz="2000" dirty="0">
                    <a:latin typeface="宋体" panose="02010600030101010101" pitchFamily="2" charset="-122"/>
                    <a:ea typeface="宋体" panose="02010600030101010101" pitchFamily="2" charset="-122"/>
                  </a:rPr>
                  <a:t>1%</a:t>
                </a:r>
                <a:r>
                  <a:rPr lang="en-US" altLang="en-US" sz="2000" dirty="0">
                    <a:latin typeface="宋体" panose="02010600030101010101" pitchFamily="2" charset="-122"/>
                    <a:ea typeface="宋体" panose="02010600030101010101" pitchFamily="2" charset="-122"/>
                  </a:rPr>
                  <a:t>的点更改簇”</a:t>
                </a:r>
              </a:p>
              <a:p>
                <a:pPr>
                  <a:lnSpc>
                    <a:spcPct val="130000"/>
                  </a:lnSpc>
                  <a:spcBef>
                    <a:spcPct val="20000"/>
                  </a:spcBef>
                  <a:buFont typeface="Wingdings" panose="05000000000000000000" pitchFamily="2" charset="2"/>
                  <a:buChar char="n"/>
                </a:pPr>
                <a:r>
                  <a:rPr lang="zh-CN" altLang="en-US" sz="2200" dirty="0">
                    <a:latin typeface="宋体" panose="02010600030101010101" pitchFamily="2" charset="-122"/>
                    <a:ea typeface="宋体" panose="02010600030101010101" pitchFamily="2" charset="-122"/>
                  </a:rPr>
                  <a:t>复杂度为</a:t>
                </a:r>
                <a:r>
                  <a:rPr lang="en-US" altLang="en-US" sz="2200" dirty="0">
                    <a:latin typeface="宋体" panose="02010600030101010101" pitchFamily="2" charset="-122"/>
                    <a:ea typeface="宋体" panose="02010600030101010101" pitchFamily="2" charset="-122"/>
                  </a:rPr>
                  <a:t> </a:t>
                </a:r>
                <a14:m>
                  <m:oMath xmlns:m="http://schemas.openxmlformats.org/officeDocument/2006/math">
                    <m:r>
                      <a:rPr lang="en-US" altLang="en-US" sz="2200" i="1" dirty="0" smtClean="0">
                        <a:latin typeface="Cambria Math" panose="02040503050406030204" pitchFamily="18" charset="0"/>
                        <a:ea typeface="宋体" panose="02010600030101010101" pitchFamily="2" charset="-122"/>
                      </a:rPr>
                      <m:t>𝑂</m:t>
                    </m:r>
                    <m:r>
                      <a:rPr lang="en-US" altLang="en-US" sz="2200" i="1" dirty="0" smtClean="0">
                        <a:latin typeface="Cambria Math" panose="02040503050406030204" pitchFamily="18" charset="0"/>
                        <a:ea typeface="宋体" panose="02010600030101010101" pitchFamily="2" charset="-122"/>
                      </a:rPr>
                      <m:t>(</m:t>
                    </m:r>
                    <m:r>
                      <a:rPr lang="en-US" altLang="en-US" sz="2200" i="1" dirty="0" smtClean="0">
                        <a:latin typeface="Cambria Math" panose="02040503050406030204" pitchFamily="18" charset="0"/>
                        <a:ea typeface="宋体" panose="02010600030101010101" pitchFamily="2" charset="-122"/>
                      </a:rPr>
                      <m:t>𝑛</m:t>
                    </m:r>
                    <m:r>
                      <a:rPr lang="en-US" altLang="en-US" sz="2200" i="1" dirty="0" smtClean="0">
                        <a:latin typeface="Cambria Math" panose="02040503050406030204" pitchFamily="18" charset="0"/>
                        <a:ea typeface="宋体" panose="02010600030101010101" pitchFamily="2" charset="-122"/>
                      </a:rPr>
                      <m:t> ∗ </m:t>
                    </m:r>
                    <m:r>
                      <a:rPr lang="en-US" altLang="en-US" sz="2200" i="1" dirty="0" smtClean="0">
                        <a:latin typeface="Cambria Math" panose="02040503050406030204" pitchFamily="18" charset="0"/>
                        <a:ea typeface="宋体" panose="02010600030101010101" pitchFamily="2" charset="-122"/>
                      </a:rPr>
                      <m:t>𝐾</m:t>
                    </m:r>
                    <m:r>
                      <a:rPr lang="en-US" altLang="en-US" sz="2200" i="1" dirty="0" smtClean="0">
                        <a:latin typeface="Cambria Math" panose="02040503050406030204" pitchFamily="18" charset="0"/>
                        <a:ea typeface="宋体" panose="02010600030101010101" pitchFamily="2" charset="-122"/>
                      </a:rPr>
                      <m:t> ∗ </m:t>
                    </m:r>
                    <m:r>
                      <a:rPr lang="en-US" altLang="en-US" sz="2200" i="1" dirty="0" smtClean="0">
                        <a:latin typeface="Cambria Math" panose="02040503050406030204" pitchFamily="18" charset="0"/>
                        <a:ea typeface="宋体" panose="02010600030101010101" pitchFamily="2" charset="-122"/>
                      </a:rPr>
                      <m:t>𝐼</m:t>
                    </m:r>
                    <m:r>
                      <a:rPr lang="en-US" altLang="en-US" sz="2200" i="1" dirty="0" smtClean="0">
                        <a:latin typeface="Cambria Math" panose="02040503050406030204" pitchFamily="18" charset="0"/>
                        <a:ea typeface="宋体" panose="02010600030101010101" pitchFamily="2" charset="-122"/>
                      </a:rPr>
                      <m:t> ∗ </m:t>
                    </m:r>
                    <m:r>
                      <a:rPr lang="en-US" altLang="en-US" sz="2200" i="1" dirty="0" smtClean="0">
                        <a:latin typeface="Cambria Math" panose="02040503050406030204" pitchFamily="18" charset="0"/>
                        <a:ea typeface="宋体" panose="02010600030101010101" pitchFamily="2" charset="-122"/>
                      </a:rPr>
                      <m:t>𝑑</m:t>
                    </m:r>
                    <m:r>
                      <a:rPr lang="en-US" altLang="en-US" sz="2200" i="1" dirty="0" smtClean="0">
                        <a:latin typeface="Cambria Math" panose="02040503050406030204" pitchFamily="18" charset="0"/>
                        <a:ea typeface="宋体" panose="02010600030101010101" pitchFamily="2" charset="-122"/>
                      </a:rPr>
                      <m:t>)</m:t>
                    </m:r>
                  </m:oMath>
                </a14:m>
                <a:endParaRPr lang="en-US" altLang="en-US" sz="2200" dirty="0">
                  <a:latin typeface="宋体" panose="02010600030101010101" pitchFamily="2" charset="-122"/>
                  <a:ea typeface="宋体" panose="02010600030101010101" pitchFamily="2" charset="-122"/>
                </a:endParaRPr>
              </a:p>
              <a:p>
                <a:pPr marL="990600" lvl="1" indent="-533400">
                  <a:lnSpc>
                    <a:spcPct val="130000"/>
                  </a:lnSpc>
                  <a:spcBef>
                    <a:spcPct val="20000"/>
                  </a:spcBef>
                </a:pPr>
                <a:r>
                  <a:rPr lang="en-US" altLang="en-US" sz="1800" dirty="0">
                    <a:latin typeface="宋体" panose="02010600030101010101" pitchFamily="2" charset="-122"/>
                    <a:ea typeface="宋体" panose="02010600030101010101" pitchFamily="2" charset="-122"/>
                  </a:rPr>
                  <a:t>n = 点</a:t>
                </a:r>
                <a:r>
                  <a:rPr lang="zh-CN" altLang="en-US" sz="1800" dirty="0">
                    <a:latin typeface="宋体" panose="02010600030101010101" pitchFamily="2" charset="-122"/>
                    <a:ea typeface="宋体" panose="02010600030101010101" pitchFamily="2" charset="-122"/>
                  </a:rPr>
                  <a:t>的个</a:t>
                </a:r>
                <a:r>
                  <a:rPr lang="en-US" altLang="en-US" sz="1800" dirty="0" err="1">
                    <a:latin typeface="宋体" panose="02010600030101010101" pitchFamily="2" charset="-122"/>
                    <a:ea typeface="宋体" panose="02010600030101010101" pitchFamily="2" charset="-122"/>
                  </a:rPr>
                  <a:t>数，K</a:t>
                </a:r>
                <a:r>
                  <a:rPr lang="en-US" altLang="en-US" sz="1800" dirty="0">
                    <a:latin typeface="宋体" panose="02010600030101010101" pitchFamily="2" charset="-122"/>
                    <a:ea typeface="宋体" panose="02010600030101010101" pitchFamily="2" charset="-122"/>
                  </a:rPr>
                  <a:t> = </a:t>
                </a:r>
                <a:r>
                  <a:rPr lang="zh-CN" altLang="en-US" sz="1800" dirty="0">
                    <a:latin typeface="宋体" panose="02010600030101010101" pitchFamily="2" charset="-122"/>
                    <a:ea typeface="宋体" panose="02010600030101010101" pitchFamily="2" charset="-122"/>
                  </a:rPr>
                  <a:t>簇的个</a:t>
                </a:r>
                <a:r>
                  <a:rPr lang="en-US" altLang="en-US" sz="1800" dirty="0" err="1">
                    <a:latin typeface="宋体" panose="02010600030101010101" pitchFamily="2" charset="-122"/>
                    <a:ea typeface="宋体" panose="02010600030101010101" pitchFamily="2" charset="-122"/>
                  </a:rPr>
                  <a:t>数，I</a:t>
                </a:r>
                <a:r>
                  <a:rPr lang="en-US" altLang="en-US" sz="1800" dirty="0">
                    <a:latin typeface="宋体" panose="02010600030101010101" pitchFamily="2" charset="-122"/>
                    <a:ea typeface="宋体" panose="02010600030101010101" pitchFamily="2" charset="-122"/>
                  </a:rPr>
                  <a:t> = </a:t>
                </a:r>
                <a:r>
                  <a:rPr lang="en-US" altLang="en-US" sz="1800" dirty="0" err="1">
                    <a:latin typeface="宋体" panose="02010600030101010101" pitchFamily="2" charset="-122"/>
                    <a:ea typeface="宋体" panose="02010600030101010101" pitchFamily="2" charset="-122"/>
                  </a:rPr>
                  <a:t>迭代次数，d</a:t>
                </a:r>
                <a:r>
                  <a:rPr lang="en-US" altLang="en-US" sz="1800" dirty="0">
                    <a:latin typeface="宋体" panose="02010600030101010101" pitchFamily="2" charset="-122"/>
                    <a:ea typeface="宋体" panose="02010600030101010101" pitchFamily="2" charset="-122"/>
                  </a:rPr>
                  <a:t> = </a:t>
                </a:r>
                <a:r>
                  <a:rPr lang="en-US" altLang="en-US" sz="1800" dirty="0" err="1">
                    <a:latin typeface="宋体" panose="02010600030101010101" pitchFamily="2" charset="-122"/>
                    <a:ea typeface="宋体" panose="02010600030101010101" pitchFamily="2" charset="-122"/>
                  </a:rPr>
                  <a:t>属性</a:t>
                </a:r>
                <a:r>
                  <a:rPr lang="zh-CN" altLang="en-US" sz="1800" dirty="0">
                    <a:latin typeface="宋体" panose="02010600030101010101" pitchFamily="2" charset="-122"/>
                    <a:ea typeface="宋体" panose="02010600030101010101" pitchFamily="2" charset="-122"/>
                  </a:rPr>
                  <a:t>的个</a:t>
                </a:r>
                <a:r>
                  <a:rPr lang="en-US" altLang="en-US" sz="1800" dirty="0">
                    <a:latin typeface="宋体" panose="02010600030101010101" pitchFamily="2" charset="-122"/>
                    <a:ea typeface="宋体" panose="02010600030101010101" pitchFamily="2" charset="-122"/>
                  </a:rPr>
                  <a:t>数</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330200" y="990600"/>
                <a:ext cx="8280400" cy="990600"/>
              </a:xfrm>
              <a:blipFill>
                <a:blip r:embed="rId2"/>
                <a:stretch>
                  <a:fillRect l="-294" t="-617" b="-451235"/>
                </a:stretch>
              </a:blipFill>
            </p:spPr>
            <p:txBody>
              <a:bodyPr/>
              <a:lstStyle/>
              <a:p>
                <a:r>
                  <a:rPr lang="zh-CN" altLang="en-US">
                    <a:noFill/>
                  </a:rPr>
                  <a:t> </a:t>
                </a:r>
              </a:p>
            </p:txBody>
          </p:sp>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dirty="0"/>
              <a:t>质心和目标函数</a:t>
            </a:r>
            <a:endParaRPr lang="en-US" altLang="en-US" dirty="0"/>
          </a:p>
        </p:txBody>
      </p:sp>
      <mc:AlternateContent xmlns:mc="http://schemas.openxmlformats.org/markup-compatibility/2006" xmlns:a14="http://schemas.microsoft.com/office/drawing/2010/main">
        <mc:Choice Requires="a14">
          <p:sp>
            <p:nvSpPr>
              <p:cNvPr id="25603" name="Rectangle 3"/>
              <p:cNvSpPr>
                <a:spLocks noGrp="1" noChangeArrowheads="1"/>
              </p:cNvSpPr>
              <p:nvPr>
                <p:ph type="body" idx="4294967295"/>
              </p:nvPr>
            </p:nvSpPr>
            <p:spPr>
              <a:xfrm>
                <a:off x="304800" y="990600"/>
                <a:ext cx="8013700" cy="5334000"/>
              </a:xfrm>
            </p:spPr>
            <p:txBody>
              <a:bodyPr/>
              <a:lstStyle/>
              <a:p>
                <a:pPr>
                  <a:lnSpc>
                    <a:spcPct val="120000"/>
                  </a:lnSpc>
                  <a:buFont typeface="Wingdings" panose="05000000000000000000" pitchFamily="2" charset="2"/>
                  <a:buChar char="n"/>
                </a:pPr>
                <a:r>
                  <a:rPr lang="zh-CN" altLang="en-US" sz="2400" dirty="0">
                    <a:latin typeface="+mn-ea"/>
                  </a:rPr>
                  <a:t>一个常见的聚类目标函数：</a:t>
                </a:r>
                <a:r>
                  <a:rPr lang="en-US" altLang="en-US" sz="2400" b="1" dirty="0" err="1">
                    <a:solidFill>
                      <a:srgbClr val="C00000"/>
                    </a:solidFill>
                    <a:latin typeface="+mn-ea"/>
                  </a:rPr>
                  <a:t>误差</a:t>
                </a:r>
                <a:r>
                  <a:rPr lang="zh-CN" altLang="en-US" sz="2400" b="1" dirty="0">
                    <a:solidFill>
                      <a:srgbClr val="C00000"/>
                    </a:solidFill>
                    <a:latin typeface="+mn-ea"/>
                  </a:rPr>
                  <a:t>的平方</a:t>
                </a:r>
                <a:r>
                  <a:rPr lang="en-US" altLang="en-US" sz="2400" b="1" dirty="0">
                    <a:solidFill>
                      <a:srgbClr val="C00000"/>
                    </a:solidFill>
                    <a:latin typeface="+mn-ea"/>
                  </a:rPr>
                  <a:t>和 (SSE)</a:t>
                </a:r>
              </a:p>
              <a:p>
                <a:pPr lvl="1">
                  <a:lnSpc>
                    <a:spcPct val="120000"/>
                  </a:lnSpc>
                </a:pPr>
                <a:r>
                  <a:rPr lang="zh-CN" altLang="en-US" sz="2000" dirty="0">
                    <a:latin typeface="+mn-ea"/>
                    <a:ea typeface="+mn-ea"/>
                  </a:rPr>
                  <a:t>采用</a:t>
                </a:r>
                <a:r>
                  <a:rPr lang="zh-CN" altLang="en-US" sz="2000" b="1" dirty="0">
                    <a:solidFill>
                      <a:srgbClr val="0070C0"/>
                    </a:solidFill>
                    <a:latin typeface="+mn-ea"/>
                    <a:ea typeface="+mn-ea"/>
                  </a:rPr>
                  <a:t>欧几里得距离</a:t>
                </a:r>
                <a:r>
                  <a:rPr lang="zh-CN" altLang="en-US" sz="2000" dirty="0">
                    <a:latin typeface="+mn-ea"/>
                    <a:ea typeface="+mn-ea"/>
                  </a:rPr>
                  <a:t>度量</a:t>
                </a:r>
                <a:r>
                  <a:rPr lang="zh-CN" altLang="en-US" sz="2000" b="1" dirty="0">
                    <a:solidFill>
                      <a:srgbClr val="0070C0"/>
                    </a:solidFill>
                    <a:latin typeface="+mn-ea"/>
                    <a:ea typeface="+mn-ea"/>
                  </a:rPr>
                  <a:t>邻近度</a:t>
                </a:r>
                <a:endParaRPr lang="en-US" altLang="zh-CN" sz="2000" b="1" dirty="0">
                  <a:solidFill>
                    <a:srgbClr val="0070C0"/>
                  </a:solidFill>
                  <a:latin typeface="+mn-ea"/>
                  <a:ea typeface="+mn-ea"/>
                </a:endParaRPr>
              </a:p>
              <a:p>
                <a:pPr lvl="1">
                  <a:lnSpc>
                    <a:spcPct val="120000"/>
                  </a:lnSpc>
                </a:pPr>
                <a:r>
                  <a:rPr lang="zh-CN" altLang="en-US" sz="2000" dirty="0">
                    <a:latin typeface="+mn-ea"/>
                    <a:ea typeface="+mn-ea"/>
                  </a:rPr>
                  <a:t>目标：</a:t>
                </a:r>
                <a:r>
                  <a:rPr lang="zh-CN" altLang="en-US" sz="2000" b="1" dirty="0">
                    <a:solidFill>
                      <a:srgbClr val="0070C0"/>
                    </a:solidFill>
                    <a:latin typeface="+mn-ea"/>
                    <a:ea typeface="+mn-ea"/>
                  </a:rPr>
                  <a:t>最小化</a:t>
                </a:r>
                <a:r>
                  <a:rPr lang="zh-CN" altLang="en-US" sz="2000" b="1" dirty="0">
                    <a:solidFill>
                      <a:srgbClr val="C00000"/>
                    </a:solidFill>
                    <a:latin typeface="+mn-ea"/>
                    <a:ea typeface="+mn-ea"/>
                  </a:rPr>
                  <a:t>每个点到最近质心</a:t>
                </a:r>
                <a:r>
                  <a:rPr lang="zh-CN" altLang="en-US" sz="2000" b="1" dirty="0">
                    <a:solidFill>
                      <a:srgbClr val="0070C0"/>
                    </a:solidFill>
                    <a:latin typeface="+mn-ea"/>
                    <a:ea typeface="+mn-ea"/>
                  </a:rPr>
                  <a:t>的欧几里得距离的平方和</a:t>
                </a:r>
                <a:endParaRPr lang="en-US" altLang="zh-CN" sz="2000" b="1" dirty="0">
                  <a:solidFill>
                    <a:srgbClr val="0070C0"/>
                  </a:solidFill>
                  <a:latin typeface="+mn-ea"/>
                  <a:ea typeface="+mn-ea"/>
                </a:endParaRPr>
              </a:p>
              <a:p>
                <a:pPr marL="457200" lvl="1" indent="0">
                  <a:lnSpc>
                    <a:spcPct val="120000"/>
                  </a:lnSpc>
                  <a:buNone/>
                </a:pPr>
                <a14:m>
                  <m:oMathPara xmlns:m="http://schemas.openxmlformats.org/officeDocument/2006/math">
                    <m:oMathParaPr>
                      <m:jc m:val="centerGroup"/>
                    </m:oMathParaPr>
                    <m:oMath xmlns:m="http://schemas.openxmlformats.org/officeDocument/2006/math">
                      <m:r>
                        <a:rPr lang="zh-CN" altLang="en-US" sz="2000" i="1">
                          <a:solidFill>
                            <a:srgbClr val="000000"/>
                          </a:solidFill>
                          <a:latin typeface="Cambria Math" panose="02040503050406030204" pitchFamily="18" charset="0"/>
                        </a:rPr>
                        <m:t>𝑆𝑆𝐸</m:t>
                      </m:r>
                      <m:r>
                        <a:rPr lang="zh-CN" altLang="en-US" sz="2000" i="1">
                          <a:solidFill>
                            <a:srgbClr val="000000"/>
                          </a:solidFill>
                          <a:latin typeface="Cambria Math" panose="02040503050406030204" pitchFamily="18" charset="0"/>
                        </a:rPr>
                        <m:t>=</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𝐾</m:t>
                          </m:r>
                        </m:sup>
                        <m:e>
                          <m:nary>
                            <m:naryPr>
                              <m:chr m:val="∑"/>
                              <m:supHide m:val="on"/>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𝑖</m:t>
                                  </m:r>
                                </m:sub>
                              </m:sSub>
                            </m:sub>
                            <m:sup/>
                            <m:e>
                              <m:r>
                                <a:rPr lang="zh-CN" altLang="en-US" sz="2000" i="1">
                                  <a:solidFill>
                                    <a:srgbClr val="000000"/>
                                  </a:solidFill>
                                  <a:latin typeface="Cambria Math" panose="02040503050406030204" pitchFamily="18" charset="0"/>
                                </a:rPr>
                                <m:t>𝑑𝑖𝑠</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e>
                          </m:nary>
                        </m:e>
                      </m:nary>
                    </m:oMath>
                  </m:oMathPara>
                </a14:m>
                <a:endParaRPr lang="en-US" altLang="en-US" sz="2000" dirty="0">
                  <a:latin typeface="+mn-ea"/>
                  <a:ea typeface="+mn-ea"/>
                </a:endParaRPr>
              </a:p>
              <a:p>
                <a:pPr marL="457200" lvl="1" indent="0">
                  <a:lnSpc>
                    <a:spcPct val="120000"/>
                  </a:lnSpc>
                  <a:buNone/>
                </a:pPr>
                <a:endParaRPr lang="en-US" altLang="en-US" sz="2000" dirty="0">
                  <a:latin typeface="+mn-ea"/>
                  <a:ea typeface="+mn-ea"/>
                </a:endParaRPr>
              </a:p>
              <a:p>
                <a:pPr lvl="2">
                  <a:lnSpc>
                    <a:spcPct val="120000"/>
                  </a:lnSpc>
                </a:pPr>
                <a:r>
                  <a:rPr lang="zh-CN" altLang="en-US" sz="2000" dirty="0">
                    <a:latin typeface="+mn-ea"/>
                    <a:ea typeface="+mn-ea"/>
                  </a:rPr>
                  <a:t> 其中，</a:t>
                </a:r>
                <a:r>
                  <a:rPr lang="en-US" altLang="en-US" sz="2000" dirty="0">
                    <a:latin typeface="+mn-ea"/>
                    <a:ea typeface="+mn-ea"/>
                  </a:rPr>
                  <a:t>x 是</a:t>
                </a:r>
                <a:r>
                  <a:rPr lang="zh-CN" altLang="en-US" sz="2000" dirty="0">
                    <a:latin typeface="+mn-ea"/>
                    <a:ea typeface="+mn-ea"/>
                  </a:rPr>
                  <a:t>属于</a:t>
                </a:r>
                <a:r>
                  <a:rPr lang="en-US" altLang="en-US" sz="2000" dirty="0">
                    <a:latin typeface="+mn-ea"/>
                    <a:ea typeface="+mn-ea"/>
                  </a:rPr>
                  <a:t>簇 </a:t>
                </a:r>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𝑖</m:t>
                        </m:r>
                      </m:sub>
                    </m:sSub>
                  </m:oMath>
                </a14:m>
                <a:r>
                  <a:rPr lang="en-US" altLang="en-US" sz="2000" baseline="-25000" dirty="0">
                    <a:latin typeface="+mn-ea"/>
                    <a:ea typeface="+mn-ea"/>
                    <a:sym typeface="+mn-ea"/>
                  </a:rPr>
                  <a:t> </a:t>
                </a:r>
                <a:r>
                  <a:rPr lang="en-US" altLang="en-US" sz="2000" dirty="0" err="1">
                    <a:latin typeface="+mn-ea"/>
                    <a:ea typeface="+mn-ea"/>
                  </a:rPr>
                  <a:t>中的点</a:t>
                </a:r>
                <a:r>
                  <a:rPr lang="zh-CN" altLang="en-US" sz="2000" dirty="0">
                    <a:latin typeface="+mn-ea"/>
                    <a:ea typeface="+mn-ea"/>
                  </a:rPr>
                  <a:t>，</a:t>
                </a:r>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 </m:t>
                    </m:r>
                  </m:oMath>
                </a14:m>
                <a:r>
                  <a:rPr lang="en-US" altLang="en-US" sz="2000" dirty="0" err="1">
                    <a:latin typeface="+mn-ea"/>
                    <a:ea typeface="+mn-ea"/>
                  </a:rPr>
                  <a:t>是簇</a:t>
                </a:r>
                <a:r>
                  <a:rPr lang="en-US" altLang="en-US" sz="2000" dirty="0">
                    <a:latin typeface="+mn-ea"/>
                    <a:ea typeface="+mn-ea"/>
                  </a:rPr>
                  <a:t> </a:t>
                </a:r>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𝑖</m:t>
                        </m:r>
                      </m:sub>
                    </m:sSub>
                  </m:oMath>
                </a14:m>
                <a:r>
                  <a:rPr lang="en-US" altLang="en-US" sz="2000" baseline="-25000" dirty="0">
                    <a:latin typeface="+mn-ea"/>
                    <a:ea typeface="+mn-ea"/>
                    <a:sym typeface="+mn-ea"/>
                  </a:rPr>
                  <a:t> </a:t>
                </a:r>
                <a:r>
                  <a:rPr lang="zh-CN" altLang="en-US" sz="2000" dirty="0">
                    <a:latin typeface="+mn-ea"/>
                    <a:ea typeface="+mn-ea"/>
                  </a:rPr>
                  <a:t>的质心（最具代表性的点）</a:t>
                </a:r>
                <a:endParaRPr lang="en-US" altLang="en-US" sz="2000" dirty="0">
                  <a:latin typeface="+mn-ea"/>
                  <a:ea typeface="+mn-ea"/>
                </a:endParaRPr>
              </a:p>
              <a:p>
                <a:pPr marL="1146175" lvl="2" indent="-231775">
                  <a:lnSpc>
                    <a:spcPct val="120000"/>
                  </a:lnSpc>
                </a:pPr>
                <a:r>
                  <a:rPr lang="en-US" altLang="en-US" sz="2000" dirty="0" err="1">
                    <a:latin typeface="+mn-ea"/>
                    <a:ea typeface="+mn-ea"/>
                  </a:rPr>
                  <a:t>可以</a:t>
                </a:r>
                <a:r>
                  <a:rPr lang="zh-CN" altLang="en-US" sz="2000" dirty="0">
                    <a:latin typeface="+mn-ea"/>
                    <a:ea typeface="+mn-ea"/>
                  </a:rPr>
                  <a:t>证明</a:t>
                </a:r>
                <a:r>
                  <a:rPr lang="en-US" altLang="en-US" sz="2000" dirty="0">
                    <a:latin typeface="+mn-ea"/>
                    <a:ea typeface="+mn-ea"/>
                  </a:rPr>
                  <a:t> </a:t>
                </a:r>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𝑖</m:t>
                        </m:r>
                      </m:sub>
                    </m:sSub>
                  </m:oMath>
                </a14:m>
                <a:r>
                  <a:rPr lang="en-US" altLang="en-US" sz="2000" dirty="0">
                    <a:latin typeface="+mn-ea"/>
                    <a:ea typeface="+mn-ea"/>
                    <a:sym typeface="+mn-ea"/>
                  </a:rPr>
                  <a:t> </a:t>
                </a:r>
                <a:r>
                  <a:rPr lang="en-US" altLang="en-US" sz="2000" dirty="0" err="1">
                    <a:latin typeface="+mn-ea"/>
                    <a:ea typeface="+mn-ea"/>
                  </a:rPr>
                  <a:t>对应于</a:t>
                </a:r>
                <a:r>
                  <a:rPr lang="zh-CN" altLang="en-US" sz="2000" dirty="0">
                    <a:latin typeface="+mn-ea"/>
                    <a:ea typeface="+mn-ea"/>
                  </a:rPr>
                  <a:t>簇</a:t>
                </a:r>
                <a:r>
                  <a:rPr lang="en-US" altLang="en-US" sz="2000" dirty="0" err="1">
                    <a:latin typeface="+mn-ea"/>
                    <a:ea typeface="+mn-ea"/>
                  </a:rPr>
                  <a:t>的均值</a:t>
                </a:r>
                <a:endParaRPr lang="en-US" altLang="en-US" sz="2000" dirty="0">
                  <a:latin typeface="+mn-ea"/>
                  <a:ea typeface="+mn-ea"/>
                </a:endParaRPr>
              </a:p>
              <a:p>
                <a:pPr marL="1146175" lvl="2" indent="-231775">
                  <a:lnSpc>
                    <a:spcPct val="120000"/>
                  </a:lnSpc>
                </a:pPr>
                <a:endParaRPr lang="en-US" altLang="en-US" sz="2000" dirty="0">
                  <a:latin typeface="+mn-ea"/>
                  <a:ea typeface="+mn-ea"/>
                </a:endParaRPr>
              </a:p>
              <a:p>
                <a:pPr lvl="1">
                  <a:lnSpc>
                    <a:spcPct val="120000"/>
                  </a:lnSpc>
                </a:pPr>
                <a:r>
                  <a:rPr lang="en-US" altLang="en-US" sz="2000" dirty="0" err="1">
                    <a:latin typeface="+mn-ea"/>
                    <a:ea typeface="+mn-ea"/>
                  </a:rPr>
                  <a:t>给定两组聚类</a:t>
                </a:r>
                <a:r>
                  <a:rPr lang="zh-CN" altLang="en-US" sz="2000" dirty="0">
                    <a:latin typeface="+mn-ea"/>
                    <a:ea typeface="+mn-ea"/>
                  </a:rPr>
                  <a:t>结果</a:t>
                </a:r>
                <a:r>
                  <a:rPr lang="en-US" altLang="en-US" sz="2000" dirty="0">
                    <a:latin typeface="+mn-ea"/>
                    <a:ea typeface="+mn-ea"/>
                  </a:rPr>
                  <a:t>，</a:t>
                </a:r>
                <a:r>
                  <a:rPr lang="en-US" altLang="en-US" sz="2000" dirty="0" err="1">
                    <a:latin typeface="+mn-ea"/>
                    <a:ea typeface="+mn-ea"/>
                  </a:rPr>
                  <a:t>我们更喜欢SSE最小的</a:t>
                </a:r>
                <a:r>
                  <a:rPr lang="zh-CN" altLang="en-US" sz="2000" dirty="0">
                    <a:latin typeface="+mn-ea"/>
                    <a:ea typeface="+mn-ea"/>
                  </a:rPr>
                  <a:t>那</a:t>
                </a:r>
                <a:r>
                  <a:rPr lang="en-US" altLang="en-US" sz="2000" dirty="0" err="1">
                    <a:latin typeface="+mn-ea"/>
                    <a:ea typeface="+mn-ea"/>
                  </a:rPr>
                  <a:t>一组</a:t>
                </a:r>
                <a:endParaRPr lang="en-US" altLang="en-US" sz="2000" dirty="0">
                  <a:latin typeface="+mn-ea"/>
                  <a:ea typeface="+mn-ea"/>
                </a:endParaRPr>
              </a:p>
            </p:txBody>
          </p:sp>
        </mc:Choice>
        <mc:Fallback xmlns="">
          <p:sp>
            <p:nvSpPr>
              <p:cNvPr id="25603" name="Rectangle 3"/>
              <p:cNvSpPr>
                <a:spLocks noGrp="1" noRot="1" noChangeAspect="1" noMove="1" noResize="1" noEditPoints="1" noAdjustHandles="1" noChangeArrowheads="1" noChangeShapeType="1" noTextEdit="1"/>
              </p:cNvSpPr>
              <p:nvPr>
                <p:ph type="body" idx="4294967295"/>
              </p:nvPr>
            </p:nvSpPr>
            <p:spPr>
              <a:xfrm>
                <a:off x="304800" y="990600"/>
                <a:ext cx="8013700" cy="5334000"/>
              </a:xfrm>
              <a:blipFill>
                <a:blip r:embed="rId2"/>
                <a:stretch>
                  <a:fillRect l="-532" t="-343"/>
                </a:stretch>
              </a:blipFill>
            </p:spPr>
            <p:txBody>
              <a:bodyPr/>
              <a:lstStyle/>
              <a:p>
                <a:r>
                  <a:rPr lang="zh-CN" altLang="en-US">
                    <a:noFill/>
                  </a:rPr>
                  <a:t> </a:t>
                </a: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2" name="Rectangle 2"/>
              <p:cNvSpPr>
                <a:spLocks noGrp="1" noChangeArrowheads="1"/>
              </p:cNvSpPr>
              <p:nvPr>
                <p:ph type="title"/>
              </p:nvPr>
            </p:nvSpPr>
            <p:spPr/>
            <p:txBody>
              <a:bodyPr/>
              <a:lstStyle/>
              <a:p>
                <a:r>
                  <a:rPr lang="zh-CN" altLang="en-US" sz="2800" dirty="0"/>
                  <a:t>证明：最小化</a:t>
                </a:r>
                <a:r>
                  <a:rPr lang="en-US" altLang="zh-CN" sz="2800" dirty="0"/>
                  <a:t>SSE</a:t>
                </a:r>
                <a:r>
                  <a:rPr lang="zh-CN" altLang="en-US" sz="2800" dirty="0"/>
                  <a:t>使得 </a:t>
                </a:r>
                <a14:m>
                  <m:oMath xmlns:m="http://schemas.openxmlformats.org/officeDocument/2006/math">
                    <m:sSub>
                      <m:sSubPr>
                        <m:ctrlPr>
                          <a:rPr lang="en-US" altLang="en-US" sz="2800" i="1" dirty="0">
                            <a:latin typeface="Cambria Math" panose="02040503050406030204" pitchFamily="18" charset="0"/>
                            <a:sym typeface="+mn-ea"/>
                          </a:rPr>
                        </m:ctrlPr>
                      </m:sSubPr>
                      <m:e>
                        <m:r>
                          <a:rPr lang="en-US" altLang="en-US" sz="2800" b="0" i="1" dirty="0">
                            <a:latin typeface="Cambria Math" panose="02040503050406030204" pitchFamily="18" charset="0"/>
                            <a:sym typeface="+mn-ea"/>
                          </a:rPr>
                          <m:t>𝑐</m:t>
                        </m:r>
                      </m:e>
                      <m:sub>
                        <m:r>
                          <a:rPr lang="en-US" altLang="en-US" sz="2800" b="0" i="1" dirty="0">
                            <a:latin typeface="Cambria Math" panose="02040503050406030204" pitchFamily="18" charset="0"/>
                            <a:sym typeface="+mn-ea"/>
                          </a:rPr>
                          <m:t>𝑖</m:t>
                        </m:r>
                      </m:sub>
                    </m:sSub>
                  </m:oMath>
                </a14:m>
                <a:r>
                  <a:rPr lang="en-US" altLang="en-US" sz="2800" dirty="0">
                    <a:latin typeface="+mn-ea"/>
                    <a:sym typeface="+mn-ea"/>
                  </a:rPr>
                  <a:t> </a:t>
                </a:r>
                <a:r>
                  <a:rPr lang="en-US" altLang="en-US" sz="2800" dirty="0" err="1">
                    <a:latin typeface="+mn-ea"/>
                  </a:rPr>
                  <a:t>对应于均值</a:t>
                </a:r>
                <a:r>
                  <a:rPr lang="zh-CN" altLang="en-US" sz="2800" dirty="0">
                    <a:latin typeface="+mn-ea"/>
                  </a:rPr>
                  <a:t>，课本</a:t>
                </a:r>
                <a:r>
                  <a:rPr lang="en-US" altLang="zh-CN" sz="2800" dirty="0">
                    <a:latin typeface="+mn-ea"/>
                  </a:rPr>
                  <a:t>321</a:t>
                </a:r>
                <a:r>
                  <a:rPr lang="zh-CN" altLang="en-US" sz="2800" dirty="0">
                    <a:latin typeface="+mn-ea"/>
                  </a:rPr>
                  <a:t>页</a:t>
                </a:r>
                <a:endParaRPr lang="en-US" altLang="en-US" sz="2800" dirty="0"/>
              </a:p>
            </p:txBody>
          </p:sp>
        </mc:Choice>
        <mc:Fallback xmlns="">
          <p:sp>
            <p:nvSpPr>
              <p:cNvPr id="25602" name="Rectangle 2"/>
              <p:cNvSpPr>
                <a:spLocks noGrp="1" noRot="1" noChangeAspect="1" noMove="1" noResize="1" noEditPoints="1" noAdjustHandles="1" noChangeArrowheads="1" noChangeShapeType="1" noTextEdit="1"/>
              </p:cNvSpPr>
              <p:nvPr>
                <p:ph type="title"/>
              </p:nvPr>
            </p:nvSpPr>
            <p:spPr>
              <a:blipFill>
                <a:blip r:embed="rId2"/>
                <a:stretch>
                  <a:fillRect l="-1546" t="-11364" b="-3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03" name="Rectangle 3"/>
              <p:cNvSpPr>
                <a:spLocks noGrp="1" noChangeArrowheads="1"/>
              </p:cNvSpPr>
              <p:nvPr>
                <p:ph type="body" idx="4294967295"/>
              </p:nvPr>
            </p:nvSpPr>
            <p:spPr>
              <a:xfrm>
                <a:off x="381000" y="1066800"/>
                <a:ext cx="7861300" cy="8001000"/>
              </a:xfrm>
            </p:spPr>
            <p:txBody>
              <a:bodyPr/>
              <a:lstStyle/>
              <a:p>
                <a:pPr>
                  <a:lnSpc>
                    <a:spcPct val="120000"/>
                  </a:lnSpc>
                  <a:buFont typeface="Wingdings" panose="05000000000000000000" pitchFamily="2" charset="2"/>
                  <a:buChar char="n"/>
                </a:pPr>
                <a:r>
                  <a:rPr lang="zh-CN" altLang="en-US" sz="2400" dirty="0">
                    <a:latin typeface="+mn-ea"/>
                  </a:rPr>
                  <a:t>一个常见的聚类目标函数：</a:t>
                </a:r>
                <a:r>
                  <a:rPr lang="en-US" altLang="en-US" sz="2400" b="1" dirty="0" err="1">
                    <a:solidFill>
                      <a:srgbClr val="C00000"/>
                    </a:solidFill>
                    <a:latin typeface="+mn-ea"/>
                  </a:rPr>
                  <a:t>误差</a:t>
                </a:r>
                <a:r>
                  <a:rPr lang="zh-CN" altLang="en-US" sz="2400" b="1" dirty="0">
                    <a:solidFill>
                      <a:srgbClr val="C00000"/>
                    </a:solidFill>
                    <a:latin typeface="+mn-ea"/>
                  </a:rPr>
                  <a:t>的平方</a:t>
                </a:r>
                <a:r>
                  <a:rPr lang="en-US" altLang="en-US" sz="2400" b="1" dirty="0">
                    <a:solidFill>
                      <a:srgbClr val="C00000"/>
                    </a:solidFill>
                    <a:latin typeface="+mn-ea"/>
                  </a:rPr>
                  <a:t>和 (SSE)</a:t>
                </a:r>
              </a:p>
              <a:p>
                <a:pPr lvl="1">
                  <a:lnSpc>
                    <a:spcPct val="120000"/>
                  </a:lnSpc>
                </a:pPr>
                <a:r>
                  <a:rPr lang="zh-CN" altLang="en-US" sz="2000" dirty="0">
                    <a:latin typeface="+mn-ea"/>
                    <a:ea typeface="+mn-ea"/>
                  </a:rPr>
                  <a:t>目标：最小化每个点到最近质心的欧几里得距离的平方和</a:t>
                </a:r>
                <a:endParaRPr lang="en-US" altLang="zh-CN" sz="2000" dirty="0">
                  <a:latin typeface="+mn-ea"/>
                  <a:ea typeface="+mn-ea"/>
                </a:endParaRPr>
              </a:p>
              <a:p>
                <a:pPr marL="457200" lvl="1" indent="0">
                  <a:lnSpc>
                    <a:spcPct val="120000"/>
                  </a:lnSpc>
                  <a:buNone/>
                </a:pPr>
                <a14:m>
                  <m:oMathPara xmlns:m="http://schemas.openxmlformats.org/officeDocument/2006/math">
                    <m:oMathParaPr>
                      <m:jc m:val="centerGroup"/>
                    </m:oMathParaPr>
                    <m:oMath xmlns:m="http://schemas.openxmlformats.org/officeDocument/2006/math">
                      <m:r>
                        <a:rPr lang="zh-CN" altLang="en-US" sz="2000" i="1">
                          <a:solidFill>
                            <a:srgbClr val="000000"/>
                          </a:solidFill>
                          <a:latin typeface="Cambria Math" panose="02040503050406030204" pitchFamily="18" charset="0"/>
                        </a:rPr>
                        <m:t>𝑆𝑆𝐸</m:t>
                      </m:r>
                      <m:r>
                        <a:rPr lang="zh-CN" altLang="en-US" sz="2000" i="1">
                          <a:solidFill>
                            <a:srgbClr val="000000"/>
                          </a:solidFill>
                          <a:latin typeface="Cambria Math" panose="02040503050406030204" pitchFamily="18" charset="0"/>
                        </a:rPr>
                        <m:t>=</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𝐾</m:t>
                          </m:r>
                        </m:sup>
                        <m:e>
                          <m:nary>
                            <m:naryPr>
                              <m:chr m:val="∑"/>
                              <m:supHide m:val="on"/>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𝑖</m:t>
                                  </m:r>
                                </m:sub>
                              </m:sSub>
                            </m:sub>
                            <m:sup/>
                            <m:e>
                              <m:r>
                                <a:rPr lang="zh-CN" altLang="en-US" sz="2000" i="1">
                                  <a:solidFill>
                                    <a:srgbClr val="000000"/>
                                  </a:solidFill>
                                  <a:latin typeface="Cambria Math" panose="02040503050406030204" pitchFamily="18" charset="0"/>
                                </a:rPr>
                                <m:t>𝑑𝑖𝑠</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e>
                          </m:nary>
                          <m:r>
                            <a:rPr lang="en-US" altLang="zh-CN" sz="2000" i="1">
                              <a:solidFill>
                                <a:srgbClr val="000000"/>
                              </a:solidFill>
                              <a:latin typeface="Cambria Math" panose="02040503050406030204" pitchFamily="18" charset="0"/>
                            </a:rPr>
                            <m:t>=</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𝐾</m:t>
                              </m:r>
                            </m:sup>
                            <m:e>
                              <m:nary>
                                <m:naryPr>
                                  <m:chr m:val="∑"/>
                                  <m:supHide m:val="on"/>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𝑖</m:t>
                                      </m:r>
                                    </m:sub>
                                  </m:sSub>
                                </m:sub>
                                <m:sup/>
                                <m:e>
                                  <m:r>
                                    <a:rPr lang="zh-CN" altLang="en-US" sz="2000" i="1" smtClean="0">
                                      <a:solidFill>
                                        <a:srgbClr val="000000"/>
                                      </a:solidFill>
                                      <a:latin typeface="Cambria Math" panose="02040503050406030204" pitchFamily="18" charset="0"/>
                                    </a:rPr>
                                    <m:t> </m:t>
                                  </m:r>
                                  <m:sSup>
                                    <m:sSupPr>
                                      <m:ctrlPr>
                                        <a:rPr lang="en-US" altLang="zh-CN" sz="2000" i="1" smtClean="0">
                                          <a:solidFill>
                                            <a:srgbClr val="000000"/>
                                          </a:solidFill>
                                          <a:latin typeface="Cambria Math" panose="02040503050406030204" pitchFamily="18" charset="0"/>
                                        </a:rPr>
                                      </m:ctrlPr>
                                    </m:sSupPr>
                                    <m:e>
                                      <m:d>
                                        <m:dPr>
                                          <m:ctrlPr>
                                            <a:rPr lang="en-US" altLang="zh-CN" sz="2000" i="1" smtClean="0">
                                              <a:solidFill>
                                                <a:srgbClr val="000000"/>
                                              </a:solidFill>
                                              <a:latin typeface="Cambria Math" panose="02040503050406030204" pitchFamily="18" charset="0"/>
                                            </a:rPr>
                                          </m:ctrlPr>
                                        </m:dPr>
                                        <m:e>
                                          <m:sSub>
                                            <m:sSubPr>
                                              <m:ctrlPr>
                                                <a:rPr lang="zh-CN" altLang="en-US"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𝑖</m:t>
                                              </m:r>
                                            </m:sub>
                                          </m:sSub>
                                          <m:r>
                                            <a:rPr lang="en-US" altLang="zh-CN" sz="2000" i="1">
                                              <a:solidFill>
                                                <a:srgbClr val="000000"/>
                                              </a:solidFill>
                                              <a:latin typeface="Cambria Math" panose="02040503050406030204" pitchFamily="18" charset="0"/>
                                              <a:ea typeface="Cambria Math" panose="02040503050406030204" pitchFamily="18" charset="0"/>
                                            </a:rPr>
                                            <m:t>−</m:t>
                                          </m:r>
                                          <m:r>
                                            <a:rPr lang="zh-CN" altLang="en-US" sz="2000" i="1">
                                              <a:solidFill>
                                                <a:srgbClr val="000000"/>
                                              </a:solidFill>
                                              <a:latin typeface="Cambria Math" panose="02040503050406030204" pitchFamily="18" charset="0"/>
                                            </a:rPr>
                                            <m:t>𝑥</m:t>
                                          </m:r>
                                        </m:e>
                                      </m:d>
                                    </m:e>
                                    <m:sup>
                                      <m:r>
                                        <a:rPr lang="en-US" altLang="zh-CN" sz="2000" b="0" i="1" smtClean="0">
                                          <a:solidFill>
                                            <a:srgbClr val="000000"/>
                                          </a:solidFill>
                                          <a:latin typeface="Cambria Math" panose="02040503050406030204" pitchFamily="18" charset="0"/>
                                        </a:rPr>
                                        <m:t>2</m:t>
                                      </m:r>
                                    </m:sup>
                                  </m:sSup>
                                </m:e>
                              </m:nary>
                            </m:e>
                          </m:nary>
                        </m:e>
                      </m:nary>
                    </m:oMath>
                  </m:oMathPara>
                </a14:m>
                <a:endParaRPr lang="en-US" altLang="en-US" sz="2000" dirty="0">
                  <a:latin typeface="+mn-ea"/>
                  <a:ea typeface="+mn-ea"/>
                </a:endParaRPr>
              </a:p>
              <a:p>
                <a:pPr lvl="1">
                  <a:lnSpc>
                    <a:spcPct val="120000"/>
                  </a:lnSpc>
                </a:pPr>
                <a:r>
                  <a:rPr lang="zh-CN" altLang="en-US" sz="2000" dirty="0">
                    <a:latin typeface="+mn-ea"/>
                    <a:ea typeface="+mn-ea"/>
                  </a:rPr>
                  <a:t>证明</a:t>
                </a:r>
                <a:r>
                  <a:rPr lang="en-US" altLang="en-US" sz="2000" dirty="0">
                    <a:latin typeface="+mn-ea"/>
                    <a:ea typeface="+mn-ea"/>
                  </a:rPr>
                  <a:t> </a:t>
                </a:r>
                <a14:m>
                  <m:oMath xmlns:m="http://schemas.openxmlformats.org/officeDocument/2006/math">
                    <m:sSub>
                      <m:sSubPr>
                        <m:ctrlPr>
                          <a:rPr lang="en-US" altLang="en-US" sz="2000" b="1" i="1" dirty="0" smtClean="0">
                            <a:solidFill>
                              <a:srgbClr val="0070C0"/>
                            </a:solidFill>
                            <a:latin typeface="Cambria Math" panose="02040503050406030204" pitchFamily="18" charset="0"/>
                            <a:ea typeface="+mn-ea"/>
                            <a:sym typeface="+mn-ea"/>
                          </a:rPr>
                        </m:ctrlPr>
                      </m:sSubPr>
                      <m:e>
                        <m:r>
                          <a:rPr lang="en-US" altLang="en-US" sz="2000" b="1" i="1" dirty="0" smtClean="0">
                            <a:solidFill>
                              <a:srgbClr val="0070C0"/>
                            </a:solidFill>
                            <a:latin typeface="Cambria Math" panose="02040503050406030204" pitchFamily="18" charset="0"/>
                            <a:ea typeface="+mn-ea"/>
                            <a:sym typeface="+mn-ea"/>
                          </a:rPr>
                          <m:t>𝒄</m:t>
                        </m:r>
                      </m:e>
                      <m:sub>
                        <m:r>
                          <a:rPr lang="en-US" altLang="en-US" sz="2000" b="1" i="1" dirty="0" smtClean="0">
                            <a:solidFill>
                              <a:srgbClr val="0070C0"/>
                            </a:solidFill>
                            <a:latin typeface="Cambria Math" panose="02040503050406030204" pitchFamily="18" charset="0"/>
                            <a:ea typeface="+mn-ea"/>
                            <a:sym typeface="+mn-ea"/>
                          </a:rPr>
                          <m:t>𝒊</m:t>
                        </m:r>
                      </m:sub>
                    </m:sSub>
                  </m:oMath>
                </a14:m>
                <a:r>
                  <a:rPr lang="en-US" altLang="en-US" sz="2000" b="1" dirty="0">
                    <a:solidFill>
                      <a:srgbClr val="0070C0"/>
                    </a:solidFill>
                    <a:latin typeface="+mn-ea"/>
                    <a:ea typeface="+mn-ea"/>
                    <a:sym typeface="+mn-ea"/>
                  </a:rPr>
                  <a:t> </a:t>
                </a:r>
                <a:r>
                  <a:rPr lang="en-US" altLang="en-US" sz="2000" b="1" dirty="0" err="1">
                    <a:solidFill>
                      <a:srgbClr val="0070C0"/>
                    </a:solidFill>
                    <a:latin typeface="+mn-ea"/>
                    <a:ea typeface="+mn-ea"/>
                  </a:rPr>
                  <a:t>对应于</a:t>
                </a:r>
                <a:r>
                  <a:rPr lang="zh-CN" altLang="en-US" sz="2000" b="1" dirty="0">
                    <a:solidFill>
                      <a:srgbClr val="0070C0"/>
                    </a:solidFill>
                    <a:latin typeface="+mn-ea"/>
                    <a:ea typeface="+mn-ea"/>
                  </a:rPr>
                  <a:t>簇</a:t>
                </a:r>
                <a:r>
                  <a:rPr lang="en-US" altLang="en-US" sz="2000" b="1" dirty="0" err="1">
                    <a:solidFill>
                      <a:srgbClr val="0070C0"/>
                    </a:solidFill>
                    <a:latin typeface="+mn-ea"/>
                    <a:ea typeface="+mn-ea"/>
                  </a:rPr>
                  <a:t>的均值</a:t>
                </a:r>
                <a:r>
                  <a:rPr lang="en-US" altLang="en-US" sz="2000" dirty="0">
                    <a:latin typeface="+mn-ea"/>
                    <a:ea typeface="+mn-ea"/>
                  </a:rPr>
                  <a:t>, </a:t>
                </a:r>
                <a:r>
                  <a:rPr lang="zh-CN" altLang="en-US" sz="2000" dirty="0">
                    <a:latin typeface="+mn-ea"/>
                    <a:ea typeface="+mn-ea"/>
                  </a:rPr>
                  <a:t>即</a:t>
                </a:r>
                <a:r>
                  <a:rPr lang="en-US" altLang="en-US" sz="2000" dirty="0">
                    <a:latin typeface="+mn-ea"/>
                    <a:ea typeface="+mn-ea"/>
                  </a:rPr>
                  <a:t> </a:t>
                </a:r>
                <a14:m>
                  <m:oMath xmlns:m="http://schemas.openxmlformats.org/officeDocument/2006/math">
                    <m:sSub>
                      <m:sSubPr>
                        <m:ctrlPr>
                          <a:rPr lang="en-US" altLang="en-US" sz="2000" i="1" dirty="0">
                            <a:latin typeface="Cambria Math" panose="02040503050406030204" pitchFamily="18" charset="0"/>
                            <a:sym typeface="+mn-ea"/>
                          </a:rPr>
                        </m:ctrlPr>
                      </m:sSubPr>
                      <m:e>
                        <m:r>
                          <a:rPr lang="en-US" altLang="en-US" sz="2000" i="1" dirty="0">
                            <a:latin typeface="Cambria Math" panose="02040503050406030204" pitchFamily="18" charset="0"/>
                            <a:sym typeface="+mn-ea"/>
                          </a:rPr>
                          <m:t>𝑐</m:t>
                        </m:r>
                      </m:e>
                      <m:sub>
                        <m:r>
                          <a:rPr lang="en-US" altLang="en-US" sz="2000" i="1" dirty="0">
                            <a:latin typeface="Cambria Math" panose="02040503050406030204" pitchFamily="18" charset="0"/>
                            <a:sym typeface="+mn-ea"/>
                          </a:rPr>
                          <m:t>𝑖</m:t>
                        </m:r>
                      </m:sub>
                    </m:sSub>
                    <m:r>
                      <a:rPr lang="en-US" altLang="en-US" sz="2000" b="0" i="1" dirty="0" smtClean="0">
                        <a:latin typeface="Cambria Math" panose="02040503050406030204" pitchFamily="18" charset="0"/>
                        <a:sym typeface="+mn-ea"/>
                      </a:rPr>
                      <m:t>=</m:t>
                    </m:r>
                    <m:f>
                      <m:fPr>
                        <m:ctrlPr>
                          <a:rPr lang="en-US" altLang="en-US" sz="2000" b="0" i="1" dirty="0" smtClean="0">
                            <a:latin typeface="Cambria Math" panose="02040503050406030204" pitchFamily="18" charset="0"/>
                            <a:sym typeface="+mn-ea"/>
                          </a:rPr>
                        </m:ctrlPr>
                      </m:fPr>
                      <m:num>
                        <m:r>
                          <a:rPr lang="en-US" altLang="en-US" sz="2000" b="0" i="1" dirty="0" smtClean="0">
                            <a:latin typeface="Cambria Math" panose="02040503050406030204" pitchFamily="18" charset="0"/>
                            <a:sym typeface="+mn-ea"/>
                          </a:rPr>
                          <m:t>1</m:t>
                        </m:r>
                      </m:num>
                      <m:den>
                        <m:sSub>
                          <m:sSubPr>
                            <m:ctrlPr>
                              <a:rPr lang="en-US" altLang="en-US" sz="2000" b="0" i="1" dirty="0" smtClean="0">
                                <a:latin typeface="Cambria Math" panose="02040503050406030204" pitchFamily="18" charset="0"/>
                                <a:sym typeface="+mn-ea"/>
                              </a:rPr>
                            </m:ctrlPr>
                          </m:sSubPr>
                          <m:e>
                            <m:r>
                              <a:rPr lang="en-US" altLang="en-US" sz="2000" b="0" i="1" dirty="0" smtClean="0">
                                <a:latin typeface="Cambria Math" panose="02040503050406030204" pitchFamily="18" charset="0"/>
                                <a:sym typeface="+mn-ea"/>
                              </a:rPr>
                              <m:t>𝑚</m:t>
                            </m:r>
                          </m:e>
                          <m:sub>
                            <m:r>
                              <a:rPr lang="en-US" altLang="en-US" sz="2000" b="0" i="1" dirty="0" smtClean="0">
                                <a:latin typeface="Cambria Math" panose="02040503050406030204" pitchFamily="18" charset="0"/>
                                <a:sym typeface="+mn-ea"/>
                              </a:rPr>
                              <m:t>𝑖</m:t>
                            </m:r>
                          </m:sub>
                        </m:sSub>
                      </m:den>
                    </m:f>
                    <m:nary>
                      <m:naryPr>
                        <m:chr m:val="∑"/>
                        <m:supHide m:val="on"/>
                        <m:ctrlPr>
                          <a:rPr lang="en-US" altLang="en-US" sz="2000" b="0" i="1" dirty="0" smtClean="0">
                            <a:latin typeface="Cambria Math" panose="02040503050406030204" pitchFamily="18" charset="0"/>
                            <a:sym typeface="+mn-ea"/>
                          </a:rPr>
                        </m:ctrlPr>
                      </m:naryPr>
                      <m:sub>
                        <m:r>
                          <m:rPr>
                            <m:brk m:alnAt="23"/>
                          </m:rPr>
                          <a:rPr lang="en-US" altLang="en-US" sz="2000" b="0" i="1" dirty="0" smtClean="0">
                            <a:latin typeface="Cambria Math" panose="02040503050406030204" pitchFamily="18" charset="0"/>
                            <a:sym typeface="+mn-ea"/>
                          </a:rPr>
                          <m:t>𝑥</m:t>
                        </m:r>
                        <m:r>
                          <a:rPr lang="en-US" altLang="en-US" sz="2000" b="0" i="1" dirty="0" smtClean="0">
                            <a:latin typeface="Cambria Math" panose="02040503050406030204" pitchFamily="18" charset="0"/>
                            <a:ea typeface="Cambria Math" panose="02040503050406030204" pitchFamily="18" charset="0"/>
                            <a:sym typeface="+mn-ea"/>
                          </a:rPr>
                          <m:t>∈</m:t>
                        </m:r>
                        <m:sSub>
                          <m:sSubPr>
                            <m:ctrlPr>
                              <a:rPr lang="en-US" altLang="en-US" sz="2000" b="0" i="1" dirty="0" smtClean="0">
                                <a:latin typeface="Cambria Math" panose="02040503050406030204" pitchFamily="18" charset="0"/>
                                <a:ea typeface="Cambria Math" panose="02040503050406030204" pitchFamily="18" charset="0"/>
                                <a:sym typeface="+mn-ea"/>
                              </a:rPr>
                            </m:ctrlPr>
                          </m:sSubPr>
                          <m:e>
                            <m:r>
                              <a:rPr lang="en-US" altLang="en-US" sz="2000" b="0" i="1" dirty="0" smtClean="0">
                                <a:latin typeface="Cambria Math" panose="02040503050406030204" pitchFamily="18" charset="0"/>
                                <a:ea typeface="Cambria Math" panose="02040503050406030204" pitchFamily="18" charset="0"/>
                                <a:sym typeface="+mn-ea"/>
                              </a:rPr>
                              <m:t>𝐶</m:t>
                            </m:r>
                          </m:e>
                          <m:sub>
                            <m:r>
                              <a:rPr lang="en-US" altLang="en-US" sz="2000" b="0" i="1" dirty="0" smtClean="0">
                                <a:latin typeface="Cambria Math" panose="02040503050406030204" pitchFamily="18" charset="0"/>
                                <a:ea typeface="Cambria Math" panose="02040503050406030204" pitchFamily="18" charset="0"/>
                                <a:sym typeface="+mn-ea"/>
                              </a:rPr>
                              <m:t>𝑖</m:t>
                            </m:r>
                          </m:sub>
                        </m:sSub>
                      </m:sub>
                      <m:sup/>
                      <m:e>
                        <m:r>
                          <a:rPr lang="en-US" altLang="en-US" sz="2000" b="0" i="1" dirty="0" smtClean="0">
                            <a:latin typeface="Cambria Math" panose="02040503050406030204" pitchFamily="18" charset="0"/>
                            <a:sym typeface="+mn-ea"/>
                          </a:rPr>
                          <m:t>𝑥</m:t>
                        </m:r>
                      </m:e>
                    </m:nary>
                  </m:oMath>
                </a14:m>
                <a:r>
                  <a:rPr lang="en-US" altLang="en-US" sz="2000" dirty="0">
                    <a:latin typeface="+mn-ea"/>
                    <a:sym typeface="+mn-ea"/>
                  </a:rPr>
                  <a:t> </a:t>
                </a:r>
              </a:p>
              <a:p>
                <a:pPr marL="457200" lvl="1" indent="0">
                  <a:lnSpc>
                    <a:spcPct val="120000"/>
                  </a:lnSpc>
                  <a:buNone/>
                </a:pPr>
                <a:r>
                  <a:rPr lang="en-US" altLang="en-US" sz="2000" dirty="0">
                    <a:solidFill>
                      <a:srgbClr val="000000"/>
                    </a:solidFill>
                    <a:latin typeface="+mn-ea"/>
                    <a:ea typeface="+mn-ea"/>
                    <a:cs typeface="+mn-cs"/>
                    <a:sym typeface="+mn-ea"/>
                  </a:rPr>
                  <a:t>    </a:t>
                </a:r>
                <a:r>
                  <a:rPr lang="en-US" altLang="en-US" sz="2000" dirty="0">
                    <a:solidFill>
                      <a:srgbClr val="000000"/>
                    </a:solidFill>
                    <a:ea typeface="+mn-ea"/>
                    <a:cs typeface="+mn-cs"/>
                    <a:sym typeface="+mn-ea"/>
                  </a:rPr>
                  <a:t> </a:t>
                </a:r>
                <a:r>
                  <a:rPr lang="zh-CN" altLang="en-US" sz="2000" dirty="0">
                    <a:solidFill>
                      <a:srgbClr val="000000"/>
                    </a:solidFill>
                    <a:ea typeface="+mn-ea"/>
                    <a:cs typeface="+mn-cs"/>
                    <a:sym typeface="+mn-ea"/>
                  </a:rPr>
                  <a:t>其中</a:t>
                </a:r>
                <a14:m>
                  <m:oMath xmlns:m="http://schemas.openxmlformats.org/officeDocument/2006/math">
                    <m:sSub>
                      <m:sSubPr>
                        <m:ctrlPr>
                          <a:rPr lang="en-US" altLang="en-US" sz="2000" i="1" dirty="0">
                            <a:solidFill>
                              <a:srgbClr val="000000"/>
                            </a:solidFill>
                            <a:latin typeface="Cambria Math" panose="02040503050406030204" pitchFamily="18" charset="0"/>
                            <a:ea typeface="+mn-ea"/>
                            <a:cs typeface="+mn-cs"/>
                            <a:sym typeface="+mn-ea"/>
                          </a:rPr>
                        </m:ctrlPr>
                      </m:sSubPr>
                      <m:e>
                        <m:r>
                          <a:rPr lang="en-US" altLang="en-US" sz="2000" i="1" dirty="0">
                            <a:solidFill>
                              <a:srgbClr val="000000"/>
                            </a:solidFill>
                            <a:latin typeface="Cambria Math" panose="02040503050406030204" pitchFamily="18" charset="0"/>
                            <a:ea typeface="+mn-ea"/>
                            <a:cs typeface="+mn-cs"/>
                            <a:sym typeface="+mn-ea"/>
                          </a:rPr>
                          <m:t>𝑚</m:t>
                        </m:r>
                      </m:e>
                      <m:sub>
                        <m:r>
                          <a:rPr lang="en-US" altLang="en-US" sz="2000" i="1" dirty="0">
                            <a:solidFill>
                              <a:srgbClr val="000000"/>
                            </a:solidFill>
                            <a:latin typeface="Cambria Math" panose="02040503050406030204" pitchFamily="18" charset="0"/>
                            <a:ea typeface="+mn-ea"/>
                            <a:cs typeface="+mn-cs"/>
                            <a:sym typeface="+mn-ea"/>
                          </a:rPr>
                          <m:t>𝑖</m:t>
                        </m:r>
                      </m:sub>
                    </m:sSub>
                  </m:oMath>
                </a14:m>
                <a:r>
                  <a:rPr lang="zh-CN" altLang="en-US" sz="2000" dirty="0">
                    <a:latin typeface="+mn-ea"/>
                    <a:ea typeface="+mn-ea"/>
                  </a:rPr>
                  <a:t>代表属于簇</a:t>
                </a:r>
                <a14:m>
                  <m:oMath xmlns:m="http://schemas.openxmlformats.org/officeDocument/2006/math">
                    <m:sSub>
                      <m:sSubPr>
                        <m:ctrlPr>
                          <a:rPr lang="zh-CN" altLang="en-US" sz="2000" i="1">
                            <a:solidFill>
                              <a:srgbClr val="000000"/>
                            </a:solidFill>
                            <a:latin typeface="Cambria Math" panose="02040503050406030204" pitchFamily="18" charset="0"/>
                            <a:ea typeface="+mn-ea"/>
                            <a:cs typeface="+mn-cs"/>
                          </a:rPr>
                        </m:ctrlPr>
                      </m:sSubPr>
                      <m:e>
                        <m:r>
                          <a:rPr lang="zh-CN" altLang="en-US" sz="2000" i="1">
                            <a:solidFill>
                              <a:srgbClr val="000000"/>
                            </a:solidFill>
                            <a:latin typeface="Cambria Math" panose="02040503050406030204" pitchFamily="18" charset="0"/>
                            <a:ea typeface="+mn-ea"/>
                            <a:cs typeface="+mn-cs"/>
                          </a:rPr>
                          <m:t>𝐶</m:t>
                        </m:r>
                      </m:e>
                      <m:sub>
                        <m:r>
                          <a:rPr lang="zh-CN" altLang="en-US" sz="2000" i="1">
                            <a:solidFill>
                              <a:srgbClr val="000000"/>
                            </a:solidFill>
                            <a:latin typeface="Cambria Math" panose="02040503050406030204" pitchFamily="18" charset="0"/>
                            <a:ea typeface="+mn-ea"/>
                            <a:cs typeface="+mn-cs"/>
                          </a:rPr>
                          <m:t>𝑖</m:t>
                        </m:r>
                      </m:sub>
                    </m:sSub>
                  </m:oMath>
                </a14:m>
                <a:r>
                  <a:rPr lang="zh-CN" altLang="en-US" sz="2000" dirty="0">
                    <a:latin typeface="+mn-ea"/>
                    <a:ea typeface="+mn-ea"/>
                  </a:rPr>
                  <a:t>的点的个数</a:t>
                </a:r>
                <a:endParaRPr lang="en-US" altLang="zh-CN" sz="2000" dirty="0">
                  <a:latin typeface="+mn-ea"/>
                  <a:ea typeface="+mn-ea"/>
                </a:endParaRPr>
              </a:p>
              <a:p>
                <a:pPr lvl="1">
                  <a:lnSpc>
                    <a:spcPct val="120000"/>
                  </a:lnSpc>
                </a:pPr>
                <a:endParaRPr lang="en-US" altLang="zh-CN" sz="2000" dirty="0">
                  <a:latin typeface="+mn-ea"/>
                  <a:ea typeface="+mn-ea"/>
                </a:endParaRPr>
              </a:p>
              <a:p>
                <a:pPr lvl="1">
                  <a:lnSpc>
                    <a:spcPct val="120000"/>
                  </a:lnSpc>
                </a:pPr>
                <a:endParaRPr lang="en-US" altLang="en-US" sz="2000" dirty="0">
                  <a:latin typeface="+mn-ea"/>
                  <a:ea typeface="+mn-ea"/>
                </a:endParaRPr>
              </a:p>
            </p:txBody>
          </p:sp>
        </mc:Choice>
        <mc:Fallback xmlns="">
          <p:sp>
            <p:nvSpPr>
              <p:cNvPr id="25603" name="Rectangle 3"/>
              <p:cNvSpPr>
                <a:spLocks noGrp="1" noRot="1" noChangeAspect="1" noMove="1" noResize="1" noEditPoints="1" noAdjustHandles="1" noChangeArrowheads="1" noChangeShapeType="1" noTextEdit="1"/>
              </p:cNvSpPr>
              <p:nvPr>
                <p:ph type="body" idx="4294967295"/>
              </p:nvPr>
            </p:nvSpPr>
            <p:spPr>
              <a:xfrm>
                <a:off x="381000" y="1066800"/>
                <a:ext cx="7861300" cy="8001000"/>
              </a:xfrm>
              <a:blipFill>
                <a:blip r:embed="rId3"/>
                <a:stretch>
                  <a:fillRect l="-543" t="-15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358C763-8CE3-454E-B839-E4583D170F22}"/>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600200" y="4343400"/>
            <a:ext cx="5943600" cy="2057400"/>
          </a:xfrm>
          <a:prstGeom prst="rect">
            <a:avLst/>
          </a:prstGeom>
        </p:spPr>
      </p:pic>
    </p:spTree>
    <p:extLst>
      <p:ext uri="{BB962C8B-B14F-4D97-AF65-F5344CB8AC3E}">
        <p14:creationId xmlns:p14="http://schemas.microsoft.com/office/powerpoint/2010/main" val="37218798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初始质心问题的解决方案</a:t>
            </a:r>
          </a:p>
        </p:txBody>
      </p:sp>
      <p:sp>
        <p:nvSpPr>
          <p:cNvPr id="44035" name="Rectangle 3"/>
          <p:cNvSpPr>
            <a:spLocks noGrp="1" noChangeArrowheads="1"/>
          </p:cNvSpPr>
          <p:nvPr>
            <p:ph idx="1"/>
          </p:nvPr>
        </p:nvSpPr>
        <p:spPr>
          <a:xfrm>
            <a:off x="411163" y="1066800"/>
            <a:ext cx="8318500" cy="5257800"/>
          </a:xfrm>
        </p:spPr>
        <p:txBody>
          <a:bodyPr>
            <a:normAutofit fontScale="92500" lnSpcReduction="10000"/>
          </a:bodyPr>
          <a:lstStyle/>
          <a:p>
            <a:pPr>
              <a:lnSpc>
                <a:spcPct val="100000"/>
              </a:lnSpc>
              <a:buFont typeface="Wingdings" panose="05000000000000000000" pitchFamily="2" charset="2"/>
              <a:buChar char="n"/>
              <a:defRPr/>
            </a:pPr>
            <a:r>
              <a:rPr lang="en-US" dirty="0">
                <a:latin typeface="宋体" panose="02010600030101010101" pitchFamily="2" charset="-122"/>
                <a:ea typeface="宋体" panose="02010600030101010101" pitchFamily="2" charset="-122"/>
              </a:rPr>
              <a:t>多次运行</a:t>
            </a:r>
          </a:p>
          <a:p>
            <a:pPr lvl="1">
              <a:lnSpc>
                <a:spcPct val="100000"/>
              </a:lnSpc>
              <a:defRPr/>
            </a:pPr>
            <a:r>
              <a:rPr lang="en-US" sz="2400" dirty="0" err="1">
                <a:latin typeface="宋体" panose="02010600030101010101" pitchFamily="2" charset="-122"/>
                <a:ea typeface="宋体" panose="02010600030101010101" pitchFamily="2" charset="-122"/>
              </a:rPr>
              <a:t>有帮助，但</a:t>
            </a:r>
            <a:r>
              <a:rPr lang="zh-CN" altLang="en-US" sz="2400" dirty="0">
                <a:latin typeface="宋体" panose="02010600030101010101" pitchFamily="2" charset="-122"/>
                <a:ea typeface="宋体" panose="02010600030101010101" pitchFamily="2" charset="-122"/>
              </a:rPr>
              <a:t>效果可能不好</a:t>
            </a:r>
            <a:endParaRPr lang="en-US" sz="2400" dirty="0">
              <a:latin typeface="宋体" panose="02010600030101010101" pitchFamily="2" charset="-122"/>
              <a:ea typeface="宋体" panose="02010600030101010101" pitchFamily="2" charset="-122"/>
            </a:endParaRPr>
          </a:p>
          <a:p>
            <a:pPr>
              <a:lnSpc>
                <a:spcPct val="100000"/>
              </a:lnSpc>
              <a:buFont typeface="Wingdings" panose="05000000000000000000" pitchFamily="2" charset="2"/>
              <a:buChar char="n"/>
              <a:defRPr/>
            </a:pPr>
            <a:r>
              <a:rPr lang="en-US" dirty="0" err="1">
                <a:latin typeface="宋体" panose="02010600030101010101" pitchFamily="2" charset="-122"/>
                <a:ea typeface="宋体" panose="02010600030101010101" pitchFamily="2" charset="-122"/>
              </a:rPr>
              <a:t>采样并使用层次聚类来确定初始质心</a:t>
            </a:r>
            <a:endParaRPr lang="en-US" dirty="0">
              <a:latin typeface="宋体" panose="02010600030101010101" pitchFamily="2" charset="-122"/>
              <a:ea typeface="宋体" panose="02010600030101010101" pitchFamily="2" charset="-122"/>
            </a:endParaRPr>
          </a:p>
          <a:p>
            <a:pPr lvl="1">
              <a:lnSpc>
                <a:spcPct val="110000"/>
              </a:lnSpc>
              <a:defRPr/>
            </a:pPr>
            <a:r>
              <a:rPr lang="zh-CN" altLang="en-US" sz="2400" dirty="0">
                <a:latin typeface="宋体" panose="02010600030101010101" pitchFamily="2" charset="-122"/>
                <a:ea typeface="宋体" panose="02010600030101010101" pitchFamily="2" charset="-122"/>
              </a:rPr>
              <a:t>适用于样本数相对较小，因为层次聚类开销较大</a:t>
            </a:r>
            <a:endParaRPr lang="en-US" sz="2400" dirty="0">
              <a:latin typeface="宋体" panose="02010600030101010101" pitchFamily="2" charset="-122"/>
              <a:ea typeface="宋体" panose="02010600030101010101" pitchFamily="2" charset="-122"/>
            </a:endParaRPr>
          </a:p>
          <a:p>
            <a:pPr lvl="0">
              <a:buFont typeface="Wingdings" panose="05000000000000000000" pitchFamily="2" charset="2"/>
              <a:buChar char="n"/>
              <a:defRPr/>
            </a:pPr>
            <a:r>
              <a:rPr lang="en-US" altLang="zh-CN" b="1" dirty="0">
                <a:solidFill>
                  <a:srgbClr val="0070C0"/>
                </a:solidFill>
              </a:rPr>
              <a:t>K-means++</a:t>
            </a:r>
          </a:p>
          <a:p>
            <a:pPr lvl="1">
              <a:lnSpc>
                <a:spcPct val="110000"/>
              </a:lnSpc>
              <a:defRPr/>
            </a:pPr>
            <a:r>
              <a:rPr lang="zh-CN" altLang="en-US" sz="2400" dirty="0">
                <a:latin typeface="宋体" panose="02010600030101010101" pitchFamily="2" charset="-122"/>
                <a:ea typeface="宋体" panose="02010600030101010101" pitchFamily="2" charset="-122"/>
              </a:rPr>
              <a:t>一种初始化</a:t>
            </a:r>
            <a:r>
              <a:rPr lang="en-US" altLang="zh-CN" sz="2400" dirty="0">
                <a:latin typeface="宋体" panose="02010600030101010101" pitchFamily="2" charset="-122"/>
                <a:ea typeface="宋体" panose="02010600030101010101" pitchFamily="2" charset="-122"/>
              </a:rPr>
              <a:t>K</a:t>
            </a:r>
            <a:r>
              <a:rPr lang="zh-CN" altLang="en-US" sz="2400" dirty="0">
                <a:latin typeface="宋体" panose="02010600030101010101" pitchFamily="2" charset="-122"/>
                <a:ea typeface="宋体" panose="02010600030101010101" pitchFamily="2" charset="-122"/>
              </a:rPr>
              <a:t>均值的方法</a:t>
            </a:r>
            <a:endParaRPr lang="en-US" altLang="zh-CN" sz="2400" dirty="0">
              <a:latin typeface="宋体" panose="02010600030101010101" pitchFamily="2" charset="-122"/>
              <a:ea typeface="宋体" panose="02010600030101010101" pitchFamily="2" charset="-122"/>
            </a:endParaRPr>
          </a:p>
          <a:p>
            <a:pPr lvl="1">
              <a:lnSpc>
                <a:spcPct val="110000"/>
              </a:lnSpc>
              <a:defRPr/>
            </a:pPr>
            <a:r>
              <a:rPr lang="zh-CN" altLang="en-US" sz="2400" dirty="0">
                <a:latin typeface="宋体" panose="02010600030101010101" pitchFamily="2" charset="-122"/>
                <a:ea typeface="宋体" panose="02010600030101010101" pitchFamily="2" charset="-122"/>
              </a:rPr>
              <a:t>随机挑选第一个质心，剩余的质心要选取尽可能远离的点</a:t>
            </a:r>
            <a:endParaRPr lang="en-US" altLang="zh-CN" sz="2400" dirty="0">
              <a:latin typeface="宋体" panose="02010600030101010101" pitchFamily="2" charset="-122"/>
              <a:ea typeface="宋体" panose="02010600030101010101" pitchFamily="2" charset="-122"/>
            </a:endParaRPr>
          </a:p>
          <a:p>
            <a:pPr lvl="1">
              <a:lnSpc>
                <a:spcPct val="110000"/>
              </a:lnSpc>
              <a:defRPr/>
            </a:pPr>
            <a:r>
              <a:rPr lang="zh-CN" altLang="en-US" sz="2400" dirty="0">
                <a:latin typeface="宋体" panose="02010600030101010101" pitchFamily="2" charset="-122"/>
                <a:ea typeface="宋体" panose="02010600030101010101" pitchFamily="2" charset="-122"/>
              </a:rPr>
              <a:t>每个点被选为质心的概率和该点到其最近质心的距离平方成正比</a:t>
            </a:r>
            <a:endParaRPr lang="en-US" altLang="zh-CN" sz="2400" dirty="0">
              <a:latin typeface="宋体" panose="02010600030101010101" pitchFamily="2" charset="-122"/>
              <a:ea typeface="宋体" panose="02010600030101010101" pitchFamily="2" charset="-122"/>
            </a:endParaRPr>
          </a:p>
          <a:p>
            <a:pPr lvl="1">
              <a:lnSpc>
                <a:spcPct val="110000"/>
              </a:lnSpc>
              <a:defRPr/>
            </a:pPr>
            <a:r>
              <a:rPr lang="zh-CN" altLang="en-US" sz="2400" dirty="0">
                <a:latin typeface="宋体" panose="02010600030101010101" pitchFamily="2" charset="-122"/>
                <a:ea typeface="宋体" panose="02010600030101010101" pitchFamily="2" charset="-122"/>
              </a:rPr>
              <a:t>所选的质心是散开的</a:t>
            </a:r>
            <a:endParaRPr lang="en-US" altLang="zh-CN" sz="2400" dirty="0">
              <a:latin typeface="宋体" panose="02010600030101010101" pitchFamily="2" charset="-122"/>
              <a:ea typeface="宋体" panose="02010600030101010101" pitchFamily="2" charset="-122"/>
            </a:endParaRPr>
          </a:p>
          <a:p>
            <a:pPr lvl="0">
              <a:buFont typeface="Wingdings" panose="05000000000000000000" pitchFamily="2" charset="2"/>
              <a:buChar char="n"/>
              <a:defRPr/>
            </a:pPr>
            <a:r>
              <a:rPr lang="zh-CN" altLang="en-US" b="1" dirty="0">
                <a:solidFill>
                  <a:srgbClr val="0070C0"/>
                </a:solidFill>
              </a:rPr>
              <a:t>二</a:t>
            </a:r>
            <a:r>
              <a:rPr lang="en-US" b="1" dirty="0">
                <a:solidFill>
                  <a:srgbClr val="0070C0"/>
                </a:solidFill>
              </a:rPr>
              <a:t>分</a:t>
            </a:r>
            <a:r>
              <a:rPr lang="zh-CN" altLang="en-US" b="1" dirty="0">
                <a:solidFill>
                  <a:srgbClr val="0070C0"/>
                </a:solidFill>
              </a:rPr>
              <a:t>（</a:t>
            </a:r>
            <a:r>
              <a:rPr lang="en-US" altLang="zh-CN" b="1" dirty="0">
                <a:solidFill>
                  <a:srgbClr val="0070C0"/>
                </a:solidFill>
              </a:rPr>
              <a:t>Bisecting</a:t>
            </a:r>
            <a:r>
              <a:rPr lang="zh-CN" altLang="en-US" b="1" dirty="0">
                <a:solidFill>
                  <a:srgbClr val="0070C0"/>
                </a:solidFill>
              </a:rPr>
              <a:t>）</a:t>
            </a:r>
            <a:r>
              <a:rPr lang="en-US" b="1" dirty="0">
                <a:solidFill>
                  <a:srgbClr val="0070C0"/>
                </a:solidFill>
              </a:rPr>
              <a:t>K</a:t>
            </a:r>
            <a:r>
              <a:rPr lang="en-US" altLang="zh-CN" b="1" dirty="0">
                <a:solidFill>
                  <a:srgbClr val="0070C0"/>
                </a:solidFill>
              </a:rPr>
              <a:t>-means</a:t>
            </a:r>
            <a:r>
              <a:rPr lang="zh-CN" altLang="en-US" b="1" dirty="0">
                <a:solidFill>
                  <a:srgbClr val="0070C0"/>
                </a:solidFill>
              </a:rPr>
              <a:t> </a:t>
            </a:r>
            <a:endParaRPr lang="en-US" altLang="zh-CN" b="1" dirty="0">
              <a:solidFill>
                <a:srgbClr val="0070C0"/>
              </a:solidFill>
            </a:endParaRPr>
          </a:p>
          <a:p>
            <a:pPr lvl="1">
              <a:lnSpc>
                <a:spcPct val="110000"/>
              </a:lnSpc>
              <a:defRPr/>
            </a:pPr>
            <a:r>
              <a:rPr lang="zh-CN" altLang="en-US" sz="2400" dirty="0">
                <a:latin typeface="宋体" panose="02010600030101010101" pitchFamily="2" charset="-122"/>
                <a:ea typeface="宋体" panose="02010600030101010101" pitchFamily="2" charset="-122"/>
              </a:rPr>
              <a:t>对</a:t>
            </a:r>
            <a:r>
              <a:rPr lang="en-US" sz="2400" dirty="0" err="1">
                <a:latin typeface="宋体" panose="02010600030101010101" pitchFamily="2" charset="-122"/>
                <a:ea typeface="宋体" panose="02010600030101010101" pitchFamily="2" charset="-122"/>
              </a:rPr>
              <a:t>初始化问题</a:t>
            </a:r>
            <a:r>
              <a:rPr lang="zh-CN" altLang="en-US" sz="2400" dirty="0">
                <a:latin typeface="宋体" panose="02010600030101010101" pitchFamily="2" charset="-122"/>
                <a:ea typeface="宋体" panose="02010600030101010101" pitchFamily="2" charset="-122"/>
              </a:rPr>
              <a:t>不太敏感</a:t>
            </a:r>
            <a:endParaRPr 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dirty="0"/>
              <a:t>导致</a:t>
            </a:r>
            <a:r>
              <a:rPr lang="en-US" altLang="en-US" dirty="0"/>
              <a:t>K-means </a:t>
            </a:r>
            <a:r>
              <a:rPr lang="en-US" altLang="en-US" dirty="0" err="1"/>
              <a:t>局限性</a:t>
            </a:r>
            <a:r>
              <a:rPr lang="zh-CN" altLang="en-US" dirty="0"/>
              <a:t>的原因</a:t>
            </a:r>
            <a:endParaRPr lang="en-US" altLang="en-US" dirty="0"/>
          </a:p>
        </p:txBody>
      </p:sp>
      <p:sp>
        <p:nvSpPr>
          <p:cNvPr id="27651" name="Rectangle 3"/>
          <p:cNvSpPr>
            <a:spLocks noGrp="1" noChangeArrowheads="1"/>
          </p:cNvSpPr>
          <p:nvPr>
            <p:ph idx="1"/>
          </p:nvPr>
        </p:nvSpPr>
        <p:spPr>
          <a:xfrm>
            <a:off x="411163" y="1066800"/>
            <a:ext cx="8318500" cy="5257800"/>
          </a:xfrm>
        </p:spPr>
        <p:txBody>
          <a:bodyPr/>
          <a:lstStyle/>
          <a:p>
            <a:pPr>
              <a:lnSpc>
                <a:spcPct val="150000"/>
              </a:lnSpc>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在以下情况，</a:t>
            </a:r>
            <a:r>
              <a:rPr lang="en-US" altLang="zh-CN" dirty="0">
                <a:latin typeface="宋体" panose="02010600030101010101" pitchFamily="2" charset="-122"/>
                <a:ea typeface="宋体" panose="02010600030101010101" pitchFamily="2" charset="-122"/>
              </a:rPr>
              <a:t>K-means </a:t>
            </a:r>
            <a:r>
              <a:rPr lang="zh-CN" altLang="en-US" dirty="0">
                <a:latin typeface="宋体" panose="02010600030101010101" pitchFamily="2" charset="-122"/>
                <a:ea typeface="宋体" panose="02010600030101010101" pitchFamily="2" charset="-122"/>
              </a:rPr>
              <a:t>很难检测到“自然的”簇：</a:t>
            </a:r>
          </a:p>
          <a:p>
            <a:pPr lvl="1">
              <a:lnSpc>
                <a:spcPct val="150000"/>
              </a:lnSpc>
            </a:pPr>
            <a:r>
              <a:rPr lang="zh-CN" altLang="en-US" sz="2400" dirty="0">
                <a:latin typeface="宋体" panose="02010600030101010101" pitchFamily="2" charset="-122"/>
                <a:ea typeface="宋体" panose="02010600030101010101" pitchFamily="2" charset="-122"/>
              </a:rPr>
              <a:t>簇具有不同</a:t>
            </a:r>
            <a:r>
              <a:rPr lang="en-US" altLang="en-US" sz="2400" dirty="0" err="1">
                <a:latin typeface="宋体" panose="02010600030101010101" pitchFamily="2" charset="-122"/>
                <a:ea typeface="宋体" panose="02010600030101010101" pitchFamily="2" charset="-122"/>
              </a:rPr>
              <a:t>尺寸</a:t>
            </a:r>
            <a:endParaRPr lang="en-US" altLang="en-US" sz="2400" dirty="0">
              <a:latin typeface="宋体" panose="02010600030101010101" pitchFamily="2" charset="-122"/>
              <a:ea typeface="宋体" panose="02010600030101010101" pitchFamily="2" charset="-122"/>
            </a:endParaRPr>
          </a:p>
          <a:p>
            <a:pPr lvl="1">
              <a:lnSpc>
                <a:spcPct val="150000"/>
              </a:lnSpc>
            </a:pPr>
            <a:r>
              <a:rPr lang="zh-CN" altLang="en-US" sz="2400" dirty="0">
                <a:latin typeface="宋体" panose="02010600030101010101" pitchFamily="2" charset="-122"/>
                <a:ea typeface="宋体" panose="02010600030101010101" pitchFamily="2" charset="-122"/>
              </a:rPr>
              <a:t>簇具有不同</a:t>
            </a:r>
            <a:r>
              <a:rPr lang="en-US" altLang="en-US" sz="2400" dirty="0" err="1">
                <a:latin typeface="宋体" panose="02010600030101010101" pitchFamily="2" charset="-122"/>
                <a:ea typeface="宋体" panose="02010600030101010101" pitchFamily="2" charset="-122"/>
              </a:rPr>
              <a:t>密度</a:t>
            </a:r>
            <a:endParaRPr lang="en-US" altLang="en-US" sz="2400" dirty="0">
              <a:latin typeface="宋体" panose="02010600030101010101" pitchFamily="2" charset="-122"/>
              <a:ea typeface="宋体" panose="02010600030101010101" pitchFamily="2" charset="-122"/>
            </a:endParaRPr>
          </a:p>
          <a:p>
            <a:pPr lvl="1">
              <a:lnSpc>
                <a:spcPct val="150000"/>
              </a:lnSpc>
            </a:pPr>
            <a:r>
              <a:rPr lang="zh-CN" altLang="en-US" sz="2400" dirty="0">
                <a:latin typeface="宋体" panose="02010600030101010101" pitchFamily="2" charset="-122"/>
                <a:ea typeface="宋体" panose="02010600030101010101" pitchFamily="2" charset="-122"/>
              </a:rPr>
              <a:t>簇具有</a:t>
            </a:r>
            <a:r>
              <a:rPr lang="en-US" altLang="en-US" sz="2400" dirty="0">
                <a:latin typeface="宋体" panose="02010600030101010101" pitchFamily="2" charset="-122"/>
                <a:ea typeface="宋体" panose="02010600030101010101" pitchFamily="2" charset="-122"/>
              </a:rPr>
              <a:t>非球形形状</a:t>
            </a:r>
          </a:p>
          <a:p>
            <a:pPr lvl="1">
              <a:lnSpc>
                <a:spcPct val="150000"/>
              </a:lnSpc>
            </a:pPr>
            <a:endParaRPr lang="en-US" altLang="en-US"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原因：</a:t>
            </a:r>
            <a:r>
              <a:rPr lang="en-US" altLang="zh-CN" dirty="0">
                <a:latin typeface="宋体" panose="02010600030101010101" pitchFamily="2" charset="-122"/>
                <a:ea typeface="宋体" panose="02010600030101010101" pitchFamily="2" charset="-122"/>
              </a:rPr>
              <a:t>K-means</a:t>
            </a:r>
            <a:r>
              <a:rPr lang="zh-CN" altLang="en-US" dirty="0">
                <a:latin typeface="宋体" panose="02010600030101010101" pitchFamily="2" charset="-122"/>
                <a:ea typeface="宋体" panose="02010600030101010101" pitchFamily="2" charset="-122"/>
              </a:rPr>
              <a:t>的目标函数是</a:t>
            </a:r>
            <a:r>
              <a:rPr lang="zh-CN" altLang="en-US" b="1" dirty="0">
                <a:solidFill>
                  <a:srgbClr val="0070C0"/>
                </a:solidFill>
                <a:latin typeface="宋体" panose="02010600030101010101" pitchFamily="2" charset="-122"/>
                <a:ea typeface="宋体" panose="02010600030101010101" pitchFamily="2" charset="-122"/>
              </a:rPr>
              <a:t>最小化等尺寸和等密度的球形簇，或明显分离的簇</a:t>
            </a:r>
            <a:endParaRPr lang="en-US" altLang="en-US" b="1" dirty="0">
              <a:solidFill>
                <a:srgbClr val="0070C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1412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A2A48-3C9E-43D5-B66F-83D03388CB16}"/>
              </a:ext>
            </a:extLst>
          </p:cNvPr>
          <p:cNvSpPr>
            <a:spLocks noGrp="1"/>
          </p:cNvSpPr>
          <p:nvPr>
            <p:ph type="title"/>
          </p:nvPr>
        </p:nvSpPr>
        <p:spPr/>
        <p:txBody>
          <a:bodyPr/>
          <a:lstStyle/>
          <a:p>
            <a:r>
              <a:rPr lang="en-US" altLang="zh-CN" dirty="0"/>
              <a:t>K-means</a:t>
            </a:r>
            <a:r>
              <a:rPr lang="zh-CN" altLang="en-US" dirty="0"/>
              <a:t>的特点</a:t>
            </a:r>
          </a:p>
        </p:txBody>
      </p:sp>
      <p:sp>
        <p:nvSpPr>
          <p:cNvPr id="3" name="内容占位符 2">
            <a:extLst>
              <a:ext uri="{FF2B5EF4-FFF2-40B4-BE49-F238E27FC236}">
                <a16:creationId xmlns:a16="http://schemas.microsoft.com/office/drawing/2014/main" id="{60217779-54D1-4486-AF2B-A0C3A6001774}"/>
              </a:ext>
            </a:extLst>
          </p:cNvPr>
          <p:cNvSpPr>
            <a:spLocks noGrp="1"/>
          </p:cNvSpPr>
          <p:nvPr>
            <p:ph idx="1"/>
          </p:nvPr>
        </p:nvSpPr>
        <p:spPr>
          <a:xfrm>
            <a:off x="411163" y="1066800"/>
            <a:ext cx="8318500" cy="5257800"/>
          </a:xfrm>
        </p:spPr>
        <p:txBody>
          <a:bodyPr/>
          <a:lstStyle/>
          <a:p>
            <a:pPr>
              <a:lnSpc>
                <a:spcPct val="150000"/>
              </a:lnSpc>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简单有效，应用广泛</a:t>
            </a:r>
            <a:endParaRPr lang="en-US" altLang="zh-CN" sz="2400"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不同的初始化产生不同的结果，但它的变种（二分</a:t>
            </a:r>
            <a:r>
              <a:rPr lang="en-US" altLang="zh-CN" sz="2400" dirty="0">
                <a:latin typeface="宋体" panose="02010600030101010101" pitchFamily="2" charset="-122"/>
                <a:ea typeface="宋体" panose="02010600030101010101" pitchFamily="2" charset="-122"/>
              </a:rPr>
              <a:t>K-means</a:t>
            </a:r>
            <a:r>
              <a:rPr lang="zh-CN" altLang="en-US" sz="2400" dirty="0">
                <a:latin typeface="宋体" panose="02010600030101010101" pitchFamily="2" charset="-122"/>
                <a:ea typeface="宋体" panose="02010600030101010101" pitchFamily="2" charset="-122"/>
              </a:rPr>
              <a:t>）不太受初始化影响</a:t>
            </a:r>
            <a:endParaRPr lang="en-US" altLang="zh-CN" sz="2400"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不能处理非球形簇、不同尺寸和不同密度的簇</a:t>
            </a:r>
            <a:endParaRPr lang="en-US" altLang="zh-CN" sz="2400"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对包含离群点的数据聚类时，</a:t>
            </a:r>
            <a:r>
              <a:rPr lang="en-US" altLang="zh-CN" sz="2400" dirty="0">
                <a:latin typeface="宋体" panose="02010600030101010101" pitchFamily="2" charset="-122"/>
                <a:ea typeface="宋体" panose="02010600030101010101" pitchFamily="2" charset="-122"/>
              </a:rPr>
              <a:t>K-means</a:t>
            </a:r>
            <a:r>
              <a:rPr lang="zh-CN" altLang="en-US" sz="2400" dirty="0">
                <a:latin typeface="宋体" panose="02010600030101010101" pitchFamily="2" charset="-122"/>
                <a:ea typeface="宋体" panose="02010600030101010101" pitchFamily="2" charset="-122"/>
              </a:rPr>
              <a:t>存在问题</a:t>
            </a:r>
            <a:endParaRPr lang="en-US" altLang="zh-CN" sz="2400"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Char char="n"/>
            </a:pPr>
            <a:r>
              <a:rPr lang="en-US" altLang="zh-CN" sz="2400" dirty="0">
                <a:latin typeface="宋体" panose="02010600030101010101" pitchFamily="2" charset="-122"/>
                <a:ea typeface="宋体" panose="02010600030101010101" pitchFamily="2" charset="-122"/>
              </a:rPr>
              <a:t>K-means</a:t>
            </a:r>
            <a:r>
              <a:rPr lang="zh-CN" altLang="en-US" sz="2400" dirty="0">
                <a:latin typeface="宋体" panose="02010600030101010101" pitchFamily="2" charset="-122"/>
                <a:ea typeface="宋体" panose="02010600030101010101" pitchFamily="2" charset="-122"/>
              </a:rPr>
              <a:t>仅限用于具有中心（质心）概念的数据</a:t>
            </a:r>
            <a:endParaRPr lang="en-US" altLang="zh-CN"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203536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5A9B1-4845-496A-BFFB-8F3E06F28C3C}"/>
              </a:ext>
            </a:extLst>
          </p:cNvPr>
          <p:cNvSpPr>
            <a:spLocks noGrp="1"/>
          </p:cNvSpPr>
          <p:nvPr>
            <p:ph type="title"/>
          </p:nvPr>
        </p:nvSpPr>
        <p:spPr/>
        <p:txBody>
          <a:bodyPr/>
          <a:lstStyle/>
          <a:p>
            <a:r>
              <a:rPr lang="zh-CN" altLang="en-US" dirty="0"/>
              <a:t>两种层次聚类方法</a:t>
            </a:r>
          </a:p>
        </p:txBody>
      </p:sp>
      <p:sp>
        <p:nvSpPr>
          <p:cNvPr id="3" name="内容占位符 2">
            <a:extLst>
              <a:ext uri="{FF2B5EF4-FFF2-40B4-BE49-F238E27FC236}">
                <a16:creationId xmlns:a16="http://schemas.microsoft.com/office/drawing/2014/main" id="{40248946-A789-4F7A-A693-96BBA390CF71}"/>
              </a:ext>
            </a:extLst>
          </p:cNvPr>
          <p:cNvSpPr>
            <a:spLocks noGrp="1"/>
          </p:cNvSpPr>
          <p:nvPr>
            <p:ph idx="1"/>
          </p:nvPr>
        </p:nvSpPr>
        <p:spPr>
          <a:xfrm>
            <a:off x="411163" y="1066800"/>
            <a:ext cx="8318500" cy="5257800"/>
          </a:xfrm>
        </p:spPr>
        <p:txBody>
          <a:bodyPr/>
          <a:lstStyle/>
          <a:p>
            <a:pPr>
              <a:buFont typeface="Wingdings" panose="05000000000000000000" pitchFamily="2" charset="2"/>
              <a:buChar char="n"/>
            </a:pPr>
            <a:r>
              <a:rPr lang="zh-CN" altLang="en-US" b="1" dirty="0">
                <a:solidFill>
                  <a:srgbClr val="C00000"/>
                </a:solidFill>
              </a:rPr>
              <a:t>凝聚层次聚类</a:t>
            </a:r>
            <a:endParaRPr lang="en-US" altLang="zh-CN" b="1" dirty="0">
              <a:solidFill>
                <a:srgbClr val="C00000"/>
              </a:solidFill>
            </a:endParaRPr>
          </a:p>
          <a:p>
            <a:pPr lvl="1">
              <a:buFont typeface="Wingdings" panose="05000000000000000000" pitchFamily="2" charset="2"/>
              <a:buChar char="Ø"/>
            </a:pPr>
            <a:r>
              <a:rPr lang="zh-CN" altLang="en-US" sz="2400" dirty="0"/>
              <a:t>从仅包含单个点的个体簇开始</a:t>
            </a:r>
            <a:endParaRPr lang="en-US" altLang="zh-CN" sz="2400" dirty="0"/>
          </a:p>
          <a:p>
            <a:pPr lvl="1">
              <a:buFont typeface="Wingdings" panose="05000000000000000000" pitchFamily="2" charset="2"/>
              <a:buChar char="Ø"/>
            </a:pPr>
            <a:r>
              <a:rPr lang="zh-CN" altLang="en-US" sz="2400" dirty="0"/>
              <a:t>每一步</a:t>
            </a:r>
            <a:r>
              <a:rPr lang="zh-CN" altLang="en-US" sz="2400" dirty="0">
                <a:solidFill>
                  <a:srgbClr val="0070C0"/>
                </a:solidFill>
              </a:rPr>
              <a:t>合并两个最接近的簇</a:t>
            </a:r>
            <a:r>
              <a:rPr lang="zh-CN" altLang="en-US" sz="2400" dirty="0"/>
              <a:t>，直到只剩下一个簇</a:t>
            </a:r>
            <a:endParaRPr lang="en-US" altLang="zh-CN" sz="2400" dirty="0"/>
          </a:p>
          <a:p>
            <a:pPr lvl="1">
              <a:buFont typeface="Wingdings" panose="05000000000000000000" pitchFamily="2" charset="2"/>
              <a:buChar char="Ø"/>
            </a:pPr>
            <a:r>
              <a:rPr lang="zh-CN" altLang="en-US" sz="2400" dirty="0"/>
              <a:t>需要定义簇的邻近度</a:t>
            </a:r>
            <a:endParaRPr lang="en-US" altLang="zh-CN" sz="2400" dirty="0"/>
          </a:p>
          <a:p>
            <a:pPr>
              <a:buFont typeface="Wingdings" panose="05000000000000000000" pitchFamily="2" charset="2"/>
              <a:buChar char="n"/>
            </a:pPr>
            <a:endParaRPr lang="en-US" altLang="zh-CN" dirty="0"/>
          </a:p>
          <a:p>
            <a:pPr>
              <a:buFont typeface="Wingdings" panose="05000000000000000000" pitchFamily="2" charset="2"/>
              <a:buChar char="n"/>
            </a:pPr>
            <a:r>
              <a:rPr lang="zh-CN" altLang="en-US" dirty="0"/>
              <a:t>分裂层次聚类</a:t>
            </a:r>
            <a:endParaRPr lang="en-US" altLang="zh-CN" dirty="0"/>
          </a:p>
          <a:p>
            <a:pPr lvl="1">
              <a:buFont typeface="Wingdings" panose="05000000000000000000" pitchFamily="2" charset="2"/>
              <a:buChar char="Ø"/>
            </a:pPr>
            <a:r>
              <a:rPr lang="zh-CN" altLang="en-US" sz="2400" dirty="0"/>
              <a:t>从包含所有点的簇开始</a:t>
            </a:r>
            <a:endParaRPr lang="en-US" altLang="zh-CN" sz="2400" dirty="0"/>
          </a:p>
          <a:p>
            <a:pPr lvl="1">
              <a:buFont typeface="Wingdings" panose="05000000000000000000" pitchFamily="2" charset="2"/>
              <a:buChar char="Ø"/>
            </a:pPr>
            <a:r>
              <a:rPr lang="zh-CN" altLang="en-US" sz="2400" dirty="0"/>
              <a:t>每一步分裂一个簇，直到仅剩下单点簇</a:t>
            </a:r>
            <a:endParaRPr lang="en-US" altLang="zh-CN" sz="2400" dirty="0"/>
          </a:p>
          <a:p>
            <a:pPr lvl="1">
              <a:buFont typeface="Wingdings" panose="05000000000000000000" pitchFamily="2" charset="2"/>
              <a:buChar char="Ø"/>
            </a:pPr>
            <a:r>
              <a:rPr lang="zh-CN" altLang="en-US" sz="2400" dirty="0"/>
              <a:t>需要确定每一步分裂哪个簇，以及如何分裂</a:t>
            </a:r>
          </a:p>
        </p:txBody>
      </p:sp>
    </p:spTree>
    <p:extLst>
      <p:ext uri="{BB962C8B-B14F-4D97-AF65-F5344CB8AC3E}">
        <p14:creationId xmlns:p14="http://schemas.microsoft.com/office/powerpoint/2010/main" val="65443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81000" y="152400"/>
            <a:ext cx="8280400" cy="552450"/>
          </a:xfrm>
        </p:spPr>
        <p:txBody>
          <a:bodyPr/>
          <a:lstStyle/>
          <a:p>
            <a:r>
              <a:rPr lang="zh-CN" altLang="en-US" dirty="0"/>
              <a:t>基本</a:t>
            </a:r>
            <a:r>
              <a:rPr lang="en-US" altLang="en-US" dirty="0" err="1"/>
              <a:t>凝聚</a:t>
            </a:r>
            <a:r>
              <a:rPr lang="zh-CN" altLang="en-US" dirty="0"/>
              <a:t>层次</a:t>
            </a:r>
            <a:r>
              <a:rPr lang="en-US" altLang="en-US" dirty="0" err="1"/>
              <a:t>聚类算法</a:t>
            </a:r>
            <a:endParaRPr lang="en-US" altLang="en-US" dirty="0"/>
          </a:p>
        </p:txBody>
      </p:sp>
      <p:sp>
        <p:nvSpPr>
          <p:cNvPr id="54275" name="Rectangle 3"/>
          <p:cNvSpPr>
            <a:spLocks noGrp="1" noChangeArrowheads="1"/>
          </p:cNvSpPr>
          <p:nvPr>
            <p:ph idx="1"/>
          </p:nvPr>
        </p:nvSpPr>
        <p:spPr>
          <a:xfrm>
            <a:off x="304800" y="1066800"/>
            <a:ext cx="8259763" cy="5181600"/>
          </a:xfrm>
        </p:spPr>
        <p:txBody>
          <a:bodyPr/>
          <a:lstStyle/>
          <a:p>
            <a:pPr>
              <a:lnSpc>
                <a:spcPct val="90000"/>
              </a:lnSpc>
              <a:buFont typeface="Wingdings" panose="05000000000000000000" pitchFamily="2" charset="2"/>
              <a:buChar char="n"/>
            </a:pPr>
            <a:r>
              <a:rPr lang="zh-CN" altLang="en-US" dirty="0">
                <a:latin typeface="+mn-ea"/>
              </a:rPr>
              <a:t>许多凝聚</a:t>
            </a:r>
            <a:r>
              <a:rPr lang="en-US" altLang="en-US" dirty="0" err="1">
                <a:latin typeface="+mn-ea"/>
              </a:rPr>
              <a:t>层次聚类</a:t>
            </a:r>
            <a:r>
              <a:rPr lang="zh-CN" altLang="en-US" dirty="0">
                <a:latin typeface="+mn-ea"/>
              </a:rPr>
              <a:t>方法都是它的变种</a:t>
            </a:r>
            <a:endParaRPr lang="en-US" altLang="zh-CN" dirty="0">
              <a:latin typeface="+mn-ea"/>
            </a:endParaRPr>
          </a:p>
          <a:p>
            <a:pPr>
              <a:lnSpc>
                <a:spcPct val="90000"/>
              </a:lnSpc>
              <a:buFont typeface="Wingdings" panose="05000000000000000000" pitchFamily="2" charset="2"/>
              <a:buChar char="n"/>
            </a:pPr>
            <a:endParaRPr lang="en-US" altLang="en-US" dirty="0">
              <a:latin typeface="+mn-ea"/>
            </a:endParaRPr>
          </a:p>
          <a:p>
            <a:pPr>
              <a:lnSpc>
                <a:spcPct val="90000"/>
              </a:lnSpc>
              <a:buFont typeface="Wingdings" panose="05000000000000000000" pitchFamily="2" charset="2"/>
              <a:buChar char="n"/>
            </a:pPr>
            <a:r>
              <a:rPr lang="en-US" altLang="en-US" dirty="0" err="1">
                <a:latin typeface="+mn-ea"/>
              </a:rPr>
              <a:t>基本</a:t>
            </a:r>
            <a:r>
              <a:rPr lang="zh-CN" altLang="en-US" dirty="0">
                <a:latin typeface="+mn-ea"/>
              </a:rPr>
              <a:t>凝聚层次聚类</a:t>
            </a:r>
            <a:r>
              <a:rPr lang="en-US" altLang="en-US" dirty="0" err="1">
                <a:latin typeface="+mn-ea"/>
              </a:rPr>
              <a:t>算法</a:t>
            </a:r>
            <a:r>
              <a:rPr lang="zh-CN" altLang="en-US" dirty="0">
                <a:latin typeface="+mn-ea"/>
              </a:rPr>
              <a:t>：</a:t>
            </a:r>
            <a:endParaRPr lang="en-US" altLang="en-US" dirty="0">
              <a:latin typeface="+mn-ea"/>
            </a:endParaRPr>
          </a:p>
          <a:p>
            <a:pPr marL="990600" lvl="1" indent="-533400">
              <a:lnSpc>
                <a:spcPct val="90000"/>
              </a:lnSpc>
              <a:spcBef>
                <a:spcPct val="20000"/>
              </a:spcBef>
              <a:buFont typeface="Arial" panose="020B0604020202020204" pitchFamily="34" charset="0"/>
              <a:buAutoNum type="arabicPeriod"/>
            </a:pPr>
            <a:r>
              <a:rPr lang="en-US" altLang="en-US" sz="2000" dirty="0" err="1">
                <a:latin typeface="+mn-ea"/>
                <a:ea typeface="+mn-ea"/>
              </a:rPr>
              <a:t>计算邻近</a:t>
            </a:r>
            <a:r>
              <a:rPr lang="zh-CN" altLang="en-US" sz="2000" dirty="0">
                <a:latin typeface="+mn-ea"/>
                <a:ea typeface="+mn-ea"/>
              </a:rPr>
              <a:t>度</a:t>
            </a:r>
            <a:r>
              <a:rPr lang="en-US" altLang="en-US" sz="2000" dirty="0" err="1">
                <a:latin typeface="+mn-ea"/>
                <a:ea typeface="+mn-ea"/>
              </a:rPr>
              <a:t>矩阵</a:t>
            </a:r>
            <a:endParaRPr lang="en-US" altLang="en-US" sz="2000" dirty="0">
              <a:latin typeface="+mn-ea"/>
              <a:ea typeface="+mn-ea"/>
            </a:endParaRPr>
          </a:p>
          <a:p>
            <a:pPr marL="990600" lvl="1" indent="-533400">
              <a:lnSpc>
                <a:spcPct val="90000"/>
              </a:lnSpc>
              <a:spcBef>
                <a:spcPct val="20000"/>
              </a:spcBef>
              <a:buFont typeface="Arial" panose="020B0604020202020204" pitchFamily="34" charset="0"/>
              <a:buAutoNum type="arabicPeriod"/>
            </a:pPr>
            <a:r>
              <a:rPr lang="en-US" altLang="en-US" sz="2000" dirty="0">
                <a:latin typeface="+mn-ea"/>
                <a:ea typeface="+mn-ea"/>
              </a:rPr>
              <a:t>让每个数据点成为一个簇</a:t>
            </a:r>
          </a:p>
          <a:p>
            <a:pPr marL="990600" lvl="1" indent="-533400">
              <a:lnSpc>
                <a:spcPct val="90000"/>
              </a:lnSpc>
              <a:spcBef>
                <a:spcPct val="20000"/>
              </a:spcBef>
              <a:buFont typeface="Arial" panose="020B0604020202020204" pitchFamily="34" charset="0"/>
              <a:buAutoNum type="arabicPeriod"/>
            </a:pPr>
            <a:r>
              <a:rPr lang="en-US" altLang="en-US" sz="2000" b="1" dirty="0">
                <a:latin typeface="+mn-ea"/>
                <a:ea typeface="+mn-ea"/>
              </a:rPr>
              <a:t>重复</a:t>
            </a:r>
          </a:p>
          <a:p>
            <a:pPr marL="990600" lvl="1" indent="-533400">
              <a:lnSpc>
                <a:spcPct val="90000"/>
              </a:lnSpc>
              <a:spcBef>
                <a:spcPct val="20000"/>
              </a:spcBef>
              <a:buFont typeface="Arial" panose="020B0604020202020204" pitchFamily="34" charset="0"/>
              <a:buAutoNum type="arabicPeriod"/>
            </a:pPr>
            <a:r>
              <a:rPr lang="en-US" altLang="en-US" sz="2000" dirty="0">
                <a:latin typeface="+mn-ea"/>
                <a:ea typeface="+mn-ea"/>
              </a:rPr>
              <a:t>      合并两个最近的簇</a:t>
            </a:r>
          </a:p>
          <a:p>
            <a:pPr marL="990600" lvl="1" indent="-533400">
              <a:lnSpc>
                <a:spcPct val="90000"/>
              </a:lnSpc>
              <a:spcBef>
                <a:spcPct val="20000"/>
              </a:spcBef>
              <a:buFont typeface="Arial" panose="020B0604020202020204" pitchFamily="34" charset="0"/>
              <a:buAutoNum type="arabicPeriod"/>
            </a:pPr>
            <a:r>
              <a:rPr lang="en-US" altLang="en-US" sz="2000" dirty="0">
                <a:latin typeface="+mn-ea"/>
                <a:ea typeface="+mn-ea"/>
              </a:rPr>
              <a:t>      </a:t>
            </a:r>
            <a:r>
              <a:rPr lang="en-US" altLang="en-US" sz="2000" dirty="0" err="1">
                <a:latin typeface="+mn-ea"/>
                <a:ea typeface="+mn-ea"/>
              </a:rPr>
              <a:t>更新邻近</a:t>
            </a:r>
            <a:r>
              <a:rPr lang="zh-CN" altLang="en-US" sz="2000" dirty="0">
                <a:latin typeface="+mn-ea"/>
                <a:ea typeface="+mn-ea"/>
              </a:rPr>
              <a:t>度</a:t>
            </a:r>
            <a:r>
              <a:rPr lang="en-US" altLang="en-US" sz="2000" dirty="0" err="1">
                <a:latin typeface="+mn-ea"/>
                <a:ea typeface="+mn-ea"/>
              </a:rPr>
              <a:t>矩阵</a:t>
            </a:r>
            <a:endParaRPr lang="en-US" altLang="en-US" sz="2000" dirty="0">
              <a:latin typeface="+mn-ea"/>
              <a:ea typeface="+mn-ea"/>
            </a:endParaRPr>
          </a:p>
          <a:p>
            <a:pPr marL="990600" lvl="1" indent="-533400">
              <a:lnSpc>
                <a:spcPct val="90000"/>
              </a:lnSpc>
              <a:spcBef>
                <a:spcPct val="20000"/>
              </a:spcBef>
              <a:buFont typeface="Arial" panose="020B0604020202020204" pitchFamily="34" charset="0"/>
              <a:buAutoNum type="arabicPeriod"/>
            </a:pPr>
            <a:r>
              <a:rPr lang="en-US" altLang="en-US" sz="2000" b="1" dirty="0">
                <a:latin typeface="+mn-ea"/>
                <a:ea typeface="+mn-ea"/>
              </a:rPr>
              <a:t>直到</a:t>
            </a:r>
            <a:r>
              <a:rPr lang="en-US" altLang="en-US" sz="2000" dirty="0">
                <a:latin typeface="+mn-ea"/>
                <a:ea typeface="+mn-ea"/>
              </a:rPr>
              <a:t>只剩下一个簇</a:t>
            </a:r>
          </a:p>
          <a:p>
            <a:pPr marL="990600" lvl="1" indent="-533400">
              <a:lnSpc>
                <a:spcPct val="90000"/>
              </a:lnSpc>
              <a:spcBef>
                <a:spcPct val="20000"/>
              </a:spcBef>
              <a:buFont typeface="Arial" panose="020B0604020202020204" pitchFamily="34" charset="0"/>
              <a:buNone/>
            </a:pPr>
            <a:r>
              <a:rPr lang="en-US" altLang="en-US" sz="1000" dirty="0">
                <a:latin typeface="+mn-ea"/>
                <a:ea typeface="+mn-ea"/>
              </a:rPr>
              <a:t> </a:t>
            </a:r>
          </a:p>
          <a:p>
            <a:pPr>
              <a:lnSpc>
                <a:spcPct val="90000"/>
              </a:lnSpc>
              <a:spcBef>
                <a:spcPct val="20000"/>
              </a:spcBef>
              <a:buFont typeface="Wingdings" panose="05000000000000000000" pitchFamily="2" charset="2"/>
              <a:buChar char="n"/>
            </a:pPr>
            <a:r>
              <a:rPr lang="en-US" altLang="en-US" sz="2400" dirty="0" err="1">
                <a:latin typeface="+mn-ea"/>
              </a:rPr>
              <a:t>关键操作是计算</a:t>
            </a:r>
            <a:r>
              <a:rPr lang="en-US" altLang="en-US" sz="2400" b="1" dirty="0" err="1">
                <a:solidFill>
                  <a:srgbClr val="C00000"/>
                </a:solidFill>
                <a:latin typeface="+mn-ea"/>
              </a:rPr>
              <a:t>两个簇的</a:t>
            </a:r>
            <a:r>
              <a:rPr lang="zh-CN" altLang="en-US" sz="2400" b="1" dirty="0">
                <a:solidFill>
                  <a:srgbClr val="C00000"/>
                </a:solidFill>
                <a:latin typeface="+mn-ea"/>
              </a:rPr>
              <a:t>邻近</a:t>
            </a:r>
            <a:r>
              <a:rPr lang="en-US" altLang="en-US" sz="2400" b="1" dirty="0">
                <a:solidFill>
                  <a:srgbClr val="C00000"/>
                </a:solidFill>
                <a:latin typeface="+mn-ea"/>
              </a:rPr>
              <a:t>度</a:t>
            </a:r>
          </a:p>
          <a:p>
            <a:pPr marL="990600" lvl="1" indent="-533400">
              <a:lnSpc>
                <a:spcPct val="90000"/>
              </a:lnSpc>
              <a:spcBef>
                <a:spcPct val="20000"/>
              </a:spcBef>
            </a:pPr>
            <a:r>
              <a:rPr lang="en-US" altLang="en-US" sz="2400" dirty="0" err="1">
                <a:latin typeface="+mn-ea"/>
                <a:ea typeface="+mn-ea"/>
              </a:rPr>
              <a:t>定义</a:t>
            </a:r>
            <a:r>
              <a:rPr lang="zh-CN" altLang="en-US" sz="2400" dirty="0">
                <a:latin typeface="+mn-ea"/>
                <a:ea typeface="+mn-ea"/>
              </a:rPr>
              <a:t>簇</a:t>
            </a:r>
            <a:r>
              <a:rPr lang="en-US" altLang="en-US" sz="2400" dirty="0" err="1">
                <a:latin typeface="+mn-ea"/>
                <a:ea typeface="+mn-ea"/>
              </a:rPr>
              <a:t>之间</a:t>
            </a:r>
            <a:r>
              <a:rPr lang="zh-CN" altLang="en-US" sz="2400" dirty="0">
                <a:latin typeface="+mn-ea"/>
                <a:ea typeface="+mn-ea"/>
              </a:rPr>
              <a:t>邻近度</a:t>
            </a:r>
            <a:r>
              <a:rPr lang="en-US" altLang="en-US" sz="2400" dirty="0" err="1">
                <a:latin typeface="+mn-ea"/>
                <a:ea typeface="+mn-ea"/>
              </a:rPr>
              <a:t>的不同方法区分了不同的算法</a:t>
            </a:r>
            <a:endParaRPr lang="en-US" altLang="en-US" sz="2400" dirty="0">
              <a:latin typeface="+mn-ea"/>
              <a:ea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B0280142-0349-4AC1-8083-FB90B48DB47B}"/>
              </a:ext>
            </a:extLst>
          </p:cNvPr>
          <p:cNvSpPr>
            <a:spLocks noGrp="1" noChangeArrowheads="1"/>
          </p:cNvSpPr>
          <p:nvPr>
            <p:ph type="title"/>
          </p:nvPr>
        </p:nvSpPr>
        <p:spPr>
          <a:xfrm>
            <a:off x="381000" y="152400"/>
            <a:ext cx="8280400" cy="552450"/>
          </a:xfrm>
        </p:spPr>
        <p:txBody>
          <a:bodyPr/>
          <a:lstStyle/>
          <a:p>
            <a:r>
              <a:rPr lang="zh-CN" altLang="en-US" dirty="0"/>
              <a:t>二元向量的相似性度量</a:t>
            </a:r>
            <a:r>
              <a:rPr lang="en-US" altLang="zh-CN" dirty="0"/>
              <a:t>-SMC</a:t>
            </a:r>
            <a:endParaRPr lang="zh-CN" altLang="en-US" dirty="0"/>
          </a:p>
        </p:txBody>
      </p:sp>
      <p:sp>
        <p:nvSpPr>
          <p:cNvPr id="79875" name="Rectangle 3">
            <a:extLst>
              <a:ext uri="{FF2B5EF4-FFF2-40B4-BE49-F238E27FC236}">
                <a16:creationId xmlns:a16="http://schemas.microsoft.com/office/drawing/2014/main" id="{2C709E19-FF85-40C9-B4CE-77AC3A806D90}"/>
              </a:ext>
            </a:extLst>
          </p:cNvPr>
          <p:cNvSpPr>
            <a:spLocks noGrp="1" noChangeArrowheads="1"/>
          </p:cNvSpPr>
          <p:nvPr>
            <p:ph idx="1"/>
          </p:nvPr>
        </p:nvSpPr>
        <p:spPr>
          <a:xfrm>
            <a:off x="360363" y="1124744"/>
            <a:ext cx="8280400" cy="5125244"/>
          </a:xfrm>
        </p:spPr>
        <p:txBody>
          <a:bodyPr/>
          <a:lstStyle/>
          <a:p>
            <a:pPr>
              <a:lnSpc>
                <a:spcPct val="80000"/>
              </a:lnSpc>
              <a:spcBef>
                <a:spcPct val="20000"/>
              </a:spcBef>
              <a:buFont typeface="Wingdings" panose="05000000000000000000" pitchFamily="2" charset="2"/>
              <a:buChar char="n"/>
            </a:pPr>
            <a:r>
              <a:rPr lang="zh-CN" altLang="zh-CN" sz="2000" noProof="1">
                <a:latin typeface="+mn-ea"/>
              </a:rPr>
              <a:t>对象</a:t>
            </a:r>
            <a:r>
              <a:rPr lang="en-US" altLang="zh-CN" sz="2000" noProof="1">
                <a:latin typeface="+mn-ea"/>
              </a:rPr>
              <a:t>p</a:t>
            </a:r>
            <a:r>
              <a:rPr lang="zh-CN" altLang="zh-CN" sz="2000" noProof="1">
                <a:latin typeface="+mn-ea"/>
              </a:rPr>
              <a:t>和</a:t>
            </a:r>
            <a:r>
              <a:rPr lang="en-US" altLang="zh-CN" sz="2000" noProof="1">
                <a:latin typeface="+mn-ea"/>
              </a:rPr>
              <a:t>q</a:t>
            </a:r>
            <a:r>
              <a:rPr lang="zh-CN" altLang="en-US" sz="2000" noProof="1">
                <a:latin typeface="+mn-ea"/>
              </a:rPr>
              <a:t>都由</a:t>
            </a:r>
            <a:r>
              <a:rPr lang="en-US" altLang="zh-CN" sz="2000" noProof="1">
                <a:latin typeface="+mn-ea"/>
              </a:rPr>
              <a:t>n</a:t>
            </a:r>
            <a:r>
              <a:rPr lang="zh-CN" altLang="en-US" sz="2000" noProof="1">
                <a:latin typeface="+mn-ea"/>
              </a:rPr>
              <a:t>个二元属性组成，即</a:t>
            </a:r>
            <a:r>
              <a:rPr lang="en-US" altLang="zh-CN" sz="2000" noProof="1">
                <a:latin typeface="+mn-ea"/>
              </a:rPr>
              <a:t>p</a:t>
            </a:r>
            <a:r>
              <a:rPr lang="zh-CN" altLang="en-US" sz="2000" noProof="1">
                <a:latin typeface="+mn-ea"/>
              </a:rPr>
              <a:t>和</a:t>
            </a:r>
            <a:r>
              <a:rPr lang="en-US" altLang="zh-CN" sz="2000" noProof="1">
                <a:latin typeface="+mn-ea"/>
              </a:rPr>
              <a:t>q</a:t>
            </a:r>
            <a:r>
              <a:rPr lang="zh-CN" altLang="en-US" sz="2000" noProof="1">
                <a:latin typeface="+mn-ea"/>
              </a:rPr>
              <a:t>由两个二元向量表示</a:t>
            </a:r>
            <a:endParaRPr lang="en-US" altLang="zh-CN" sz="2000" noProof="1">
              <a:latin typeface="+mn-ea"/>
            </a:endParaRPr>
          </a:p>
          <a:p>
            <a:pPr>
              <a:lnSpc>
                <a:spcPct val="80000"/>
              </a:lnSpc>
              <a:spcBef>
                <a:spcPct val="20000"/>
              </a:spcBef>
              <a:buFont typeface="Wingdings" panose="05000000000000000000" pitchFamily="2" charset="2"/>
              <a:buChar char="n"/>
            </a:pPr>
            <a:r>
              <a:rPr lang="zh-CN" altLang="en-US" sz="2000" noProof="1">
                <a:latin typeface="+mn-ea"/>
              </a:rPr>
              <a:t>对比</a:t>
            </a:r>
            <a:r>
              <a:rPr lang="en-US" altLang="zh-CN" sz="2000" noProof="1">
                <a:latin typeface="+mn-ea"/>
              </a:rPr>
              <a:t>p</a:t>
            </a:r>
            <a:r>
              <a:rPr lang="zh-CN" altLang="en-US" sz="2000" noProof="1">
                <a:latin typeface="+mn-ea"/>
              </a:rPr>
              <a:t>和</a:t>
            </a:r>
            <a:r>
              <a:rPr lang="en-US" altLang="zh-CN" sz="2000" noProof="1">
                <a:latin typeface="+mn-ea"/>
              </a:rPr>
              <a:t>q</a:t>
            </a:r>
            <a:r>
              <a:rPr lang="zh-CN" altLang="en-US" sz="2000" noProof="1">
                <a:latin typeface="+mn-ea"/>
              </a:rPr>
              <a:t>，可生成四个频数：</a:t>
            </a:r>
            <a:endParaRPr lang="en-US" altLang="zh-CN" sz="2000" noProof="1">
              <a:latin typeface="+mn-ea"/>
            </a:endParaRPr>
          </a:p>
          <a:p>
            <a:pPr marL="457200" lvl="1" indent="0">
              <a:lnSpc>
                <a:spcPct val="80000"/>
              </a:lnSpc>
              <a:spcBef>
                <a:spcPct val="20000"/>
              </a:spcBef>
              <a:buNone/>
            </a:pPr>
            <a:r>
              <a:rPr lang="en-US" altLang="zh-CN" sz="2000" i="1" dirty="0">
                <a:solidFill>
                  <a:srgbClr val="000000"/>
                </a:solidFill>
                <a:latin typeface="+mn-ea"/>
                <a:ea typeface="+mn-ea"/>
              </a:rPr>
              <a:t>f</a:t>
            </a:r>
            <a:r>
              <a:rPr lang="en-US" altLang="zh-CN" sz="2000" baseline="-25000" dirty="0">
                <a:solidFill>
                  <a:srgbClr val="000000"/>
                </a:solidFill>
                <a:latin typeface="+mn-ea"/>
                <a:ea typeface="+mn-ea"/>
              </a:rPr>
              <a:t>00</a:t>
            </a:r>
            <a:r>
              <a:rPr lang="en-US" altLang="zh-CN" sz="2000" dirty="0">
                <a:solidFill>
                  <a:srgbClr val="000000"/>
                </a:solidFill>
                <a:latin typeface="+mn-ea"/>
                <a:ea typeface="+mn-ea"/>
              </a:rPr>
              <a:t> = p</a:t>
            </a:r>
            <a:r>
              <a:rPr lang="zh-CN" altLang="en-US" sz="2000" dirty="0">
                <a:solidFill>
                  <a:srgbClr val="000000"/>
                </a:solidFill>
                <a:latin typeface="+mn-ea"/>
                <a:ea typeface="+mn-ea"/>
              </a:rPr>
              <a:t>取</a:t>
            </a:r>
            <a:r>
              <a:rPr lang="en-US" altLang="zh-CN" sz="2000" dirty="0">
                <a:solidFill>
                  <a:srgbClr val="000000"/>
                </a:solidFill>
                <a:latin typeface="+mn-ea"/>
                <a:ea typeface="+mn-ea"/>
              </a:rPr>
              <a:t>0</a:t>
            </a:r>
            <a:r>
              <a:rPr lang="zh-CN" altLang="en-US" sz="2000" dirty="0">
                <a:solidFill>
                  <a:srgbClr val="000000"/>
                </a:solidFill>
                <a:latin typeface="+mn-ea"/>
                <a:ea typeface="+mn-ea"/>
              </a:rPr>
              <a:t>且</a:t>
            </a:r>
            <a:r>
              <a:rPr lang="en-US" altLang="zh-CN" sz="2000" dirty="0">
                <a:solidFill>
                  <a:srgbClr val="000000"/>
                </a:solidFill>
                <a:latin typeface="+mn-ea"/>
                <a:ea typeface="+mn-ea"/>
              </a:rPr>
              <a:t>q</a:t>
            </a:r>
            <a:r>
              <a:rPr lang="zh-CN" altLang="en-US" sz="2000" dirty="0">
                <a:solidFill>
                  <a:srgbClr val="000000"/>
                </a:solidFill>
                <a:latin typeface="+mn-ea"/>
                <a:ea typeface="+mn-ea"/>
              </a:rPr>
              <a:t>取</a:t>
            </a:r>
            <a:r>
              <a:rPr lang="en-US" altLang="zh-CN" sz="2000" dirty="0">
                <a:solidFill>
                  <a:srgbClr val="000000"/>
                </a:solidFill>
                <a:latin typeface="+mn-ea"/>
                <a:ea typeface="+mn-ea"/>
              </a:rPr>
              <a:t>0</a:t>
            </a:r>
            <a:r>
              <a:rPr lang="zh-CN" altLang="en-US" sz="2000" dirty="0">
                <a:solidFill>
                  <a:srgbClr val="000000"/>
                </a:solidFill>
                <a:latin typeface="+mn-ea"/>
                <a:ea typeface="+mn-ea"/>
              </a:rPr>
              <a:t>的属性个数</a:t>
            </a:r>
            <a:endParaRPr lang="en-US" altLang="zh-CN" sz="2000" noProof="1">
              <a:solidFill>
                <a:srgbClr val="000000"/>
              </a:solidFill>
              <a:latin typeface="+mn-ea"/>
              <a:ea typeface="+mn-ea"/>
            </a:endParaRPr>
          </a:p>
          <a:p>
            <a:pPr marL="457200" lvl="1" indent="0">
              <a:lnSpc>
                <a:spcPct val="80000"/>
              </a:lnSpc>
              <a:spcBef>
                <a:spcPct val="20000"/>
              </a:spcBef>
              <a:buNone/>
            </a:pPr>
            <a:r>
              <a:rPr lang="en-US" altLang="zh-CN" sz="2000" i="1" dirty="0">
                <a:latin typeface="+mn-ea"/>
                <a:ea typeface="+mn-ea"/>
              </a:rPr>
              <a:t>f</a:t>
            </a:r>
            <a:r>
              <a:rPr lang="en-US" altLang="zh-CN" sz="2000" baseline="-25000" dirty="0">
                <a:latin typeface="+mn-ea"/>
                <a:ea typeface="+mn-ea"/>
              </a:rPr>
              <a:t>01</a:t>
            </a:r>
            <a:r>
              <a:rPr lang="en-US" altLang="zh-CN" sz="2000" dirty="0">
                <a:latin typeface="+mn-ea"/>
                <a:ea typeface="+mn-ea"/>
              </a:rPr>
              <a:t> = </a:t>
            </a:r>
            <a:r>
              <a:rPr lang="en-US" altLang="zh-CN" sz="2000" dirty="0">
                <a:solidFill>
                  <a:srgbClr val="000000"/>
                </a:solidFill>
                <a:latin typeface="+mn-ea"/>
                <a:ea typeface="+mn-ea"/>
              </a:rPr>
              <a:t>p</a:t>
            </a:r>
            <a:r>
              <a:rPr lang="zh-CN" altLang="en-US" sz="2000" dirty="0">
                <a:solidFill>
                  <a:srgbClr val="000000"/>
                </a:solidFill>
                <a:latin typeface="+mn-ea"/>
                <a:ea typeface="+mn-ea"/>
              </a:rPr>
              <a:t>取</a:t>
            </a:r>
            <a:r>
              <a:rPr lang="en-US" altLang="zh-CN" sz="2000" dirty="0">
                <a:solidFill>
                  <a:srgbClr val="000000"/>
                </a:solidFill>
                <a:latin typeface="+mn-ea"/>
                <a:ea typeface="+mn-ea"/>
              </a:rPr>
              <a:t>0</a:t>
            </a:r>
            <a:r>
              <a:rPr lang="zh-CN" altLang="en-US" sz="2000" dirty="0">
                <a:solidFill>
                  <a:srgbClr val="000000"/>
                </a:solidFill>
                <a:latin typeface="+mn-ea"/>
                <a:ea typeface="+mn-ea"/>
              </a:rPr>
              <a:t>且</a:t>
            </a:r>
            <a:r>
              <a:rPr lang="en-US" altLang="zh-CN" sz="2000" dirty="0">
                <a:solidFill>
                  <a:srgbClr val="000000"/>
                </a:solidFill>
                <a:latin typeface="+mn-ea"/>
                <a:ea typeface="+mn-ea"/>
              </a:rPr>
              <a:t>q</a:t>
            </a:r>
            <a:r>
              <a:rPr lang="zh-CN" altLang="en-US" sz="2000" dirty="0">
                <a:solidFill>
                  <a:srgbClr val="000000"/>
                </a:solidFill>
                <a:latin typeface="+mn-ea"/>
                <a:ea typeface="+mn-ea"/>
              </a:rPr>
              <a:t>取</a:t>
            </a:r>
            <a:r>
              <a:rPr lang="en-US" altLang="zh-CN" sz="2000" dirty="0">
                <a:solidFill>
                  <a:srgbClr val="000000"/>
                </a:solidFill>
                <a:latin typeface="+mn-ea"/>
                <a:ea typeface="+mn-ea"/>
              </a:rPr>
              <a:t>1</a:t>
            </a:r>
            <a:r>
              <a:rPr lang="zh-CN" altLang="en-US" sz="2000" dirty="0">
                <a:solidFill>
                  <a:srgbClr val="000000"/>
                </a:solidFill>
                <a:latin typeface="+mn-ea"/>
                <a:ea typeface="+mn-ea"/>
              </a:rPr>
              <a:t>的属性个数</a:t>
            </a:r>
            <a:endParaRPr lang="en-US" altLang="zh-CN" sz="2000" dirty="0">
              <a:solidFill>
                <a:srgbClr val="000000"/>
              </a:solidFill>
              <a:latin typeface="+mn-ea"/>
              <a:ea typeface="+mn-ea"/>
            </a:endParaRPr>
          </a:p>
          <a:p>
            <a:pPr marL="457200" lvl="1" indent="0">
              <a:lnSpc>
                <a:spcPct val="80000"/>
              </a:lnSpc>
              <a:spcBef>
                <a:spcPct val="20000"/>
              </a:spcBef>
              <a:buNone/>
            </a:pPr>
            <a:r>
              <a:rPr lang="en-US" altLang="zh-CN" sz="2000" i="1" dirty="0">
                <a:solidFill>
                  <a:srgbClr val="000000"/>
                </a:solidFill>
                <a:latin typeface="+mn-ea"/>
                <a:ea typeface="+mn-ea"/>
              </a:rPr>
              <a:t>f</a:t>
            </a:r>
            <a:r>
              <a:rPr lang="en-US" altLang="zh-CN" sz="2000" baseline="-25000" dirty="0">
                <a:solidFill>
                  <a:srgbClr val="000000"/>
                </a:solidFill>
                <a:latin typeface="+mn-ea"/>
                <a:ea typeface="+mn-ea"/>
              </a:rPr>
              <a:t>10</a:t>
            </a:r>
            <a:r>
              <a:rPr lang="en-US" altLang="zh-CN" sz="2000" dirty="0">
                <a:solidFill>
                  <a:srgbClr val="000000"/>
                </a:solidFill>
                <a:latin typeface="+mn-ea"/>
                <a:ea typeface="+mn-ea"/>
              </a:rPr>
              <a:t> = p</a:t>
            </a:r>
            <a:r>
              <a:rPr lang="zh-CN" altLang="en-US" sz="2000" dirty="0">
                <a:solidFill>
                  <a:srgbClr val="000000"/>
                </a:solidFill>
                <a:latin typeface="+mn-ea"/>
                <a:ea typeface="+mn-ea"/>
              </a:rPr>
              <a:t>取</a:t>
            </a:r>
            <a:r>
              <a:rPr lang="en-US" altLang="zh-CN" sz="2000" dirty="0">
                <a:solidFill>
                  <a:srgbClr val="000000"/>
                </a:solidFill>
                <a:latin typeface="+mn-ea"/>
                <a:ea typeface="+mn-ea"/>
              </a:rPr>
              <a:t>1</a:t>
            </a:r>
            <a:r>
              <a:rPr lang="zh-CN" altLang="en-US" sz="2000" dirty="0">
                <a:solidFill>
                  <a:srgbClr val="000000"/>
                </a:solidFill>
                <a:latin typeface="+mn-ea"/>
                <a:ea typeface="+mn-ea"/>
              </a:rPr>
              <a:t>且</a:t>
            </a:r>
            <a:r>
              <a:rPr lang="en-US" altLang="zh-CN" sz="2000" dirty="0">
                <a:solidFill>
                  <a:srgbClr val="000000"/>
                </a:solidFill>
                <a:latin typeface="+mn-ea"/>
                <a:ea typeface="+mn-ea"/>
              </a:rPr>
              <a:t>q</a:t>
            </a:r>
            <a:r>
              <a:rPr lang="zh-CN" altLang="en-US" sz="2000" dirty="0">
                <a:solidFill>
                  <a:srgbClr val="000000"/>
                </a:solidFill>
                <a:latin typeface="+mn-ea"/>
                <a:ea typeface="+mn-ea"/>
              </a:rPr>
              <a:t>取</a:t>
            </a:r>
            <a:r>
              <a:rPr lang="en-US" altLang="zh-CN" sz="2000" dirty="0">
                <a:solidFill>
                  <a:srgbClr val="000000"/>
                </a:solidFill>
                <a:latin typeface="+mn-ea"/>
                <a:ea typeface="+mn-ea"/>
              </a:rPr>
              <a:t>0</a:t>
            </a:r>
            <a:r>
              <a:rPr lang="zh-CN" altLang="en-US" sz="2000" dirty="0">
                <a:solidFill>
                  <a:srgbClr val="000000"/>
                </a:solidFill>
                <a:latin typeface="+mn-ea"/>
                <a:ea typeface="+mn-ea"/>
              </a:rPr>
              <a:t>的属性个数</a:t>
            </a:r>
            <a:endParaRPr lang="en-US" altLang="zh-CN" sz="2000" noProof="1">
              <a:solidFill>
                <a:srgbClr val="000000"/>
              </a:solidFill>
              <a:latin typeface="+mn-ea"/>
              <a:ea typeface="+mn-ea"/>
            </a:endParaRPr>
          </a:p>
          <a:p>
            <a:pPr marL="457200" lvl="1" indent="0">
              <a:lnSpc>
                <a:spcPct val="80000"/>
              </a:lnSpc>
              <a:spcBef>
                <a:spcPct val="20000"/>
              </a:spcBef>
              <a:buNone/>
            </a:pPr>
            <a:r>
              <a:rPr lang="en-US" altLang="zh-CN" sz="2000" i="1" dirty="0">
                <a:latin typeface="+mn-ea"/>
                <a:ea typeface="+mn-ea"/>
              </a:rPr>
              <a:t>f</a:t>
            </a:r>
            <a:r>
              <a:rPr lang="en-US" altLang="zh-CN" sz="2000" baseline="-25000" dirty="0">
                <a:latin typeface="+mn-ea"/>
                <a:ea typeface="+mn-ea"/>
              </a:rPr>
              <a:t>11</a:t>
            </a:r>
            <a:r>
              <a:rPr lang="en-US" altLang="zh-CN" sz="2000" dirty="0">
                <a:latin typeface="+mn-ea"/>
                <a:ea typeface="+mn-ea"/>
              </a:rPr>
              <a:t> = </a:t>
            </a:r>
            <a:r>
              <a:rPr lang="en-US" altLang="zh-CN" sz="2000" dirty="0">
                <a:solidFill>
                  <a:srgbClr val="000000"/>
                </a:solidFill>
                <a:latin typeface="+mn-ea"/>
                <a:ea typeface="+mn-ea"/>
              </a:rPr>
              <a:t>p</a:t>
            </a:r>
            <a:r>
              <a:rPr lang="zh-CN" altLang="en-US" sz="2000" dirty="0">
                <a:solidFill>
                  <a:srgbClr val="000000"/>
                </a:solidFill>
                <a:latin typeface="+mn-ea"/>
                <a:ea typeface="+mn-ea"/>
              </a:rPr>
              <a:t>取</a:t>
            </a:r>
            <a:r>
              <a:rPr lang="en-US" altLang="zh-CN" sz="2000" dirty="0">
                <a:solidFill>
                  <a:srgbClr val="000000"/>
                </a:solidFill>
                <a:latin typeface="+mn-ea"/>
                <a:ea typeface="+mn-ea"/>
              </a:rPr>
              <a:t>1</a:t>
            </a:r>
            <a:r>
              <a:rPr lang="zh-CN" altLang="en-US" sz="2000" dirty="0">
                <a:solidFill>
                  <a:srgbClr val="000000"/>
                </a:solidFill>
                <a:latin typeface="+mn-ea"/>
                <a:ea typeface="+mn-ea"/>
              </a:rPr>
              <a:t>且</a:t>
            </a:r>
            <a:r>
              <a:rPr lang="en-US" altLang="zh-CN" sz="2000" dirty="0">
                <a:solidFill>
                  <a:srgbClr val="000000"/>
                </a:solidFill>
                <a:latin typeface="+mn-ea"/>
                <a:ea typeface="+mn-ea"/>
              </a:rPr>
              <a:t>q</a:t>
            </a:r>
            <a:r>
              <a:rPr lang="zh-CN" altLang="en-US" sz="2000" dirty="0">
                <a:solidFill>
                  <a:srgbClr val="000000"/>
                </a:solidFill>
                <a:latin typeface="+mn-ea"/>
                <a:ea typeface="+mn-ea"/>
              </a:rPr>
              <a:t>取</a:t>
            </a:r>
            <a:r>
              <a:rPr lang="en-US" altLang="zh-CN" sz="2000" dirty="0">
                <a:solidFill>
                  <a:srgbClr val="000000"/>
                </a:solidFill>
                <a:latin typeface="+mn-ea"/>
                <a:ea typeface="+mn-ea"/>
              </a:rPr>
              <a:t>1</a:t>
            </a:r>
            <a:r>
              <a:rPr lang="zh-CN" altLang="en-US" sz="2000" dirty="0">
                <a:solidFill>
                  <a:srgbClr val="000000"/>
                </a:solidFill>
                <a:latin typeface="+mn-ea"/>
                <a:ea typeface="+mn-ea"/>
              </a:rPr>
              <a:t>的属性个数</a:t>
            </a:r>
            <a:endParaRPr lang="en-US" altLang="zh-CN" sz="2000" dirty="0">
              <a:solidFill>
                <a:srgbClr val="000000"/>
              </a:solidFill>
              <a:latin typeface="+mn-ea"/>
              <a:ea typeface="+mn-ea"/>
            </a:endParaRPr>
          </a:p>
          <a:p>
            <a:pPr marL="457200" lvl="1" indent="0">
              <a:lnSpc>
                <a:spcPct val="80000"/>
              </a:lnSpc>
              <a:spcBef>
                <a:spcPct val="20000"/>
              </a:spcBef>
              <a:buNone/>
            </a:pPr>
            <a:endParaRPr lang="en-US" altLang="zh-CN" sz="2400" dirty="0">
              <a:latin typeface="+mn-ea"/>
            </a:endParaRPr>
          </a:p>
          <a:p>
            <a:pPr>
              <a:lnSpc>
                <a:spcPct val="80000"/>
              </a:lnSpc>
              <a:spcBef>
                <a:spcPct val="20000"/>
              </a:spcBef>
              <a:buFont typeface="Wingdings" panose="05000000000000000000" pitchFamily="2" charset="2"/>
              <a:buChar char="n"/>
            </a:pPr>
            <a:r>
              <a:rPr lang="zh-CN" altLang="en-US" sz="2400" noProof="1">
                <a:latin typeface="+mn-ea"/>
              </a:rPr>
              <a:t>简单匹配系数</a:t>
            </a:r>
            <a:r>
              <a:rPr lang="en-US" altLang="zh-CN" sz="2400" dirty="0">
                <a:solidFill>
                  <a:srgbClr val="000000"/>
                </a:solidFill>
                <a:latin typeface="+mn-ea"/>
              </a:rPr>
              <a:t>SMC </a:t>
            </a:r>
          </a:p>
          <a:p>
            <a:pPr marL="0" indent="0">
              <a:lnSpc>
                <a:spcPct val="80000"/>
              </a:lnSpc>
              <a:spcBef>
                <a:spcPct val="20000"/>
              </a:spcBef>
              <a:buNone/>
            </a:pPr>
            <a:r>
              <a:rPr lang="en-US" altLang="zh-CN" sz="2400" dirty="0">
                <a:solidFill>
                  <a:srgbClr val="000000"/>
                </a:solidFill>
                <a:latin typeface="+mn-ea"/>
              </a:rPr>
              <a:t>    </a:t>
            </a:r>
            <a:r>
              <a:rPr lang="en-US" altLang="zh-CN" sz="2400" dirty="0">
                <a:latin typeface="+mn-ea"/>
              </a:rPr>
              <a:t> =  number of matching pairs / number of possible pairs </a:t>
            </a:r>
          </a:p>
          <a:p>
            <a:pPr marL="533400" indent="-533400">
              <a:lnSpc>
                <a:spcPct val="80000"/>
              </a:lnSpc>
              <a:spcBef>
                <a:spcPct val="20000"/>
              </a:spcBef>
              <a:buFont typeface="Monotype Sorts"/>
              <a:buNone/>
            </a:pPr>
            <a:r>
              <a:rPr lang="en-US" altLang="zh-CN" sz="2400" dirty="0">
                <a:latin typeface="+mn-ea"/>
              </a:rPr>
              <a:t>                 	=  (</a:t>
            </a:r>
            <a:r>
              <a:rPr lang="en-US" altLang="zh-CN" sz="2400" i="1" dirty="0">
                <a:latin typeface="+mn-ea"/>
              </a:rPr>
              <a:t>f</a:t>
            </a:r>
            <a:r>
              <a:rPr lang="en-US" altLang="zh-CN" sz="2400" baseline="-25000" dirty="0">
                <a:latin typeface="+mn-ea"/>
              </a:rPr>
              <a:t>11</a:t>
            </a:r>
            <a:r>
              <a:rPr lang="en-US" altLang="zh-CN" sz="2400" dirty="0">
                <a:latin typeface="+mn-ea"/>
              </a:rPr>
              <a:t> + </a:t>
            </a:r>
            <a:r>
              <a:rPr lang="en-US" altLang="zh-CN" sz="2400" i="1" dirty="0">
                <a:latin typeface="+mn-ea"/>
              </a:rPr>
              <a:t>f</a:t>
            </a:r>
            <a:r>
              <a:rPr lang="en-US" altLang="zh-CN" sz="2400" baseline="-25000" dirty="0">
                <a:latin typeface="+mn-ea"/>
              </a:rPr>
              <a:t>00</a:t>
            </a:r>
            <a:r>
              <a:rPr lang="en-US" altLang="zh-CN" sz="2400" dirty="0">
                <a:latin typeface="+mn-ea"/>
              </a:rPr>
              <a:t>) / (</a:t>
            </a:r>
            <a:r>
              <a:rPr lang="en-US" altLang="zh-CN" sz="2400" i="1" dirty="0">
                <a:latin typeface="+mn-ea"/>
              </a:rPr>
              <a:t>f</a:t>
            </a:r>
            <a:r>
              <a:rPr lang="en-US" altLang="zh-CN" sz="2400" baseline="-25000" dirty="0">
                <a:latin typeface="+mn-ea"/>
              </a:rPr>
              <a:t>01</a:t>
            </a:r>
            <a:r>
              <a:rPr lang="en-US" altLang="zh-CN" sz="2400" dirty="0">
                <a:latin typeface="+mn-ea"/>
              </a:rPr>
              <a:t> + </a:t>
            </a:r>
            <a:r>
              <a:rPr lang="en-US" altLang="zh-CN" sz="2400" i="1" dirty="0">
                <a:latin typeface="+mn-ea"/>
              </a:rPr>
              <a:t>f</a:t>
            </a:r>
            <a:r>
              <a:rPr lang="en-US" altLang="zh-CN" sz="2400" baseline="-25000" dirty="0">
                <a:latin typeface="+mn-ea"/>
              </a:rPr>
              <a:t>10</a:t>
            </a:r>
            <a:r>
              <a:rPr lang="en-US" altLang="zh-CN" sz="2400" dirty="0">
                <a:latin typeface="+mn-ea"/>
              </a:rPr>
              <a:t> + </a:t>
            </a:r>
            <a:r>
              <a:rPr lang="en-US" altLang="zh-CN" sz="2400" i="1" dirty="0">
                <a:latin typeface="+mn-ea"/>
              </a:rPr>
              <a:t>f</a:t>
            </a:r>
            <a:r>
              <a:rPr lang="en-US" altLang="zh-CN" sz="2400" baseline="-25000" dirty="0">
                <a:latin typeface="+mn-ea"/>
              </a:rPr>
              <a:t>11</a:t>
            </a:r>
            <a:r>
              <a:rPr lang="en-US" altLang="zh-CN" sz="2400" dirty="0">
                <a:latin typeface="+mn-ea"/>
              </a:rPr>
              <a:t> + </a:t>
            </a:r>
            <a:r>
              <a:rPr lang="en-US" altLang="zh-CN" sz="2400" i="1" dirty="0">
                <a:latin typeface="+mn-ea"/>
              </a:rPr>
              <a:t>f</a:t>
            </a:r>
            <a:r>
              <a:rPr lang="en-US" altLang="zh-CN" sz="2400" baseline="-25000" dirty="0">
                <a:latin typeface="+mn-ea"/>
              </a:rPr>
              <a:t>00</a:t>
            </a:r>
            <a:r>
              <a:rPr lang="en-US" altLang="zh-CN" sz="2400" dirty="0">
                <a:latin typeface="+mn-ea"/>
              </a:rPr>
              <a:t>)</a:t>
            </a:r>
          </a:p>
          <a:p>
            <a:pPr marL="533400" indent="-533400">
              <a:lnSpc>
                <a:spcPct val="80000"/>
              </a:lnSpc>
              <a:spcBef>
                <a:spcPct val="20000"/>
              </a:spcBef>
              <a:buFont typeface="Monotype Sorts"/>
              <a:buNone/>
            </a:pPr>
            <a:endParaRPr lang="en-US" altLang="zh-CN" sz="2400" dirty="0">
              <a:latin typeface="+mn-ea"/>
            </a:endParaRPr>
          </a:p>
          <a:p>
            <a:pPr lvl="1">
              <a:lnSpc>
                <a:spcPct val="80000"/>
              </a:lnSpc>
              <a:spcBef>
                <a:spcPct val="20000"/>
              </a:spcBef>
              <a:buFont typeface="Wingdings" panose="05000000000000000000" pitchFamily="2" charset="2"/>
              <a:buChar char="Ø"/>
            </a:pPr>
            <a:r>
              <a:rPr lang="zh-CN" altLang="en-US" dirty="0">
                <a:latin typeface="+mn-ea"/>
                <a:ea typeface="+mn-ea"/>
              </a:rPr>
              <a:t>考虑</a:t>
            </a:r>
            <a:r>
              <a:rPr lang="en-US" altLang="zh-CN" dirty="0">
                <a:latin typeface="+mn-ea"/>
                <a:ea typeface="+mn-ea"/>
              </a:rPr>
              <a:t>00</a:t>
            </a:r>
            <a:r>
              <a:rPr lang="zh-CN" altLang="en-US" dirty="0">
                <a:latin typeface="+mn-ea"/>
                <a:ea typeface="+mn-ea"/>
              </a:rPr>
              <a:t>和</a:t>
            </a:r>
            <a:r>
              <a:rPr lang="en-US" altLang="zh-CN" dirty="0">
                <a:latin typeface="+mn-ea"/>
                <a:ea typeface="+mn-ea"/>
              </a:rPr>
              <a:t>11</a:t>
            </a:r>
            <a:r>
              <a:rPr lang="zh-CN" altLang="en-US" dirty="0">
                <a:latin typeface="+mn-ea"/>
                <a:ea typeface="+mn-ea"/>
              </a:rPr>
              <a:t>匹配</a:t>
            </a:r>
            <a:endParaRPr lang="en-US" altLang="zh-CN" dirty="0">
              <a:latin typeface="+mn-ea"/>
              <a:ea typeface="+mn-ea"/>
            </a:endParaRPr>
          </a:p>
        </p:txBody>
      </p:sp>
    </p:spTree>
    <p:extLst>
      <p:ext uri="{BB962C8B-B14F-4D97-AF65-F5344CB8AC3E}">
        <p14:creationId xmlns:p14="http://schemas.microsoft.com/office/powerpoint/2010/main" val="37011407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81000" y="152400"/>
            <a:ext cx="8280400" cy="552450"/>
          </a:xfrm>
        </p:spPr>
        <p:txBody>
          <a:bodyPr/>
          <a:lstStyle/>
          <a:p>
            <a:r>
              <a:rPr lang="en-US" altLang="en-US" dirty="0" err="1"/>
              <a:t>如何定义</a:t>
            </a:r>
            <a:r>
              <a:rPr lang="zh-CN" altLang="en-US" dirty="0"/>
              <a:t>簇</a:t>
            </a:r>
            <a:r>
              <a:rPr lang="en-US" altLang="en-US" dirty="0" err="1"/>
              <a:t>间距离</a:t>
            </a:r>
            <a:endParaRPr lang="en-US" altLang="en-US" dirty="0"/>
          </a:p>
        </p:txBody>
      </p:sp>
      <p:sp>
        <p:nvSpPr>
          <p:cNvPr id="59395" name="Rectangle 3"/>
          <p:cNvSpPr>
            <a:spLocks noGrp="1" noChangeArrowheads="1"/>
          </p:cNvSpPr>
          <p:nvPr>
            <p:ph idx="1"/>
          </p:nvPr>
        </p:nvSpPr>
        <p:spPr>
          <a:xfrm>
            <a:off x="639763" y="2344738"/>
            <a:ext cx="4800600" cy="3303587"/>
          </a:xfrm>
        </p:spPr>
        <p:txBody>
          <a:bodyPr/>
          <a:lstStyle/>
          <a:p>
            <a:pPr marL="990600" lvl="1" indent="-533400">
              <a:lnSpc>
                <a:spcPct val="90000"/>
              </a:lnSpc>
              <a:spcBef>
                <a:spcPct val="20000"/>
              </a:spcBef>
              <a:buFont typeface="Arial" panose="020B0604020202020204" pitchFamily="34" charset="0"/>
              <a:buNone/>
            </a:pPr>
            <a:r>
              <a:rPr lang="en-US" altLang="en-US" sz="1000" dirty="0"/>
              <a:t> </a:t>
            </a:r>
          </a:p>
        </p:txBody>
      </p:sp>
      <p:grpSp>
        <p:nvGrpSpPr>
          <p:cNvPr id="59396" name="Group 4"/>
          <p:cNvGrpSpPr/>
          <p:nvPr/>
        </p:nvGrpSpPr>
        <p:grpSpPr bwMode="auto">
          <a:xfrm>
            <a:off x="5486400" y="1066800"/>
            <a:ext cx="3429000" cy="3508375"/>
            <a:chOff x="3456" y="1440"/>
            <a:chExt cx="2160" cy="2210"/>
          </a:xfrm>
        </p:grpSpPr>
        <p:sp>
          <p:nvSpPr>
            <p:cNvPr id="59411" name="Line 5"/>
            <p:cNvSpPr>
              <a:spLocks noChangeShapeType="1"/>
            </p:cNvSpPr>
            <p:nvPr/>
          </p:nvSpPr>
          <p:spPr bwMode="auto">
            <a:xfrm>
              <a:off x="369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12" name="Line 6"/>
            <p:cNvSpPr>
              <a:spLocks noChangeShapeType="1"/>
            </p:cNvSpPr>
            <p:nvPr/>
          </p:nvSpPr>
          <p:spPr bwMode="auto">
            <a:xfrm>
              <a:off x="3504" y="1632"/>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13" name="Line 7"/>
            <p:cNvSpPr>
              <a:spLocks noChangeShapeType="1"/>
            </p:cNvSpPr>
            <p:nvPr/>
          </p:nvSpPr>
          <p:spPr bwMode="auto">
            <a:xfrm>
              <a:off x="4012"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14" name="Line 8"/>
            <p:cNvSpPr>
              <a:spLocks noChangeShapeType="1"/>
            </p:cNvSpPr>
            <p:nvPr/>
          </p:nvSpPr>
          <p:spPr bwMode="auto">
            <a:xfrm>
              <a:off x="4329"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15" name="Line 9"/>
            <p:cNvSpPr>
              <a:spLocks noChangeShapeType="1"/>
            </p:cNvSpPr>
            <p:nvPr/>
          </p:nvSpPr>
          <p:spPr bwMode="auto">
            <a:xfrm>
              <a:off x="464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16" name="Line 10"/>
            <p:cNvSpPr>
              <a:spLocks noChangeShapeType="1"/>
            </p:cNvSpPr>
            <p:nvPr/>
          </p:nvSpPr>
          <p:spPr bwMode="auto">
            <a:xfrm>
              <a:off x="4963"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17" name="Line 11"/>
            <p:cNvSpPr>
              <a:spLocks noChangeShapeType="1"/>
            </p:cNvSpPr>
            <p:nvPr/>
          </p:nvSpPr>
          <p:spPr bwMode="auto">
            <a:xfrm>
              <a:off x="5280"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18" name="Line 12"/>
            <p:cNvSpPr>
              <a:spLocks noChangeShapeType="1"/>
            </p:cNvSpPr>
            <p:nvPr/>
          </p:nvSpPr>
          <p:spPr bwMode="auto">
            <a:xfrm>
              <a:off x="3504" y="1891"/>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19" name="Line 13"/>
            <p:cNvSpPr>
              <a:spLocks noChangeShapeType="1"/>
            </p:cNvSpPr>
            <p:nvPr/>
          </p:nvSpPr>
          <p:spPr bwMode="auto">
            <a:xfrm>
              <a:off x="3504" y="2150"/>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20" name="Line 14"/>
            <p:cNvSpPr>
              <a:spLocks noChangeShapeType="1"/>
            </p:cNvSpPr>
            <p:nvPr/>
          </p:nvSpPr>
          <p:spPr bwMode="auto">
            <a:xfrm>
              <a:off x="3504" y="2409"/>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21" name="Line 15"/>
            <p:cNvSpPr>
              <a:spLocks noChangeShapeType="1"/>
            </p:cNvSpPr>
            <p:nvPr/>
          </p:nvSpPr>
          <p:spPr bwMode="auto">
            <a:xfrm>
              <a:off x="3504" y="266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22" name="Line 16"/>
            <p:cNvSpPr>
              <a:spLocks noChangeShapeType="1"/>
            </p:cNvSpPr>
            <p:nvPr/>
          </p:nvSpPr>
          <p:spPr bwMode="auto">
            <a:xfrm>
              <a:off x="3504" y="292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59423" name="Text Box 17"/>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59424" name="Text Box 18"/>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59425" name="Text Box 19"/>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59426" name="Text Box 20"/>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59427" name="Text Box 21"/>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59428" name="Text Box 22"/>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59429" name="Text Box 23"/>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59430" name="Text Box 24"/>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59431" name="Text Box 25"/>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59432" name="Text Box 26"/>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59433" name="Text Box 27"/>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 . .</a:t>
              </a:r>
            </a:p>
          </p:txBody>
        </p:sp>
        <p:sp>
          <p:nvSpPr>
            <p:cNvPr id="59434" name="Text Box 28"/>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59397" name="Line 29"/>
          <p:cNvSpPr>
            <a:spLocks noChangeShapeType="1"/>
          </p:cNvSpPr>
          <p:nvPr/>
        </p:nvSpPr>
        <p:spPr bwMode="auto">
          <a:xfrm>
            <a:off x="2209800" y="2057400"/>
            <a:ext cx="10668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398" name="Text Box 30"/>
          <p:cNvSpPr txBox="1">
            <a:spLocks noChangeArrowheads="1"/>
          </p:cNvSpPr>
          <p:nvPr/>
        </p:nvSpPr>
        <p:spPr bwMode="auto">
          <a:xfrm>
            <a:off x="2209800" y="16002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zh-CN" altLang="en-US" sz="1600" dirty="0"/>
              <a:t>距离</a:t>
            </a:r>
            <a:r>
              <a:rPr lang="en-US" altLang="en-US" sz="1600" dirty="0"/>
              <a:t>?</a:t>
            </a:r>
          </a:p>
        </p:txBody>
      </p:sp>
      <p:sp>
        <p:nvSpPr>
          <p:cNvPr id="59399" name="Rectangle 31"/>
          <p:cNvSpPr>
            <a:spLocks noChangeArrowheads="1"/>
          </p:cNvSpPr>
          <p:nvPr/>
        </p:nvSpPr>
        <p:spPr bwMode="auto">
          <a:xfrm>
            <a:off x="381000" y="3200400"/>
            <a:ext cx="5791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457200" indent="-457200">
              <a:spcBef>
                <a:spcPts val="200"/>
              </a:spcBef>
              <a:spcAft>
                <a:spcPts val="200"/>
              </a:spcAft>
              <a:buClr>
                <a:srgbClr val="0C7B9C"/>
              </a:buClr>
              <a:buSzPct val="75000"/>
              <a:buFont typeface="Wingdings" panose="05000000000000000000" pitchFamily="2" charset="2"/>
              <a:buChar char="n"/>
            </a:pPr>
            <a:r>
              <a:rPr lang="en-US" altLang="en-US" sz="2400" b="0" dirty="0" err="1"/>
              <a:t>最小</a:t>
            </a:r>
            <a:endParaRPr lang="en-US" altLang="en-US" sz="2400" b="0" dirty="0"/>
          </a:p>
          <a:p>
            <a:pPr marL="457200" indent="-457200">
              <a:spcBef>
                <a:spcPts val="200"/>
              </a:spcBef>
              <a:spcAft>
                <a:spcPts val="200"/>
              </a:spcAft>
              <a:buClr>
                <a:srgbClr val="0C7B9C"/>
              </a:buClr>
              <a:buSzPct val="75000"/>
              <a:buFont typeface="Wingdings" panose="05000000000000000000" pitchFamily="2" charset="2"/>
              <a:buChar char="n"/>
            </a:pPr>
            <a:r>
              <a:rPr lang="en-US" altLang="en-US" sz="2400" b="0" dirty="0" err="1"/>
              <a:t>最大</a:t>
            </a:r>
            <a:endParaRPr lang="en-US" altLang="en-US" sz="2400" b="0" dirty="0"/>
          </a:p>
          <a:p>
            <a:pPr marL="457200" indent="-457200">
              <a:spcBef>
                <a:spcPts val="200"/>
              </a:spcBef>
              <a:spcAft>
                <a:spcPts val="200"/>
              </a:spcAft>
              <a:buClr>
                <a:srgbClr val="0C7B9C"/>
              </a:buClr>
              <a:buSzPct val="75000"/>
              <a:buFont typeface="Wingdings" panose="05000000000000000000" pitchFamily="2" charset="2"/>
              <a:buChar char="n"/>
            </a:pPr>
            <a:r>
              <a:rPr lang="en-US" altLang="en-US" sz="2400" b="0" dirty="0" err="1"/>
              <a:t>组平均</a:t>
            </a:r>
            <a:endParaRPr lang="en-US" altLang="en-US" sz="2400" b="0" dirty="0"/>
          </a:p>
          <a:p>
            <a:pPr marL="457200" indent="-457200">
              <a:spcBef>
                <a:spcPts val="200"/>
              </a:spcBef>
              <a:spcAft>
                <a:spcPts val="200"/>
              </a:spcAft>
              <a:buClr>
                <a:srgbClr val="0C7B9C"/>
              </a:buClr>
              <a:buSzPct val="75000"/>
              <a:buFont typeface="Wingdings" panose="05000000000000000000" pitchFamily="2" charset="2"/>
              <a:buChar char="n"/>
            </a:pPr>
            <a:r>
              <a:rPr lang="en-US" altLang="en-US" sz="2400" b="0" dirty="0"/>
              <a:t>质心之间的距离</a:t>
            </a:r>
          </a:p>
          <a:p>
            <a:pPr marL="457200" indent="-457200">
              <a:spcBef>
                <a:spcPts val="200"/>
              </a:spcBef>
              <a:spcAft>
                <a:spcPts val="200"/>
              </a:spcAft>
              <a:buClr>
                <a:srgbClr val="0C7B9C"/>
              </a:buClr>
              <a:buSzPct val="75000"/>
              <a:buFont typeface="Wingdings" panose="05000000000000000000" pitchFamily="2" charset="2"/>
              <a:buChar char="n"/>
            </a:pPr>
            <a:r>
              <a:rPr lang="en-US" altLang="en-US" sz="2400" b="0" dirty="0" err="1"/>
              <a:t>由目标函数驱动的其他方法</a:t>
            </a:r>
            <a:endParaRPr lang="en-US" altLang="en-US" sz="2400" b="0" dirty="0"/>
          </a:p>
          <a:p>
            <a:pPr lvl="1">
              <a:spcBef>
                <a:spcPts val="200"/>
              </a:spcBef>
              <a:spcAft>
                <a:spcPts val="200"/>
              </a:spcAft>
              <a:buClr>
                <a:srgbClr val="0C7B9C"/>
              </a:buClr>
              <a:buSzPct val="100000"/>
              <a:buFont typeface="Arial" panose="020B0604020202020204" pitchFamily="34" charset="0"/>
              <a:buChar char="–"/>
            </a:pPr>
            <a:r>
              <a:rPr lang="en-US" altLang="en-US" sz="2000" b="0" dirty="0"/>
              <a:t>Ward </a:t>
            </a:r>
            <a:r>
              <a:rPr lang="en-US" altLang="en-US" sz="2000" b="0" dirty="0" err="1"/>
              <a:t>方法使用平方误差</a:t>
            </a:r>
            <a:endParaRPr lang="en-US" altLang="en-US" sz="2000" b="0" dirty="0"/>
          </a:p>
        </p:txBody>
      </p:sp>
      <p:sp>
        <p:nvSpPr>
          <p:cNvPr id="59400" name="Freeform 32" descr="5%"/>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401" name="Oval 33"/>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59402" name="Oval 34"/>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59403" name="Oval 35"/>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59404" name="Oval 36"/>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59405" name="Freeform 37" descr="5%"/>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406" name="Oval 38"/>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59407" name="Oval 39"/>
          <p:cNvSpPr>
            <a:spLocks noChangeArrowheads="1"/>
          </p:cNvSpPr>
          <p:nvPr/>
        </p:nvSpPr>
        <p:spPr bwMode="auto">
          <a:xfrm rot="5400000" flipV="1">
            <a:off x="3516313" y="15986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59408" name="Oval 40"/>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59409" name="Oval 41"/>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59410" name="Text Box 42"/>
          <p:cNvSpPr txBox="1">
            <a:spLocks noChangeArrowheads="1"/>
          </p:cNvSpPr>
          <p:nvPr/>
        </p:nvSpPr>
        <p:spPr bwMode="auto">
          <a:xfrm>
            <a:off x="6352858" y="4229735"/>
            <a:ext cx="25146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2000" dirty="0" err="1">
                <a:sym typeface="+mn-ea"/>
              </a:rPr>
              <a:t>邻近</a:t>
            </a:r>
            <a:r>
              <a:rPr lang="zh-CN" altLang="en-US" sz="2000" dirty="0">
                <a:sym typeface="+mn-ea"/>
              </a:rPr>
              <a:t>度</a:t>
            </a:r>
            <a:r>
              <a:rPr lang="en-US" altLang="en-US" sz="2000" dirty="0" err="1">
                <a:sym typeface="+mn-ea"/>
              </a:rPr>
              <a:t>矩阵</a:t>
            </a:r>
            <a:endParaRPr lang="en-US" altLang="en-US" sz="20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152400"/>
            <a:ext cx="8280400" cy="552450"/>
          </a:xfrm>
        </p:spPr>
        <p:txBody>
          <a:bodyPr/>
          <a:lstStyle/>
          <a:p>
            <a:r>
              <a:rPr lang="en-US" altLang="en-US" dirty="0" err="1">
                <a:sym typeface="+mn-ea"/>
              </a:rPr>
              <a:t>如何定义</a:t>
            </a:r>
            <a:r>
              <a:rPr lang="zh-CN" altLang="en-US" dirty="0">
                <a:sym typeface="+mn-ea"/>
              </a:rPr>
              <a:t>簇</a:t>
            </a:r>
            <a:r>
              <a:rPr lang="en-US" altLang="en-US" dirty="0" err="1">
                <a:sym typeface="+mn-ea"/>
              </a:rPr>
              <a:t>间距离</a:t>
            </a:r>
            <a:endParaRPr lang="en-US" altLang="en-US" dirty="0"/>
          </a:p>
        </p:txBody>
      </p:sp>
      <p:sp>
        <p:nvSpPr>
          <p:cNvPr id="60419" name="Rectangle 3"/>
          <p:cNvSpPr>
            <a:spLocks noGrp="1" noChangeArrowheads="1"/>
          </p:cNvSpPr>
          <p:nvPr>
            <p:ph idx="1"/>
          </p:nvPr>
        </p:nvSpPr>
        <p:spPr>
          <a:xfrm>
            <a:off x="639763" y="2344738"/>
            <a:ext cx="4800600" cy="3303587"/>
          </a:xfrm>
        </p:spPr>
        <p:txBody>
          <a:bodyPr/>
          <a:lstStyle/>
          <a:p>
            <a:pPr marL="990600" lvl="1" indent="-533400">
              <a:lnSpc>
                <a:spcPct val="90000"/>
              </a:lnSpc>
              <a:spcBef>
                <a:spcPct val="20000"/>
              </a:spcBef>
              <a:buFont typeface="Arial" panose="020B0604020202020204" pitchFamily="34" charset="0"/>
              <a:buNone/>
            </a:pPr>
            <a:r>
              <a:rPr lang="en-US" altLang="en-US" sz="1000" dirty="0"/>
              <a:t> </a:t>
            </a:r>
          </a:p>
        </p:txBody>
      </p:sp>
      <p:grpSp>
        <p:nvGrpSpPr>
          <p:cNvPr id="60420" name="Group 4"/>
          <p:cNvGrpSpPr/>
          <p:nvPr/>
        </p:nvGrpSpPr>
        <p:grpSpPr bwMode="auto">
          <a:xfrm>
            <a:off x="5486400" y="1066800"/>
            <a:ext cx="3429000" cy="3508375"/>
            <a:chOff x="3456" y="1440"/>
            <a:chExt cx="2160" cy="2210"/>
          </a:xfrm>
        </p:grpSpPr>
        <p:sp>
          <p:nvSpPr>
            <p:cNvPr id="60434" name="Line 5"/>
            <p:cNvSpPr>
              <a:spLocks noChangeShapeType="1"/>
            </p:cNvSpPr>
            <p:nvPr/>
          </p:nvSpPr>
          <p:spPr bwMode="auto">
            <a:xfrm>
              <a:off x="369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35" name="Line 6"/>
            <p:cNvSpPr>
              <a:spLocks noChangeShapeType="1"/>
            </p:cNvSpPr>
            <p:nvPr/>
          </p:nvSpPr>
          <p:spPr bwMode="auto">
            <a:xfrm>
              <a:off x="3504" y="1632"/>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36" name="Line 7"/>
            <p:cNvSpPr>
              <a:spLocks noChangeShapeType="1"/>
            </p:cNvSpPr>
            <p:nvPr/>
          </p:nvSpPr>
          <p:spPr bwMode="auto">
            <a:xfrm>
              <a:off x="4012"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37" name="Line 8"/>
            <p:cNvSpPr>
              <a:spLocks noChangeShapeType="1"/>
            </p:cNvSpPr>
            <p:nvPr/>
          </p:nvSpPr>
          <p:spPr bwMode="auto">
            <a:xfrm>
              <a:off x="4329"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38" name="Line 9"/>
            <p:cNvSpPr>
              <a:spLocks noChangeShapeType="1"/>
            </p:cNvSpPr>
            <p:nvPr/>
          </p:nvSpPr>
          <p:spPr bwMode="auto">
            <a:xfrm>
              <a:off x="464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39" name="Line 10"/>
            <p:cNvSpPr>
              <a:spLocks noChangeShapeType="1"/>
            </p:cNvSpPr>
            <p:nvPr/>
          </p:nvSpPr>
          <p:spPr bwMode="auto">
            <a:xfrm>
              <a:off x="4963"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40" name="Line 11"/>
            <p:cNvSpPr>
              <a:spLocks noChangeShapeType="1"/>
            </p:cNvSpPr>
            <p:nvPr/>
          </p:nvSpPr>
          <p:spPr bwMode="auto">
            <a:xfrm>
              <a:off x="5280"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41" name="Line 12"/>
            <p:cNvSpPr>
              <a:spLocks noChangeShapeType="1"/>
            </p:cNvSpPr>
            <p:nvPr/>
          </p:nvSpPr>
          <p:spPr bwMode="auto">
            <a:xfrm>
              <a:off x="3504" y="1891"/>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42" name="Line 13"/>
            <p:cNvSpPr>
              <a:spLocks noChangeShapeType="1"/>
            </p:cNvSpPr>
            <p:nvPr/>
          </p:nvSpPr>
          <p:spPr bwMode="auto">
            <a:xfrm>
              <a:off x="3504" y="2150"/>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43" name="Line 14"/>
            <p:cNvSpPr>
              <a:spLocks noChangeShapeType="1"/>
            </p:cNvSpPr>
            <p:nvPr/>
          </p:nvSpPr>
          <p:spPr bwMode="auto">
            <a:xfrm>
              <a:off x="3504" y="2409"/>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44" name="Line 15"/>
            <p:cNvSpPr>
              <a:spLocks noChangeShapeType="1"/>
            </p:cNvSpPr>
            <p:nvPr/>
          </p:nvSpPr>
          <p:spPr bwMode="auto">
            <a:xfrm>
              <a:off x="3504" y="266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45" name="Line 16"/>
            <p:cNvSpPr>
              <a:spLocks noChangeShapeType="1"/>
            </p:cNvSpPr>
            <p:nvPr/>
          </p:nvSpPr>
          <p:spPr bwMode="auto">
            <a:xfrm>
              <a:off x="3504" y="292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0446" name="Text Box 17"/>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0447" name="Text Box 18"/>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0448" name="Text Box 19"/>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0449" name="Text Box 20"/>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0450" name="Text Box 21"/>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0451" name="Text Box 22"/>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0452" name="Text Box 23"/>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0453" name="Text Box 24"/>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0454" name="Text Box 25"/>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0455" name="Text Box 26"/>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0456" name="Text Box 27"/>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 . .</a:t>
              </a:r>
            </a:p>
          </p:txBody>
        </p:sp>
        <p:sp>
          <p:nvSpPr>
            <p:cNvPr id="60457" name="Text Box 28"/>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60421" name="Freeform 29" descr="5%"/>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2" name="Oval 30"/>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0423" name="Oval 31"/>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0424" name="Oval 32"/>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0425" name="Oval 33"/>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0426" name="Freeform 34" descr="5%"/>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7" name="Oval 35"/>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0428" name="Oval 36"/>
          <p:cNvSpPr>
            <a:spLocks noChangeArrowheads="1"/>
          </p:cNvSpPr>
          <p:nvPr/>
        </p:nvSpPr>
        <p:spPr bwMode="auto">
          <a:xfrm rot="5400000" flipV="1">
            <a:off x="3516313" y="15986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0429" name="Oval 37"/>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0430" name="Oval 38"/>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0431" name="Line 39"/>
          <p:cNvSpPr>
            <a:spLocks noChangeShapeType="1"/>
          </p:cNvSpPr>
          <p:nvPr/>
        </p:nvSpPr>
        <p:spPr bwMode="auto">
          <a:xfrm flipV="1">
            <a:off x="1981200" y="1600200"/>
            <a:ext cx="1524000" cy="152400"/>
          </a:xfrm>
          <a:prstGeom prst="line">
            <a:avLst/>
          </a:prstGeom>
          <a:noFill/>
          <a:ln w="25400">
            <a:solidFill>
              <a:srgbClr val="FF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32" name="Text Box 40"/>
          <p:cNvSpPr txBox="1">
            <a:spLocks noChangeArrowheads="1"/>
          </p:cNvSpPr>
          <p:nvPr/>
        </p:nvSpPr>
        <p:spPr bwMode="auto">
          <a:xfrm>
            <a:off x="5943600" y="4359275"/>
            <a:ext cx="25146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2000" dirty="0" err="1">
                <a:sym typeface="+mn-ea"/>
              </a:rPr>
              <a:t>邻近</a:t>
            </a:r>
            <a:r>
              <a:rPr lang="zh-CN" altLang="en-US" sz="2000" dirty="0">
                <a:sym typeface="+mn-ea"/>
              </a:rPr>
              <a:t>度</a:t>
            </a:r>
            <a:r>
              <a:rPr lang="en-US" altLang="en-US" sz="2000" dirty="0" err="1">
                <a:sym typeface="+mn-ea"/>
              </a:rPr>
              <a:t>矩阵</a:t>
            </a:r>
            <a:endParaRPr lang="en-US" altLang="en-US" sz="2000" dirty="0"/>
          </a:p>
        </p:txBody>
      </p:sp>
      <p:sp>
        <p:nvSpPr>
          <p:cNvPr id="60433" name="Rectangle 41"/>
          <p:cNvSpPr>
            <a:spLocks noChangeArrowheads="1"/>
          </p:cNvSpPr>
          <p:nvPr/>
        </p:nvSpPr>
        <p:spPr bwMode="auto">
          <a:xfrm>
            <a:off x="381000" y="3200400"/>
            <a:ext cx="440531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ts val="200"/>
              </a:spcBef>
              <a:spcAft>
                <a:spcPts val="200"/>
              </a:spcAft>
              <a:buClr>
                <a:srgbClr val="0C7B9C"/>
              </a:buClr>
              <a:buSzPct val="75000"/>
              <a:buFont typeface="Wingdings" panose="05000000000000000000" pitchFamily="2" charset="2"/>
              <a:buChar char="n"/>
            </a:pPr>
            <a:r>
              <a:rPr lang="en-US" altLang="en-US" sz="2400" dirty="0" err="1">
                <a:solidFill>
                  <a:srgbClr val="FF0000"/>
                </a:solidFill>
                <a:sym typeface="+mn-ea"/>
              </a:rPr>
              <a:t>最小</a:t>
            </a:r>
            <a:r>
              <a:rPr lang="en-US" altLang="en-US" sz="2400" dirty="0">
                <a:solidFill>
                  <a:srgbClr val="FF0000"/>
                </a:solidFill>
                <a:sym typeface="+mn-ea"/>
              </a:rPr>
              <a:t> MIN</a:t>
            </a:r>
            <a:r>
              <a:rPr lang="zh-CN" altLang="en-US" sz="2400" dirty="0">
                <a:solidFill>
                  <a:srgbClr val="FF0000"/>
                </a:solidFill>
                <a:sym typeface="+mn-ea"/>
              </a:rPr>
              <a:t>（单链）</a:t>
            </a:r>
            <a:endParaRPr lang="en-US" altLang="en-US" sz="2400" dirty="0">
              <a:solidFill>
                <a:srgbClr val="FF0000"/>
              </a:solidFill>
              <a:sym typeface="+mn-ea"/>
            </a:endParaRPr>
          </a:p>
          <a:p>
            <a:pPr marL="800100" lvl="1" indent="-342900">
              <a:spcBef>
                <a:spcPts val="200"/>
              </a:spcBef>
              <a:spcAft>
                <a:spcPts val="200"/>
              </a:spcAft>
              <a:buClr>
                <a:srgbClr val="0C7B9C"/>
              </a:buClr>
              <a:buSzPct val="75000"/>
              <a:buFont typeface="Wingdings" panose="05000000000000000000" pitchFamily="2" charset="2"/>
              <a:buChar char="Ø"/>
            </a:pPr>
            <a:r>
              <a:rPr lang="zh-CN" altLang="en-US" sz="2400" b="0" dirty="0">
                <a:sym typeface="+mn-ea"/>
              </a:rPr>
              <a:t>不同簇的</a:t>
            </a:r>
            <a:r>
              <a:rPr lang="zh-CN" altLang="en-US" sz="2400" dirty="0">
                <a:solidFill>
                  <a:srgbClr val="0070C0"/>
                </a:solidFill>
                <a:sym typeface="+mn-ea"/>
              </a:rPr>
              <a:t>两个最近的点</a:t>
            </a:r>
            <a:r>
              <a:rPr lang="zh-CN" altLang="en-US" sz="2400" b="0" dirty="0">
                <a:sym typeface="+mn-ea"/>
              </a:rPr>
              <a:t>之间的距离</a:t>
            </a:r>
            <a:endParaRPr lang="en-US" altLang="en-US" sz="2400" b="0" dirty="0">
              <a:sym typeface="+mn-ea"/>
            </a:endParaRPr>
          </a:p>
          <a:p>
            <a:pPr>
              <a:spcBef>
                <a:spcPts val="200"/>
              </a:spcBef>
              <a:spcAft>
                <a:spcPts val="200"/>
              </a:spcAft>
              <a:buClr>
                <a:srgbClr val="0C7B9C"/>
              </a:buClr>
              <a:buSzPct val="75000"/>
              <a:buFont typeface="Monotype Sorts" pitchFamily="2" charset="2"/>
              <a:buChar char="l"/>
            </a:pPr>
            <a:endParaRPr lang="en-US" altLang="en-US" sz="2400" dirty="0">
              <a:solidFill>
                <a:srgbClr val="FF00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1000" y="152400"/>
            <a:ext cx="8280400" cy="552450"/>
          </a:xfrm>
        </p:spPr>
        <p:txBody>
          <a:bodyPr/>
          <a:lstStyle/>
          <a:p>
            <a:r>
              <a:rPr lang="en-US" altLang="en-US" dirty="0" err="1">
                <a:sym typeface="+mn-ea"/>
              </a:rPr>
              <a:t>如何定义</a:t>
            </a:r>
            <a:r>
              <a:rPr lang="zh-CN" altLang="en-US" dirty="0">
                <a:sym typeface="+mn-ea"/>
              </a:rPr>
              <a:t>簇</a:t>
            </a:r>
            <a:r>
              <a:rPr lang="en-US" altLang="en-US" dirty="0" err="1">
                <a:sym typeface="+mn-ea"/>
              </a:rPr>
              <a:t>间距离</a:t>
            </a:r>
            <a:endParaRPr lang="en-US" altLang="en-US" dirty="0"/>
          </a:p>
        </p:txBody>
      </p:sp>
      <p:sp>
        <p:nvSpPr>
          <p:cNvPr id="61443" name="Rectangle 3"/>
          <p:cNvSpPr>
            <a:spLocks noGrp="1" noChangeArrowheads="1"/>
          </p:cNvSpPr>
          <p:nvPr>
            <p:ph idx="1"/>
          </p:nvPr>
        </p:nvSpPr>
        <p:spPr>
          <a:xfrm>
            <a:off x="639763" y="2344738"/>
            <a:ext cx="4800600" cy="3303587"/>
          </a:xfrm>
        </p:spPr>
        <p:txBody>
          <a:bodyPr/>
          <a:lstStyle/>
          <a:p>
            <a:pPr marL="990600" lvl="1" indent="-533400">
              <a:lnSpc>
                <a:spcPct val="90000"/>
              </a:lnSpc>
              <a:spcBef>
                <a:spcPct val="20000"/>
              </a:spcBef>
              <a:buFont typeface="Arial" panose="020B0604020202020204" pitchFamily="34" charset="0"/>
              <a:buNone/>
            </a:pPr>
            <a:r>
              <a:rPr lang="en-US" altLang="en-US" sz="1000" dirty="0"/>
              <a:t> </a:t>
            </a:r>
          </a:p>
        </p:txBody>
      </p:sp>
      <p:grpSp>
        <p:nvGrpSpPr>
          <p:cNvPr id="61444" name="Group 4"/>
          <p:cNvGrpSpPr/>
          <p:nvPr/>
        </p:nvGrpSpPr>
        <p:grpSpPr bwMode="auto">
          <a:xfrm>
            <a:off x="5486400" y="1066800"/>
            <a:ext cx="3429000" cy="3508375"/>
            <a:chOff x="3456" y="1440"/>
            <a:chExt cx="2160" cy="2210"/>
          </a:xfrm>
        </p:grpSpPr>
        <p:sp>
          <p:nvSpPr>
            <p:cNvPr id="61458" name="Line 5"/>
            <p:cNvSpPr>
              <a:spLocks noChangeShapeType="1"/>
            </p:cNvSpPr>
            <p:nvPr/>
          </p:nvSpPr>
          <p:spPr bwMode="auto">
            <a:xfrm>
              <a:off x="369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59" name="Line 6"/>
            <p:cNvSpPr>
              <a:spLocks noChangeShapeType="1"/>
            </p:cNvSpPr>
            <p:nvPr/>
          </p:nvSpPr>
          <p:spPr bwMode="auto">
            <a:xfrm>
              <a:off x="3504" y="1632"/>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0" name="Line 7"/>
            <p:cNvSpPr>
              <a:spLocks noChangeShapeType="1"/>
            </p:cNvSpPr>
            <p:nvPr/>
          </p:nvSpPr>
          <p:spPr bwMode="auto">
            <a:xfrm>
              <a:off x="4012"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1" name="Line 8"/>
            <p:cNvSpPr>
              <a:spLocks noChangeShapeType="1"/>
            </p:cNvSpPr>
            <p:nvPr/>
          </p:nvSpPr>
          <p:spPr bwMode="auto">
            <a:xfrm>
              <a:off x="4329"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2" name="Line 9"/>
            <p:cNvSpPr>
              <a:spLocks noChangeShapeType="1"/>
            </p:cNvSpPr>
            <p:nvPr/>
          </p:nvSpPr>
          <p:spPr bwMode="auto">
            <a:xfrm>
              <a:off x="464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3" name="Line 10"/>
            <p:cNvSpPr>
              <a:spLocks noChangeShapeType="1"/>
            </p:cNvSpPr>
            <p:nvPr/>
          </p:nvSpPr>
          <p:spPr bwMode="auto">
            <a:xfrm>
              <a:off x="4963"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4" name="Line 11"/>
            <p:cNvSpPr>
              <a:spLocks noChangeShapeType="1"/>
            </p:cNvSpPr>
            <p:nvPr/>
          </p:nvSpPr>
          <p:spPr bwMode="auto">
            <a:xfrm>
              <a:off x="5280"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5" name="Line 12"/>
            <p:cNvSpPr>
              <a:spLocks noChangeShapeType="1"/>
            </p:cNvSpPr>
            <p:nvPr/>
          </p:nvSpPr>
          <p:spPr bwMode="auto">
            <a:xfrm>
              <a:off x="3504" y="1891"/>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6" name="Line 13"/>
            <p:cNvSpPr>
              <a:spLocks noChangeShapeType="1"/>
            </p:cNvSpPr>
            <p:nvPr/>
          </p:nvSpPr>
          <p:spPr bwMode="auto">
            <a:xfrm>
              <a:off x="3504" y="2150"/>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7" name="Line 14"/>
            <p:cNvSpPr>
              <a:spLocks noChangeShapeType="1"/>
            </p:cNvSpPr>
            <p:nvPr/>
          </p:nvSpPr>
          <p:spPr bwMode="auto">
            <a:xfrm>
              <a:off x="3504" y="2409"/>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8" name="Line 15"/>
            <p:cNvSpPr>
              <a:spLocks noChangeShapeType="1"/>
            </p:cNvSpPr>
            <p:nvPr/>
          </p:nvSpPr>
          <p:spPr bwMode="auto">
            <a:xfrm>
              <a:off x="3504" y="266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69" name="Line 16"/>
            <p:cNvSpPr>
              <a:spLocks noChangeShapeType="1"/>
            </p:cNvSpPr>
            <p:nvPr/>
          </p:nvSpPr>
          <p:spPr bwMode="auto">
            <a:xfrm>
              <a:off x="3504" y="292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1470" name="Text Box 17"/>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1471" name="Text Box 18"/>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1472" name="Text Box 19"/>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1473" name="Text Box 20"/>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1474" name="Text Box 21"/>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1475" name="Text Box 22"/>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1476" name="Text Box 23"/>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1477" name="Text Box 24"/>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1478" name="Text Box 25"/>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1479" name="Text Box 26"/>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1480" name="Text Box 27"/>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 . .</a:t>
              </a:r>
            </a:p>
          </p:txBody>
        </p:sp>
        <p:sp>
          <p:nvSpPr>
            <p:cNvPr id="61481" name="Text Box 28"/>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61445" name="Freeform 29" descr="5%"/>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46" name="Oval 30"/>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1447" name="Oval 31"/>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1448" name="Oval 32"/>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1449" name="Oval 33"/>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1450" name="Freeform 34" descr="5%"/>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51" name="Oval 35"/>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1452" name="Oval 36"/>
          <p:cNvSpPr>
            <a:spLocks noChangeArrowheads="1"/>
          </p:cNvSpPr>
          <p:nvPr/>
        </p:nvSpPr>
        <p:spPr bwMode="auto">
          <a:xfrm rot="5400000" flipV="1">
            <a:off x="3516313" y="15986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1453" name="Oval 37"/>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1454" name="Oval 38"/>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1455" name="Line 39"/>
          <p:cNvSpPr>
            <a:spLocks noChangeShapeType="1"/>
          </p:cNvSpPr>
          <p:nvPr/>
        </p:nvSpPr>
        <p:spPr bwMode="auto">
          <a:xfrm flipV="1">
            <a:off x="914400" y="1676400"/>
            <a:ext cx="3962400" cy="228600"/>
          </a:xfrm>
          <a:prstGeom prst="line">
            <a:avLst/>
          </a:prstGeom>
          <a:noFill/>
          <a:ln w="25400">
            <a:solidFill>
              <a:srgbClr val="FF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56" name="Text Box 40"/>
          <p:cNvSpPr txBox="1">
            <a:spLocks noChangeArrowheads="1"/>
          </p:cNvSpPr>
          <p:nvPr/>
        </p:nvSpPr>
        <p:spPr bwMode="auto">
          <a:xfrm>
            <a:off x="6207760" y="4375150"/>
            <a:ext cx="25146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2000" dirty="0" err="1">
                <a:sym typeface="+mn-ea"/>
              </a:rPr>
              <a:t>邻近</a:t>
            </a:r>
            <a:r>
              <a:rPr lang="zh-CN" altLang="en-US" sz="2000" dirty="0">
                <a:sym typeface="+mn-ea"/>
              </a:rPr>
              <a:t>度</a:t>
            </a:r>
            <a:r>
              <a:rPr lang="en-US" altLang="en-US" sz="2000" dirty="0" err="1">
                <a:sym typeface="+mn-ea"/>
              </a:rPr>
              <a:t>矩阵</a:t>
            </a:r>
            <a:endParaRPr lang="en-US" altLang="en-US" sz="2000" dirty="0"/>
          </a:p>
        </p:txBody>
      </p:sp>
      <p:sp>
        <p:nvSpPr>
          <p:cNvPr id="61457" name="Rectangle 41"/>
          <p:cNvSpPr>
            <a:spLocks noChangeArrowheads="1"/>
          </p:cNvSpPr>
          <p:nvPr/>
        </p:nvSpPr>
        <p:spPr bwMode="auto">
          <a:xfrm>
            <a:off x="381000" y="3200400"/>
            <a:ext cx="4908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ts val="200"/>
              </a:spcBef>
              <a:spcAft>
                <a:spcPts val="200"/>
              </a:spcAft>
              <a:buClr>
                <a:srgbClr val="0C7B9C"/>
              </a:buClr>
              <a:buSzPct val="75000"/>
              <a:buFont typeface="Wingdings" panose="05000000000000000000" pitchFamily="2" charset="2"/>
              <a:buChar char="n"/>
            </a:pPr>
            <a:r>
              <a:rPr lang="en-US" altLang="en-US" sz="2400" dirty="0" err="1">
                <a:solidFill>
                  <a:srgbClr val="FF0000"/>
                </a:solidFill>
                <a:sym typeface="+mn-ea"/>
              </a:rPr>
              <a:t>最大</a:t>
            </a:r>
            <a:r>
              <a:rPr lang="en-US" altLang="en-US" sz="2400" dirty="0">
                <a:solidFill>
                  <a:srgbClr val="FF0000"/>
                </a:solidFill>
                <a:sym typeface="+mn-ea"/>
              </a:rPr>
              <a:t> MAX </a:t>
            </a:r>
            <a:r>
              <a:rPr lang="zh-CN" altLang="en-US" sz="2400" dirty="0">
                <a:solidFill>
                  <a:srgbClr val="FF0000"/>
                </a:solidFill>
                <a:sym typeface="+mn-ea"/>
              </a:rPr>
              <a:t>（全链）</a:t>
            </a:r>
            <a:endParaRPr lang="en-US" altLang="zh-CN" sz="2400" dirty="0">
              <a:solidFill>
                <a:srgbClr val="FF0000"/>
              </a:solidFill>
              <a:sym typeface="+mn-ea"/>
            </a:endParaRPr>
          </a:p>
          <a:p>
            <a:pPr marL="800100" lvl="1" indent="-342900">
              <a:spcBef>
                <a:spcPts val="200"/>
              </a:spcBef>
              <a:spcAft>
                <a:spcPts val="200"/>
              </a:spcAft>
              <a:buClr>
                <a:srgbClr val="0C7B9C"/>
              </a:buClr>
              <a:buSzPct val="75000"/>
              <a:buFont typeface="Wingdings" panose="05000000000000000000" pitchFamily="2" charset="2"/>
              <a:buChar char="Ø"/>
            </a:pPr>
            <a:r>
              <a:rPr lang="zh-CN" altLang="en-US" sz="2400" b="0" dirty="0">
                <a:sym typeface="+mn-ea"/>
              </a:rPr>
              <a:t>不同簇的</a:t>
            </a:r>
            <a:r>
              <a:rPr lang="zh-CN" altLang="en-US" sz="2400" dirty="0">
                <a:solidFill>
                  <a:srgbClr val="0070C0"/>
                </a:solidFill>
                <a:sym typeface="+mn-ea"/>
              </a:rPr>
              <a:t>两个最远的点</a:t>
            </a:r>
            <a:r>
              <a:rPr lang="zh-CN" altLang="en-US" sz="2400" b="0" dirty="0">
                <a:sym typeface="+mn-ea"/>
              </a:rPr>
              <a:t>之间的距离</a:t>
            </a:r>
            <a:endParaRPr lang="en-US" altLang="en-US" sz="2400" b="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81000" y="152400"/>
            <a:ext cx="8280400" cy="552450"/>
          </a:xfrm>
        </p:spPr>
        <p:txBody>
          <a:bodyPr/>
          <a:lstStyle/>
          <a:p>
            <a:r>
              <a:rPr lang="en-US" altLang="en-US" dirty="0" err="1">
                <a:sym typeface="+mn-ea"/>
              </a:rPr>
              <a:t>如何定义</a:t>
            </a:r>
            <a:r>
              <a:rPr lang="zh-CN" altLang="en-US" dirty="0">
                <a:sym typeface="+mn-ea"/>
              </a:rPr>
              <a:t>簇</a:t>
            </a:r>
            <a:r>
              <a:rPr lang="en-US" altLang="en-US" dirty="0" err="1">
                <a:sym typeface="+mn-ea"/>
              </a:rPr>
              <a:t>间距离</a:t>
            </a:r>
            <a:endParaRPr lang="en-US" altLang="en-US" dirty="0"/>
          </a:p>
        </p:txBody>
      </p:sp>
      <p:sp>
        <p:nvSpPr>
          <p:cNvPr id="62467" name="Rectangle 3"/>
          <p:cNvSpPr>
            <a:spLocks noGrp="1" noChangeArrowheads="1"/>
          </p:cNvSpPr>
          <p:nvPr>
            <p:ph idx="1"/>
          </p:nvPr>
        </p:nvSpPr>
        <p:spPr>
          <a:xfrm>
            <a:off x="639763" y="2344738"/>
            <a:ext cx="4800600" cy="3303587"/>
          </a:xfrm>
        </p:spPr>
        <p:txBody>
          <a:bodyPr/>
          <a:lstStyle/>
          <a:p>
            <a:pPr marL="990600" lvl="1" indent="-533400">
              <a:lnSpc>
                <a:spcPct val="90000"/>
              </a:lnSpc>
              <a:spcBef>
                <a:spcPct val="20000"/>
              </a:spcBef>
              <a:buFont typeface="Arial" panose="020B0604020202020204" pitchFamily="34" charset="0"/>
              <a:buNone/>
            </a:pPr>
            <a:r>
              <a:rPr lang="en-US" altLang="en-US" sz="1000" dirty="0"/>
              <a:t> </a:t>
            </a:r>
          </a:p>
        </p:txBody>
      </p:sp>
      <p:grpSp>
        <p:nvGrpSpPr>
          <p:cNvPr id="62468" name="Group 4"/>
          <p:cNvGrpSpPr/>
          <p:nvPr/>
        </p:nvGrpSpPr>
        <p:grpSpPr bwMode="auto">
          <a:xfrm>
            <a:off x="5486400" y="1066800"/>
            <a:ext cx="3429000" cy="3508375"/>
            <a:chOff x="3456" y="1440"/>
            <a:chExt cx="2160" cy="2210"/>
          </a:xfrm>
        </p:grpSpPr>
        <p:sp>
          <p:nvSpPr>
            <p:cNvPr id="62497" name="Line 5"/>
            <p:cNvSpPr>
              <a:spLocks noChangeShapeType="1"/>
            </p:cNvSpPr>
            <p:nvPr/>
          </p:nvSpPr>
          <p:spPr bwMode="auto">
            <a:xfrm>
              <a:off x="369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498" name="Line 6"/>
            <p:cNvSpPr>
              <a:spLocks noChangeShapeType="1"/>
            </p:cNvSpPr>
            <p:nvPr/>
          </p:nvSpPr>
          <p:spPr bwMode="auto">
            <a:xfrm>
              <a:off x="3504" y="1632"/>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499" name="Line 7"/>
            <p:cNvSpPr>
              <a:spLocks noChangeShapeType="1"/>
            </p:cNvSpPr>
            <p:nvPr/>
          </p:nvSpPr>
          <p:spPr bwMode="auto">
            <a:xfrm>
              <a:off x="4012"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0" name="Line 8"/>
            <p:cNvSpPr>
              <a:spLocks noChangeShapeType="1"/>
            </p:cNvSpPr>
            <p:nvPr/>
          </p:nvSpPr>
          <p:spPr bwMode="auto">
            <a:xfrm>
              <a:off x="4329"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1" name="Line 9"/>
            <p:cNvSpPr>
              <a:spLocks noChangeShapeType="1"/>
            </p:cNvSpPr>
            <p:nvPr/>
          </p:nvSpPr>
          <p:spPr bwMode="auto">
            <a:xfrm>
              <a:off x="464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2" name="Line 10"/>
            <p:cNvSpPr>
              <a:spLocks noChangeShapeType="1"/>
            </p:cNvSpPr>
            <p:nvPr/>
          </p:nvSpPr>
          <p:spPr bwMode="auto">
            <a:xfrm>
              <a:off x="4963"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3" name="Line 11"/>
            <p:cNvSpPr>
              <a:spLocks noChangeShapeType="1"/>
            </p:cNvSpPr>
            <p:nvPr/>
          </p:nvSpPr>
          <p:spPr bwMode="auto">
            <a:xfrm>
              <a:off x="5280"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4" name="Line 12"/>
            <p:cNvSpPr>
              <a:spLocks noChangeShapeType="1"/>
            </p:cNvSpPr>
            <p:nvPr/>
          </p:nvSpPr>
          <p:spPr bwMode="auto">
            <a:xfrm>
              <a:off x="3504" y="1891"/>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5" name="Line 13"/>
            <p:cNvSpPr>
              <a:spLocks noChangeShapeType="1"/>
            </p:cNvSpPr>
            <p:nvPr/>
          </p:nvSpPr>
          <p:spPr bwMode="auto">
            <a:xfrm>
              <a:off x="3504" y="2150"/>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6" name="Line 14"/>
            <p:cNvSpPr>
              <a:spLocks noChangeShapeType="1"/>
            </p:cNvSpPr>
            <p:nvPr/>
          </p:nvSpPr>
          <p:spPr bwMode="auto">
            <a:xfrm>
              <a:off x="3504" y="2409"/>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7" name="Line 15"/>
            <p:cNvSpPr>
              <a:spLocks noChangeShapeType="1"/>
            </p:cNvSpPr>
            <p:nvPr/>
          </p:nvSpPr>
          <p:spPr bwMode="auto">
            <a:xfrm>
              <a:off x="3504" y="266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8" name="Line 16"/>
            <p:cNvSpPr>
              <a:spLocks noChangeShapeType="1"/>
            </p:cNvSpPr>
            <p:nvPr/>
          </p:nvSpPr>
          <p:spPr bwMode="auto">
            <a:xfrm>
              <a:off x="3504" y="292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2509" name="Text Box 17"/>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2510" name="Text Box 18"/>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2511" name="Text Box 19"/>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2512" name="Text Box 20"/>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2513" name="Text Box 21"/>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2514" name="Text Box 22"/>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2515" name="Text Box 23"/>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2516" name="Text Box 24"/>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2517" name="Text Box 25"/>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2518" name="Text Box 26"/>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2519" name="Text Box 27"/>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 . .</a:t>
              </a:r>
            </a:p>
          </p:txBody>
        </p:sp>
        <p:sp>
          <p:nvSpPr>
            <p:cNvPr id="62520" name="Text Box 28"/>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62469" name="Freeform 29" descr="5%"/>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70" name="Oval 30"/>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2471" name="Oval 31"/>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2472" name="Oval 32"/>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2473" name="Oval 33"/>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2474" name="Freeform 34" descr="5%"/>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75" name="Oval 35"/>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2476" name="Oval 36"/>
          <p:cNvSpPr>
            <a:spLocks noChangeArrowheads="1"/>
          </p:cNvSpPr>
          <p:nvPr/>
        </p:nvSpPr>
        <p:spPr bwMode="auto">
          <a:xfrm rot="5400000" flipV="1">
            <a:off x="3516313" y="1600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2477" name="Oval 37"/>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2478" name="Oval 38"/>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2479" name="Line 39"/>
          <p:cNvSpPr>
            <a:spLocks noChangeShapeType="1"/>
          </p:cNvSpPr>
          <p:nvPr/>
        </p:nvSpPr>
        <p:spPr bwMode="auto">
          <a:xfrm>
            <a:off x="1828800" y="2209800"/>
            <a:ext cx="2209800" cy="762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0" name="Line 40"/>
          <p:cNvSpPr>
            <a:spLocks noChangeShapeType="1"/>
          </p:cNvSpPr>
          <p:nvPr/>
        </p:nvSpPr>
        <p:spPr bwMode="auto">
          <a:xfrm flipV="1">
            <a:off x="1828800" y="1676400"/>
            <a:ext cx="1676400" cy="5334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1" name="Line 41"/>
          <p:cNvSpPr>
            <a:spLocks noChangeShapeType="1"/>
          </p:cNvSpPr>
          <p:nvPr/>
        </p:nvSpPr>
        <p:spPr bwMode="auto">
          <a:xfrm flipV="1">
            <a:off x="1828800" y="1295400"/>
            <a:ext cx="2209800" cy="9144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2" name="Line 42"/>
          <p:cNvSpPr>
            <a:spLocks noChangeShapeType="1"/>
          </p:cNvSpPr>
          <p:nvPr/>
        </p:nvSpPr>
        <p:spPr bwMode="auto">
          <a:xfrm flipV="1">
            <a:off x="1828800" y="1676400"/>
            <a:ext cx="3048000" cy="5334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3" name="Line 43"/>
          <p:cNvSpPr>
            <a:spLocks noChangeShapeType="1"/>
          </p:cNvSpPr>
          <p:nvPr/>
        </p:nvSpPr>
        <p:spPr bwMode="auto">
          <a:xfrm>
            <a:off x="1981200" y="1828800"/>
            <a:ext cx="2057400" cy="4572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4" name="Line 44"/>
          <p:cNvSpPr>
            <a:spLocks noChangeShapeType="1"/>
          </p:cNvSpPr>
          <p:nvPr/>
        </p:nvSpPr>
        <p:spPr bwMode="auto">
          <a:xfrm flipV="1">
            <a:off x="1981200" y="1676400"/>
            <a:ext cx="1524000" cy="1524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5" name="Line 45"/>
          <p:cNvSpPr>
            <a:spLocks noChangeShapeType="1"/>
          </p:cNvSpPr>
          <p:nvPr/>
        </p:nvSpPr>
        <p:spPr bwMode="auto">
          <a:xfrm flipV="1">
            <a:off x="1981200" y="1295400"/>
            <a:ext cx="2057400" cy="5334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6" name="Line 46"/>
          <p:cNvSpPr>
            <a:spLocks noChangeShapeType="1"/>
          </p:cNvSpPr>
          <p:nvPr/>
        </p:nvSpPr>
        <p:spPr bwMode="auto">
          <a:xfrm flipV="1">
            <a:off x="1981200" y="1676400"/>
            <a:ext cx="2895600" cy="1524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7" name="Line 47"/>
          <p:cNvSpPr>
            <a:spLocks noChangeShapeType="1"/>
          </p:cNvSpPr>
          <p:nvPr/>
        </p:nvSpPr>
        <p:spPr bwMode="auto">
          <a:xfrm>
            <a:off x="914400" y="1905000"/>
            <a:ext cx="3124200" cy="3810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8" name="Line 48"/>
          <p:cNvSpPr>
            <a:spLocks noChangeShapeType="1"/>
          </p:cNvSpPr>
          <p:nvPr/>
        </p:nvSpPr>
        <p:spPr bwMode="auto">
          <a:xfrm flipV="1">
            <a:off x="914400" y="1676400"/>
            <a:ext cx="3962400" cy="2286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89" name="Line 49"/>
          <p:cNvSpPr>
            <a:spLocks noChangeShapeType="1"/>
          </p:cNvSpPr>
          <p:nvPr/>
        </p:nvSpPr>
        <p:spPr bwMode="auto">
          <a:xfrm flipV="1">
            <a:off x="914400" y="1295400"/>
            <a:ext cx="3124200" cy="6096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90" name="Line 50"/>
          <p:cNvSpPr>
            <a:spLocks noChangeShapeType="1"/>
          </p:cNvSpPr>
          <p:nvPr/>
        </p:nvSpPr>
        <p:spPr bwMode="auto">
          <a:xfrm flipV="1">
            <a:off x="914400" y="1676400"/>
            <a:ext cx="2590800" cy="2286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91" name="Line 51"/>
          <p:cNvSpPr>
            <a:spLocks noChangeShapeType="1"/>
          </p:cNvSpPr>
          <p:nvPr/>
        </p:nvSpPr>
        <p:spPr bwMode="auto">
          <a:xfrm>
            <a:off x="1752600" y="1447800"/>
            <a:ext cx="2286000" cy="8382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92" name="Line 52"/>
          <p:cNvSpPr>
            <a:spLocks noChangeShapeType="1"/>
          </p:cNvSpPr>
          <p:nvPr/>
        </p:nvSpPr>
        <p:spPr bwMode="auto">
          <a:xfrm>
            <a:off x="1752600" y="1447800"/>
            <a:ext cx="1752600" cy="2286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93" name="Line 53"/>
          <p:cNvSpPr>
            <a:spLocks noChangeShapeType="1"/>
          </p:cNvSpPr>
          <p:nvPr/>
        </p:nvSpPr>
        <p:spPr bwMode="auto">
          <a:xfrm flipV="1">
            <a:off x="1752600" y="1295400"/>
            <a:ext cx="2286000" cy="1524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94" name="Line 54"/>
          <p:cNvSpPr>
            <a:spLocks noChangeShapeType="1"/>
          </p:cNvSpPr>
          <p:nvPr/>
        </p:nvSpPr>
        <p:spPr bwMode="auto">
          <a:xfrm>
            <a:off x="1752600" y="1447800"/>
            <a:ext cx="3124200" cy="228600"/>
          </a:xfrm>
          <a:prstGeom prst="line">
            <a:avLst/>
          </a:prstGeom>
          <a:noFill/>
          <a:ln w="6350">
            <a:solidFill>
              <a:srgbClr val="FFCC00"/>
            </a:solidFill>
            <a:round/>
          </a:ln>
          <a:extLst>
            <a:ext uri="{909E8E84-426E-40DD-AFC4-6F175D3DCCD1}">
              <a14:hiddenFill xmlns:a14="http://schemas.microsoft.com/office/drawing/2010/main">
                <a:noFill/>
              </a14:hiddenFill>
            </a:ext>
          </a:extLst>
        </p:spPr>
        <p:txBody>
          <a:bodyPr/>
          <a:lstStyle/>
          <a:p>
            <a:endParaRPr lang="en-US"/>
          </a:p>
        </p:txBody>
      </p:sp>
      <p:sp>
        <p:nvSpPr>
          <p:cNvPr id="62495" name="Text Box 55"/>
          <p:cNvSpPr txBox="1">
            <a:spLocks noChangeArrowheads="1"/>
          </p:cNvSpPr>
          <p:nvPr/>
        </p:nvSpPr>
        <p:spPr bwMode="auto">
          <a:xfrm>
            <a:off x="6172200" y="4348481"/>
            <a:ext cx="25146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2000" dirty="0" err="1">
                <a:sym typeface="+mn-ea"/>
              </a:rPr>
              <a:t>邻近</a:t>
            </a:r>
            <a:r>
              <a:rPr lang="zh-CN" altLang="en-US" sz="2000" dirty="0">
                <a:sym typeface="+mn-ea"/>
              </a:rPr>
              <a:t>度</a:t>
            </a:r>
            <a:r>
              <a:rPr lang="en-US" altLang="en-US" sz="2000" dirty="0" err="1">
                <a:sym typeface="+mn-ea"/>
              </a:rPr>
              <a:t>矩阵</a:t>
            </a:r>
            <a:endParaRPr lang="en-US" altLang="en-US" sz="2000" dirty="0"/>
          </a:p>
        </p:txBody>
      </p:sp>
      <p:sp>
        <p:nvSpPr>
          <p:cNvPr id="62496" name="Rectangle 56"/>
          <p:cNvSpPr>
            <a:spLocks noChangeArrowheads="1"/>
          </p:cNvSpPr>
          <p:nvPr/>
        </p:nvSpPr>
        <p:spPr bwMode="auto">
          <a:xfrm>
            <a:off x="381000" y="3200400"/>
            <a:ext cx="4876801"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ts val="200"/>
              </a:spcBef>
              <a:spcAft>
                <a:spcPts val="200"/>
              </a:spcAft>
              <a:buClr>
                <a:srgbClr val="0C7B9C"/>
              </a:buClr>
              <a:buSzPct val="75000"/>
              <a:buFont typeface="Wingdings" panose="05000000000000000000" pitchFamily="2" charset="2"/>
              <a:buChar char="n"/>
            </a:pPr>
            <a:r>
              <a:rPr lang="en-US" altLang="en-US" sz="2400" dirty="0" err="1">
                <a:solidFill>
                  <a:srgbClr val="FF0000"/>
                </a:solidFill>
                <a:sym typeface="+mn-ea"/>
              </a:rPr>
              <a:t>组平均</a:t>
            </a:r>
            <a:endParaRPr lang="en-US" altLang="en-US" sz="2400" dirty="0">
              <a:solidFill>
                <a:srgbClr val="FF0000"/>
              </a:solidFill>
              <a:sym typeface="+mn-ea"/>
            </a:endParaRPr>
          </a:p>
          <a:p>
            <a:pPr marL="800100" lvl="1" indent="-342900">
              <a:spcBef>
                <a:spcPts val="200"/>
              </a:spcBef>
              <a:spcAft>
                <a:spcPts val="200"/>
              </a:spcAft>
              <a:buClr>
                <a:srgbClr val="0C7B9C"/>
              </a:buClr>
              <a:buSzPct val="75000"/>
              <a:buFont typeface="Wingdings" panose="05000000000000000000" pitchFamily="2" charset="2"/>
              <a:buChar char="Ø"/>
            </a:pPr>
            <a:r>
              <a:rPr lang="zh-CN" altLang="en-US" sz="2400" b="0" dirty="0">
                <a:sym typeface="+mn-ea"/>
              </a:rPr>
              <a:t>不同簇的</a:t>
            </a:r>
            <a:r>
              <a:rPr lang="zh-CN" altLang="en-US" sz="2400" dirty="0">
                <a:solidFill>
                  <a:srgbClr val="0070C0"/>
                </a:solidFill>
                <a:sym typeface="+mn-ea"/>
              </a:rPr>
              <a:t>任意两点之间</a:t>
            </a:r>
            <a:r>
              <a:rPr lang="zh-CN" altLang="en-US" sz="2400" b="0" dirty="0">
                <a:sym typeface="+mn-ea"/>
              </a:rPr>
              <a:t>距离的平均值</a:t>
            </a:r>
            <a:endParaRPr lang="en-US" altLang="en-US" sz="2400" b="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Line 2"/>
          <p:cNvSpPr>
            <a:spLocks noChangeShapeType="1"/>
          </p:cNvSpPr>
          <p:nvPr/>
        </p:nvSpPr>
        <p:spPr bwMode="auto">
          <a:xfrm flipV="1">
            <a:off x="1371600" y="1981200"/>
            <a:ext cx="2895600" cy="0"/>
          </a:xfrm>
          <a:prstGeom prst="line">
            <a:avLst/>
          </a:prstGeom>
          <a:noFill/>
          <a:ln w="25400">
            <a:solidFill>
              <a:srgbClr val="FF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1" name="Freeform 3" descr="5%"/>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492" name="Rectangle 4"/>
          <p:cNvSpPr>
            <a:spLocks noGrp="1" noChangeArrowheads="1"/>
          </p:cNvSpPr>
          <p:nvPr>
            <p:ph type="title"/>
          </p:nvPr>
        </p:nvSpPr>
        <p:spPr>
          <a:xfrm>
            <a:off x="381000" y="152400"/>
            <a:ext cx="8280400" cy="552450"/>
          </a:xfrm>
        </p:spPr>
        <p:txBody>
          <a:bodyPr/>
          <a:lstStyle/>
          <a:p>
            <a:r>
              <a:rPr lang="en-US" altLang="en-US" dirty="0" err="1">
                <a:sym typeface="+mn-ea"/>
              </a:rPr>
              <a:t>如何定义</a:t>
            </a:r>
            <a:r>
              <a:rPr lang="zh-CN" altLang="en-US" dirty="0">
                <a:sym typeface="+mn-ea"/>
              </a:rPr>
              <a:t>簇</a:t>
            </a:r>
            <a:r>
              <a:rPr lang="en-US" altLang="en-US" dirty="0" err="1">
                <a:sym typeface="+mn-ea"/>
              </a:rPr>
              <a:t>间距离</a:t>
            </a:r>
            <a:endParaRPr lang="en-US" altLang="en-US" dirty="0"/>
          </a:p>
        </p:txBody>
      </p:sp>
      <p:sp>
        <p:nvSpPr>
          <p:cNvPr id="63493" name="Rectangle 5"/>
          <p:cNvSpPr>
            <a:spLocks noGrp="1" noChangeArrowheads="1"/>
          </p:cNvSpPr>
          <p:nvPr>
            <p:ph idx="1"/>
          </p:nvPr>
        </p:nvSpPr>
        <p:spPr>
          <a:xfrm>
            <a:off x="639763" y="2344738"/>
            <a:ext cx="4800600" cy="3303587"/>
          </a:xfrm>
        </p:spPr>
        <p:txBody>
          <a:bodyPr/>
          <a:lstStyle/>
          <a:p>
            <a:pPr marL="990600" lvl="1" indent="-533400">
              <a:lnSpc>
                <a:spcPct val="90000"/>
              </a:lnSpc>
              <a:spcBef>
                <a:spcPct val="20000"/>
              </a:spcBef>
              <a:buFont typeface="Arial" panose="020B0604020202020204" pitchFamily="34" charset="0"/>
              <a:buNone/>
            </a:pPr>
            <a:r>
              <a:rPr lang="en-US" altLang="en-US" sz="1000" dirty="0"/>
              <a:t> </a:t>
            </a:r>
          </a:p>
        </p:txBody>
      </p:sp>
      <p:grpSp>
        <p:nvGrpSpPr>
          <p:cNvPr id="63494" name="Group 6"/>
          <p:cNvGrpSpPr/>
          <p:nvPr/>
        </p:nvGrpSpPr>
        <p:grpSpPr bwMode="auto">
          <a:xfrm>
            <a:off x="5486400" y="1066800"/>
            <a:ext cx="3429000" cy="3508375"/>
            <a:chOff x="3456" y="1440"/>
            <a:chExt cx="2160" cy="2210"/>
          </a:xfrm>
        </p:grpSpPr>
        <p:sp>
          <p:nvSpPr>
            <p:cNvPr id="63508" name="Line 7"/>
            <p:cNvSpPr>
              <a:spLocks noChangeShapeType="1"/>
            </p:cNvSpPr>
            <p:nvPr/>
          </p:nvSpPr>
          <p:spPr bwMode="auto">
            <a:xfrm>
              <a:off x="369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09" name="Line 8"/>
            <p:cNvSpPr>
              <a:spLocks noChangeShapeType="1"/>
            </p:cNvSpPr>
            <p:nvPr/>
          </p:nvSpPr>
          <p:spPr bwMode="auto">
            <a:xfrm>
              <a:off x="3504" y="1632"/>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0" name="Line 9"/>
            <p:cNvSpPr>
              <a:spLocks noChangeShapeType="1"/>
            </p:cNvSpPr>
            <p:nvPr/>
          </p:nvSpPr>
          <p:spPr bwMode="auto">
            <a:xfrm>
              <a:off x="4012"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1" name="Line 10"/>
            <p:cNvSpPr>
              <a:spLocks noChangeShapeType="1"/>
            </p:cNvSpPr>
            <p:nvPr/>
          </p:nvSpPr>
          <p:spPr bwMode="auto">
            <a:xfrm>
              <a:off x="4329"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2" name="Line 11"/>
            <p:cNvSpPr>
              <a:spLocks noChangeShapeType="1"/>
            </p:cNvSpPr>
            <p:nvPr/>
          </p:nvSpPr>
          <p:spPr bwMode="auto">
            <a:xfrm>
              <a:off x="464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3" name="Line 12"/>
            <p:cNvSpPr>
              <a:spLocks noChangeShapeType="1"/>
            </p:cNvSpPr>
            <p:nvPr/>
          </p:nvSpPr>
          <p:spPr bwMode="auto">
            <a:xfrm>
              <a:off x="4963"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4" name="Line 13"/>
            <p:cNvSpPr>
              <a:spLocks noChangeShapeType="1"/>
            </p:cNvSpPr>
            <p:nvPr/>
          </p:nvSpPr>
          <p:spPr bwMode="auto">
            <a:xfrm>
              <a:off x="5280"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5" name="Line 14"/>
            <p:cNvSpPr>
              <a:spLocks noChangeShapeType="1"/>
            </p:cNvSpPr>
            <p:nvPr/>
          </p:nvSpPr>
          <p:spPr bwMode="auto">
            <a:xfrm>
              <a:off x="3504" y="1891"/>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6" name="Line 15"/>
            <p:cNvSpPr>
              <a:spLocks noChangeShapeType="1"/>
            </p:cNvSpPr>
            <p:nvPr/>
          </p:nvSpPr>
          <p:spPr bwMode="auto">
            <a:xfrm>
              <a:off x="3504" y="2150"/>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7" name="Line 16"/>
            <p:cNvSpPr>
              <a:spLocks noChangeShapeType="1"/>
            </p:cNvSpPr>
            <p:nvPr/>
          </p:nvSpPr>
          <p:spPr bwMode="auto">
            <a:xfrm>
              <a:off x="3504" y="2409"/>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8" name="Line 17"/>
            <p:cNvSpPr>
              <a:spLocks noChangeShapeType="1"/>
            </p:cNvSpPr>
            <p:nvPr/>
          </p:nvSpPr>
          <p:spPr bwMode="auto">
            <a:xfrm>
              <a:off x="3504" y="266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9" name="Line 18"/>
            <p:cNvSpPr>
              <a:spLocks noChangeShapeType="1"/>
            </p:cNvSpPr>
            <p:nvPr/>
          </p:nvSpPr>
          <p:spPr bwMode="auto">
            <a:xfrm>
              <a:off x="3504" y="292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20" name="Text Box 19"/>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3521" name="Text Box 20"/>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3522" name="Text Box 21"/>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3523" name="Text Box 22"/>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3524" name="Text Box 23"/>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3525" name="Text Box 24"/>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3526" name="Text Box 25"/>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3527" name="Text Box 26"/>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3528" name="Text Box 27"/>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3529" name="Text Box 28"/>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3530" name="Text Box 29"/>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 . .</a:t>
              </a:r>
            </a:p>
          </p:txBody>
        </p:sp>
        <p:sp>
          <p:nvSpPr>
            <p:cNvPr id="63531" name="Text Box 30"/>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63495" name="Oval 31"/>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496" name="Oval 32"/>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497" name="Oval 33"/>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498" name="Oval 34"/>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499" name="Freeform 35" descr="5%"/>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00" name="Oval 36"/>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501" name="Oval 37"/>
          <p:cNvSpPr>
            <a:spLocks noChangeArrowheads="1"/>
          </p:cNvSpPr>
          <p:nvPr/>
        </p:nvSpPr>
        <p:spPr bwMode="auto">
          <a:xfrm rot="5400000" flipV="1">
            <a:off x="3516313" y="15986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502" name="Oval 38"/>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503" name="Oval 39"/>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504" name="Text Box 40"/>
          <p:cNvSpPr txBox="1">
            <a:spLocks noChangeArrowheads="1"/>
          </p:cNvSpPr>
          <p:nvPr/>
        </p:nvSpPr>
        <p:spPr bwMode="auto">
          <a:xfrm>
            <a:off x="5943600" y="4343400"/>
            <a:ext cx="25146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2000" dirty="0" err="1">
                <a:sym typeface="+mn-ea"/>
              </a:rPr>
              <a:t>邻近</a:t>
            </a:r>
            <a:r>
              <a:rPr lang="zh-CN" altLang="en-US" sz="2000" dirty="0">
                <a:sym typeface="+mn-ea"/>
              </a:rPr>
              <a:t>度</a:t>
            </a:r>
            <a:r>
              <a:rPr lang="en-US" altLang="en-US" sz="2000" dirty="0" err="1">
                <a:sym typeface="+mn-ea"/>
              </a:rPr>
              <a:t>矩阵</a:t>
            </a:r>
            <a:endParaRPr lang="en-US" altLang="en-US" sz="2000" dirty="0"/>
          </a:p>
        </p:txBody>
      </p:sp>
      <p:sp>
        <p:nvSpPr>
          <p:cNvPr id="63505" name="Rectangle 41"/>
          <p:cNvSpPr>
            <a:spLocks noChangeArrowheads="1"/>
          </p:cNvSpPr>
          <p:nvPr/>
        </p:nvSpPr>
        <p:spPr bwMode="auto">
          <a:xfrm>
            <a:off x="381000" y="3200400"/>
            <a:ext cx="5791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ts val="200"/>
              </a:spcBef>
              <a:spcAft>
                <a:spcPts val="200"/>
              </a:spcAft>
              <a:buClr>
                <a:srgbClr val="0C7B9C"/>
              </a:buClr>
              <a:buSzPct val="75000"/>
              <a:buFont typeface="Wingdings" panose="05000000000000000000" pitchFamily="2" charset="2"/>
              <a:buChar char="n"/>
            </a:pPr>
            <a:r>
              <a:rPr lang="en-US" altLang="en-US" sz="2400" dirty="0">
                <a:solidFill>
                  <a:srgbClr val="FF0000"/>
                </a:solidFill>
                <a:sym typeface="+mn-ea"/>
              </a:rPr>
              <a:t>质心之间的距离</a:t>
            </a:r>
          </a:p>
          <a:p>
            <a:pPr marL="800100" lvl="1" indent="-342900">
              <a:spcBef>
                <a:spcPts val="200"/>
              </a:spcBef>
              <a:spcAft>
                <a:spcPts val="200"/>
              </a:spcAft>
              <a:buClr>
                <a:srgbClr val="0C7B9C"/>
              </a:buClr>
              <a:buSzPct val="75000"/>
              <a:buFont typeface="Wingdings" panose="05000000000000000000" pitchFamily="2" charset="2"/>
              <a:buChar char="Ø"/>
            </a:pPr>
            <a:r>
              <a:rPr lang="zh-CN" altLang="en-US" sz="2400" b="0" dirty="0">
                <a:sym typeface="+mn-ea"/>
              </a:rPr>
              <a:t>不同簇的质心之间的距离</a:t>
            </a:r>
            <a:endParaRPr lang="en-US" altLang="en-US" sz="2400" b="0" dirty="0"/>
          </a:p>
        </p:txBody>
      </p:sp>
      <p:sp>
        <p:nvSpPr>
          <p:cNvPr id="63506" name="Text Box 42"/>
          <p:cNvSpPr txBox="1">
            <a:spLocks noChangeArrowheads="1"/>
          </p:cNvSpPr>
          <p:nvPr/>
        </p:nvSpPr>
        <p:spPr bwMode="auto">
          <a:xfrm>
            <a:off x="1219200" y="18288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solidFill>
                  <a:srgbClr val="FF0000"/>
                </a:solidFill>
                <a:sym typeface="Symbol" panose="05050102010706020507" pitchFamily="18" charset="2"/>
              </a:rPr>
              <a:t></a:t>
            </a:r>
          </a:p>
        </p:txBody>
      </p:sp>
      <p:sp>
        <p:nvSpPr>
          <p:cNvPr id="63507" name="Text Box 43"/>
          <p:cNvSpPr txBox="1">
            <a:spLocks noChangeArrowheads="1"/>
          </p:cNvSpPr>
          <p:nvPr/>
        </p:nvSpPr>
        <p:spPr bwMode="auto">
          <a:xfrm>
            <a:off x="4114800" y="18288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solidFill>
                  <a:srgbClr val="FF0000"/>
                </a:solidFill>
                <a:sym typeface="Symbol" panose="05050102010706020507" pitchFamily="18" charset="2"/>
              </a:rPr>
              <a: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Line 2"/>
          <p:cNvSpPr>
            <a:spLocks noChangeShapeType="1"/>
          </p:cNvSpPr>
          <p:nvPr/>
        </p:nvSpPr>
        <p:spPr bwMode="auto">
          <a:xfrm flipV="1">
            <a:off x="1371600" y="1981200"/>
            <a:ext cx="2895600" cy="0"/>
          </a:xfrm>
          <a:prstGeom prst="line">
            <a:avLst/>
          </a:prstGeom>
          <a:noFill/>
          <a:ln w="25400">
            <a:solidFill>
              <a:srgbClr val="FFCC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3491" name="Freeform 3" descr="5%"/>
          <p:cNvSpPr/>
          <p:nvPr/>
        </p:nvSpPr>
        <p:spPr bwMode="auto">
          <a:xfrm rot="-5400000">
            <a:off x="462757" y="1289843"/>
            <a:ext cx="1828800" cy="1382713"/>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492" name="Rectangle 4"/>
          <p:cNvSpPr>
            <a:spLocks noGrp="1" noChangeArrowheads="1"/>
          </p:cNvSpPr>
          <p:nvPr>
            <p:ph type="title"/>
          </p:nvPr>
        </p:nvSpPr>
        <p:spPr>
          <a:xfrm>
            <a:off x="381000" y="152400"/>
            <a:ext cx="8280400" cy="552450"/>
          </a:xfrm>
        </p:spPr>
        <p:txBody>
          <a:bodyPr/>
          <a:lstStyle/>
          <a:p>
            <a:r>
              <a:rPr lang="en-US" altLang="en-US" dirty="0" err="1">
                <a:sym typeface="+mn-ea"/>
              </a:rPr>
              <a:t>如何定义</a:t>
            </a:r>
            <a:r>
              <a:rPr lang="zh-CN" altLang="en-US" dirty="0">
                <a:sym typeface="+mn-ea"/>
              </a:rPr>
              <a:t>簇</a:t>
            </a:r>
            <a:r>
              <a:rPr lang="en-US" altLang="en-US" dirty="0" err="1">
                <a:sym typeface="+mn-ea"/>
              </a:rPr>
              <a:t>间距离</a:t>
            </a:r>
            <a:endParaRPr lang="en-US" altLang="en-US" dirty="0"/>
          </a:p>
        </p:txBody>
      </p:sp>
      <p:sp>
        <p:nvSpPr>
          <p:cNvPr id="63493" name="Rectangle 5"/>
          <p:cNvSpPr>
            <a:spLocks noGrp="1" noChangeArrowheads="1"/>
          </p:cNvSpPr>
          <p:nvPr>
            <p:ph idx="1"/>
          </p:nvPr>
        </p:nvSpPr>
        <p:spPr>
          <a:xfrm>
            <a:off x="639763" y="2344738"/>
            <a:ext cx="4800600" cy="3303587"/>
          </a:xfrm>
        </p:spPr>
        <p:txBody>
          <a:bodyPr/>
          <a:lstStyle/>
          <a:p>
            <a:pPr marL="990600" lvl="1" indent="-533400">
              <a:lnSpc>
                <a:spcPct val="90000"/>
              </a:lnSpc>
              <a:spcBef>
                <a:spcPct val="20000"/>
              </a:spcBef>
              <a:buFont typeface="Arial" panose="020B0604020202020204" pitchFamily="34" charset="0"/>
              <a:buNone/>
            </a:pPr>
            <a:r>
              <a:rPr lang="en-US" altLang="en-US" sz="1000" dirty="0"/>
              <a:t> </a:t>
            </a:r>
          </a:p>
        </p:txBody>
      </p:sp>
      <p:grpSp>
        <p:nvGrpSpPr>
          <p:cNvPr id="63494" name="Group 6"/>
          <p:cNvGrpSpPr/>
          <p:nvPr/>
        </p:nvGrpSpPr>
        <p:grpSpPr bwMode="auto">
          <a:xfrm>
            <a:off x="5486400" y="1066800"/>
            <a:ext cx="3429000" cy="3508375"/>
            <a:chOff x="3456" y="1440"/>
            <a:chExt cx="2160" cy="2210"/>
          </a:xfrm>
        </p:grpSpPr>
        <p:sp>
          <p:nvSpPr>
            <p:cNvPr id="63508" name="Line 7"/>
            <p:cNvSpPr>
              <a:spLocks noChangeShapeType="1"/>
            </p:cNvSpPr>
            <p:nvPr/>
          </p:nvSpPr>
          <p:spPr bwMode="auto">
            <a:xfrm>
              <a:off x="369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09" name="Line 8"/>
            <p:cNvSpPr>
              <a:spLocks noChangeShapeType="1"/>
            </p:cNvSpPr>
            <p:nvPr/>
          </p:nvSpPr>
          <p:spPr bwMode="auto">
            <a:xfrm>
              <a:off x="3504" y="1632"/>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0" name="Line 9"/>
            <p:cNvSpPr>
              <a:spLocks noChangeShapeType="1"/>
            </p:cNvSpPr>
            <p:nvPr/>
          </p:nvSpPr>
          <p:spPr bwMode="auto">
            <a:xfrm>
              <a:off x="4012"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1" name="Line 10"/>
            <p:cNvSpPr>
              <a:spLocks noChangeShapeType="1"/>
            </p:cNvSpPr>
            <p:nvPr/>
          </p:nvSpPr>
          <p:spPr bwMode="auto">
            <a:xfrm>
              <a:off x="4329"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2" name="Line 11"/>
            <p:cNvSpPr>
              <a:spLocks noChangeShapeType="1"/>
            </p:cNvSpPr>
            <p:nvPr/>
          </p:nvSpPr>
          <p:spPr bwMode="auto">
            <a:xfrm>
              <a:off x="4646"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3" name="Line 12"/>
            <p:cNvSpPr>
              <a:spLocks noChangeShapeType="1"/>
            </p:cNvSpPr>
            <p:nvPr/>
          </p:nvSpPr>
          <p:spPr bwMode="auto">
            <a:xfrm>
              <a:off x="4963"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4" name="Line 13"/>
            <p:cNvSpPr>
              <a:spLocks noChangeShapeType="1"/>
            </p:cNvSpPr>
            <p:nvPr/>
          </p:nvSpPr>
          <p:spPr bwMode="auto">
            <a:xfrm>
              <a:off x="5280" y="1440"/>
              <a:ext cx="0" cy="168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5" name="Line 14"/>
            <p:cNvSpPr>
              <a:spLocks noChangeShapeType="1"/>
            </p:cNvSpPr>
            <p:nvPr/>
          </p:nvSpPr>
          <p:spPr bwMode="auto">
            <a:xfrm>
              <a:off x="3504" y="1891"/>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6" name="Line 15"/>
            <p:cNvSpPr>
              <a:spLocks noChangeShapeType="1"/>
            </p:cNvSpPr>
            <p:nvPr/>
          </p:nvSpPr>
          <p:spPr bwMode="auto">
            <a:xfrm>
              <a:off x="3504" y="2150"/>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7" name="Line 16"/>
            <p:cNvSpPr>
              <a:spLocks noChangeShapeType="1"/>
            </p:cNvSpPr>
            <p:nvPr/>
          </p:nvSpPr>
          <p:spPr bwMode="auto">
            <a:xfrm>
              <a:off x="3504" y="2409"/>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8" name="Line 17"/>
            <p:cNvSpPr>
              <a:spLocks noChangeShapeType="1"/>
            </p:cNvSpPr>
            <p:nvPr/>
          </p:nvSpPr>
          <p:spPr bwMode="auto">
            <a:xfrm>
              <a:off x="3504" y="266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19" name="Line 18"/>
            <p:cNvSpPr>
              <a:spLocks noChangeShapeType="1"/>
            </p:cNvSpPr>
            <p:nvPr/>
          </p:nvSpPr>
          <p:spPr bwMode="auto">
            <a:xfrm>
              <a:off x="3504" y="2928"/>
              <a:ext cx="187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3520" name="Text Box 19"/>
            <p:cNvSpPr txBox="1">
              <a:spLocks noChangeArrowheads="1"/>
            </p:cNvSpPr>
            <p:nvPr/>
          </p:nvSpPr>
          <p:spPr bwMode="auto">
            <a:xfrm>
              <a:off x="3456" y="16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3521" name="Text Box 20"/>
            <p:cNvSpPr txBox="1">
              <a:spLocks noChangeArrowheads="1"/>
            </p:cNvSpPr>
            <p:nvPr/>
          </p:nvSpPr>
          <p:spPr bwMode="auto">
            <a:xfrm>
              <a:off x="3456" y="220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3522" name="Text Box 21"/>
            <p:cNvSpPr txBox="1">
              <a:spLocks noChangeArrowheads="1"/>
            </p:cNvSpPr>
            <p:nvPr/>
          </p:nvSpPr>
          <p:spPr bwMode="auto">
            <a:xfrm>
              <a:off x="3456" y="273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3523" name="Text Box 22"/>
            <p:cNvSpPr txBox="1">
              <a:spLocks noChangeArrowheads="1"/>
            </p:cNvSpPr>
            <p:nvPr/>
          </p:nvSpPr>
          <p:spPr bwMode="auto">
            <a:xfrm>
              <a:off x="3456" y="2496"/>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3524" name="Text Box 23"/>
            <p:cNvSpPr txBox="1">
              <a:spLocks noChangeArrowheads="1"/>
            </p:cNvSpPr>
            <p:nvPr/>
          </p:nvSpPr>
          <p:spPr bwMode="auto">
            <a:xfrm>
              <a:off x="3456" y="19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3525" name="Text Box 24"/>
            <p:cNvSpPr txBox="1">
              <a:spLocks noChangeArrowheads="1"/>
            </p:cNvSpPr>
            <p:nvPr/>
          </p:nvSpPr>
          <p:spPr bwMode="auto">
            <a:xfrm>
              <a:off x="37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p1</a:t>
              </a:r>
            </a:p>
          </p:txBody>
        </p:sp>
        <p:sp>
          <p:nvSpPr>
            <p:cNvPr id="63526" name="Text Box 25"/>
            <p:cNvSpPr txBox="1">
              <a:spLocks noChangeArrowheads="1"/>
            </p:cNvSpPr>
            <p:nvPr/>
          </p:nvSpPr>
          <p:spPr bwMode="auto">
            <a:xfrm>
              <a:off x="4032"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p2</a:t>
              </a:r>
            </a:p>
          </p:txBody>
        </p:sp>
        <p:sp>
          <p:nvSpPr>
            <p:cNvPr id="63527" name="Text Box 26"/>
            <p:cNvSpPr txBox="1">
              <a:spLocks noChangeArrowheads="1"/>
            </p:cNvSpPr>
            <p:nvPr/>
          </p:nvSpPr>
          <p:spPr bwMode="auto">
            <a:xfrm>
              <a:off x="4368"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p3</a:t>
              </a:r>
            </a:p>
          </p:txBody>
        </p:sp>
        <p:sp>
          <p:nvSpPr>
            <p:cNvPr id="63528" name="Text Box 27"/>
            <p:cNvSpPr txBox="1">
              <a:spLocks noChangeArrowheads="1"/>
            </p:cNvSpPr>
            <p:nvPr/>
          </p:nvSpPr>
          <p:spPr bwMode="auto">
            <a:xfrm>
              <a:off x="470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p4</a:t>
              </a:r>
            </a:p>
          </p:txBody>
        </p:sp>
        <p:sp>
          <p:nvSpPr>
            <p:cNvPr id="63529" name="Text Box 28"/>
            <p:cNvSpPr txBox="1">
              <a:spLocks noChangeArrowheads="1"/>
            </p:cNvSpPr>
            <p:nvPr/>
          </p:nvSpPr>
          <p:spPr bwMode="auto">
            <a:xfrm>
              <a:off x="4944" y="144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t>p5</a:t>
              </a:r>
            </a:p>
          </p:txBody>
        </p:sp>
        <p:sp>
          <p:nvSpPr>
            <p:cNvPr id="63530" name="Text Box 29"/>
            <p:cNvSpPr txBox="1">
              <a:spLocks noChangeArrowheads="1"/>
            </p:cNvSpPr>
            <p:nvPr/>
          </p:nvSpPr>
          <p:spPr bwMode="auto">
            <a:xfrm>
              <a:off x="5280" y="144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 . .</a:t>
              </a:r>
            </a:p>
          </p:txBody>
        </p:sp>
        <p:sp>
          <p:nvSpPr>
            <p:cNvPr id="63531" name="Text Box 30"/>
            <p:cNvSpPr txBox="1">
              <a:spLocks noChangeArrowheads="1"/>
            </p:cNvSpPr>
            <p:nvPr/>
          </p:nvSpPr>
          <p:spPr bwMode="auto">
            <a:xfrm>
              <a:off x="3552" y="2976"/>
              <a:ext cx="336"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a:t>.</a:t>
              </a:r>
            </a:p>
            <a:p>
              <a:pPr>
                <a:spcBef>
                  <a:spcPct val="50000"/>
                </a:spcBef>
              </a:pPr>
              <a:r>
                <a:rPr lang="en-US" altLang="en-US" sz="1600"/>
                <a:t>.</a:t>
              </a:r>
            </a:p>
            <a:p>
              <a:pPr>
                <a:spcBef>
                  <a:spcPct val="50000"/>
                </a:spcBef>
              </a:pPr>
              <a:r>
                <a:rPr lang="en-US" altLang="en-US" sz="1600"/>
                <a:t>.</a:t>
              </a:r>
            </a:p>
          </p:txBody>
        </p:sp>
      </p:grpSp>
      <p:sp>
        <p:nvSpPr>
          <p:cNvPr id="63495" name="Oval 31"/>
          <p:cNvSpPr>
            <a:spLocks noChangeArrowheads="1"/>
          </p:cNvSpPr>
          <p:nvPr/>
        </p:nvSpPr>
        <p:spPr bwMode="auto">
          <a:xfrm rot="-5400000">
            <a:off x="1752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496" name="Oval 32"/>
          <p:cNvSpPr>
            <a:spLocks noChangeArrowheads="1"/>
          </p:cNvSpPr>
          <p:nvPr/>
        </p:nvSpPr>
        <p:spPr bwMode="auto">
          <a:xfrm rot="-5400000">
            <a:off x="1676400" y="1447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497" name="Oval 33"/>
          <p:cNvSpPr>
            <a:spLocks noChangeArrowheads="1"/>
          </p:cNvSpPr>
          <p:nvPr/>
        </p:nvSpPr>
        <p:spPr bwMode="auto">
          <a:xfrm rot="-5400000">
            <a:off x="838200" y="19050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498" name="Oval 34"/>
          <p:cNvSpPr>
            <a:spLocks noChangeArrowheads="1"/>
          </p:cNvSpPr>
          <p:nvPr/>
        </p:nvSpPr>
        <p:spPr bwMode="auto">
          <a:xfrm rot="-5400000">
            <a:off x="1903413" y="17510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499" name="Freeform 35" descr="5%"/>
          <p:cNvSpPr/>
          <p:nvPr/>
        </p:nvSpPr>
        <p:spPr bwMode="auto">
          <a:xfrm rot="5400000" flipV="1">
            <a:off x="3352800" y="1143000"/>
            <a:ext cx="1828800" cy="1676400"/>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500" name="Oval 36"/>
          <p:cNvSpPr>
            <a:spLocks noChangeArrowheads="1"/>
          </p:cNvSpPr>
          <p:nvPr/>
        </p:nvSpPr>
        <p:spPr bwMode="auto">
          <a:xfrm rot="5400000" flipV="1">
            <a:off x="4876800" y="1600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501" name="Oval 37"/>
          <p:cNvSpPr>
            <a:spLocks noChangeArrowheads="1"/>
          </p:cNvSpPr>
          <p:nvPr/>
        </p:nvSpPr>
        <p:spPr bwMode="auto">
          <a:xfrm rot="5400000" flipV="1">
            <a:off x="3516313" y="1598613"/>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502" name="Oval 38"/>
          <p:cNvSpPr>
            <a:spLocks noChangeArrowheads="1"/>
          </p:cNvSpPr>
          <p:nvPr/>
        </p:nvSpPr>
        <p:spPr bwMode="auto">
          <a:xfrm rot="5400000" flipV="1">
            <a:off x="4038600" y="22098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503" name="Oval 39"/>
          <p:cNvSpPr>
            <a:spLocks noChangeArrowheads="1"/>
          </p:cNvSpPr>
          <p:nvPr/>
        </p:nvSpPr>
        <p:spPr bwMode="auto">
          <a:xfrm rot="5400000" flipV="1">
            <a:off x="4038600" y="1219200"/>
            <a:ext cx="76200" cy="76200"/>
          </a:xfrm>
          <a:prstGeom prst="ellipse">
            <a:avLst/>
          </a:prstGeom>
          <a:solidFill>
            <a:schemeClr val="tx1"/>
          </a:solidFill>
          <a:ln w="12700">
            <a:solidFill>
              <a:schemeClr val="tx1"/>
            </a:solidFill>
            <a:rou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63504" name="Text Box 40"/>
          <p:cNvSpPr txBox="1">
            <a:spLocks noChangeArrowheads="1"/>
          </p:cNvSpPr>
          <p:nvPr/>
        </p:nvSpPr>
        <p:spPr bwMode="auto">
          <a:xfrm>
            <a:off x="5943600" y="4343400"/>
            <a:ext cx="25146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2000" dirty="0" err="1">
                <a:sym typeface="+mn-ea"/>
              </a:rPr>
              <a:t>邻近</a:t>
            </a:r>
            <a:r>
              <a:rPr lang="zh-CN" altLang="en-US" sz="2000" dirty="0">
                <a:sym typeface="+mn-ea"/>
              </a:rPr>
              <a:t>度</a:t>
            </a:r>
            <a:r>
              <a:rPr lang="en-US" altLang="en-US" sz="2000" dirty="0" err="1">
                <a:sym typeface="+mn-ea"/>
              </a:rPr>
              <a:t>矩阵</a:t>
            </a:r>
            <a:endParaRPr lang="en-US" altLang="en-US" sz="2000" dirty="0"/>
          </a:p>
        </p:txBody>
      </p:sp>
      <mc:AlternateContent xmlns:mc="http://schemas.openxmlformats.org/markup-compatibility/2006" xmlns:a14="http://schemas.microsoft.com/office/drawing/2010/main">
        <mc:Choice Requires="a14">
          <p:sp>
            <p:nvSpPr>
              <p:cNvPr id="63505" name="Rectangle 41"/>
              <p:cNvSpPr>
                <a:spLocks noChangeArrowheads="1"/>
              </p:cNvSpPr>
              <p:nvPr/>
            </p:nvSpPr>
            <p:spPr bwMode="auto">
              <a:xfrm>
                <a:off x="381000" y="3200400"/>
                <a:ext cx="4908550" cy="312420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ts val="200"/>
                  </a:spcBef>
                  <a:spcAft>
                    <a:spcPts val="200"/>
                  </a:spcAft>
                  <a:buClr>
                    <a:srgbClr val="0C7B9C"/>
                  </a:buClr>
                  <a:buSzPct val="75000"/>
                  <a:buFont typeface="Wingdings" panose="05000000000000000000" pitchFamily="2" charset="2"/>
                  <a:buChar char="n"/>
                </a:pPr>
                <a:r>
                  <a:rPr lang="en-US" altLang="en-US" sz="2400" dirty="0">
                    <a:solidFill>
                      <a:srgbClr val="FF0000"/>
                    </a:solidFill>
                    <a:sym typeface="+mn-ea"/>
                  </a:rPr>
                  <a:t>Ward </a:t>
                </a:r>
                <a:r>
                  <a:rPr lang="zh-CN" altLang="en-US" sz="2400" dirty="0">
                    <a:solidFill>
                      <a:srgbClr val="FF0000"/>
                    </a:solidFill>
                    <a:sym typeface="+mn-ea"/>
                  </a:rPr>
                  <a:t>方法</a:t>
                </a:r>
                <a:endParaRPr lang="en-US" altLang="zh-CN" sz="2400" dirty="0">
                  <a:solidFill>
                    <a:srgbClr val="FF0000"/>
                  </a:solidFill>
                  <a:sym typeface="+mn-ea"/>
                </a:endParaRPr>
              </a:p>
              <a:p>
                <a:pPr marL="800100" lvl="1" indent="-342900">
                  <a:spcBef>
                    <a:spcPts val="200"/>
                  </a:spcBef>
                  <a:spcAft>
                    <a:spcPts val="200"/>
                  </a:spcAft>
                  <a:buClr>
                    <a:srgbClr val="0C7B9C"/>
                  </a:buClr>
                  <a:buSzPct val="75000"/>
                  <a:buFont typeface="Wingdings" panose="05000000000000000000" pitchFamily="2" charset="2"/>
                  <a:buChar char="Ø"/>
                </a:pPr>
                <a:r>
                  <a:rPr lang="zh-CN" altLang="en-US" sz="2400" b="0" dirty="0">
                    <a:sym typeface="+mn-ea"/>
                  </a:rPr>
                  <a:t>用合并两个簇而导致的</a:t>
                </a:r>
                <a:r>
                  <a:rPr lang="en-US" altLang="zh-CN" sz="2400" b="0" dirty="0">
                    <a:sym typeface="+mn-ea"/>
                  </a:rPr>
                  <a:t>SSE</a:t>
                </a:r>
                <a:r>
                  <a:rPr lang="zh-CN" altLang="en-US" sz="2400" b="0" dirty="0">
                    <a:sym typeface="+mn-ea"/>
                  </a:rPr>
                  <a:t>的增加来度量两个簇之间的距离</a:t>
                </a:r>
                <a:endParaRPr lang="en-US" altLang="zh-CN" sz="2400" b="0" dirty="0">
                  <a:sym typeface="+mn-ea"/>
                </a:endParaRPr>
              </a:p>
              <a:p>
                <a:pPr marL="800100" lvl="1" indent="-342900">
                  <a:spcBef>
                    <a:spcPts val="200"/>
                  </a:spcBef>
                  <a:spcAft>
                    <a:spcPts val="200"/>
                  </a:spcAft>
                  <a:buClr>
                    <a:srgbClr val="0C7B9C"/>
                  </a:buClr>
                  <a:buSzPct val="75000"/>
                  <a:buFont typeface="Wingdings" panose="05000000000000000000" pitchFamily="2" charset="2"/>
                  <a:buChar char="Ø"/>
                </a:pPr>
                <a:r>
                  <a:rPr lang="en-US" altLang="zh-CN" sz="2000" b="0" dirty="0">
                    <a:sym typeface="+mn-ea"/>
                  </a:rPr>
                  <a:t>SSE</a:t>
                </a:r>
                <a:r>
                  <a:rPr lang="zh-CN" altLang="en-US" sz="2000" b="0" dirty="0">
                    <a:sym typeface="+mn-ea"/>
                  </a:rPr>
                  <a:t>是每个点到最近质心的欧几里得距离的平方和</a:t>
                </a:r>
                <a:endParaRPr lang="en-US" altLang="en-US" sz="2000" b="0" dirty="0">
                  <a:sym typeface="+mn-ea"/>
                </a:endParaRPr>
              </a:p>
              <a:p>
                <a:pPr marL="457200" lvl="1" indent="0">
                  <a:spcBef>
                    <a:spcPts val="200"/>
                  </a:spcBef>
                  <a:spcAft>
                    <a:spcPts val="200"/>
                  </a:spcAft>
                  <a:buClr>
                    <a:srgbClr val="0C7B9C"/>
                  </a:buClr>
                  <a:buSzPct val="75000"/>
                </a:pPr>
                <a14:m>
                  <m:oMathPara xmlns:m="http://schemas.openxmlformats.org/officeDocument/2006/math">
                    <m:oMathParaPr>
                      <m:jc m:val="centerGroup"/>
                    </m:oMathParaPr>
                    <m:oMath xmlns:m="http://schemas.openxmlformats.org/officeDocument/2006/math">
                      <m:r>
                        <a:rPr lang="zh-CN" altLang="en-US" sz="2000" i="1" smtClean="0">
                          <a:solidFill>
                            <a:srgbClr val="000000"/>
                          </a:solidFill>
                          <a:latin typeface="Cambria Math" panose="02040503050406030204" pitchFamily="18" charset="0"/>
                        </a:rPr>
                        <m:t>𝑆𝑆𝐸</m:t>
                      </m:r>
                      <m:r>
                        <a:rPr lang="zh-CN" altLang="en-US" sz="2000" i="1" smtClean="0">
                          <a:solidFill>
                            <a:srgbClr val="000000"/>
                          </a:solidFill>
                          <a:latin typeface="Cambria Math" panose="02040503050406030204" pitchFamily="18" charset="0"/>
                        </a:rPr>
                        <m:t>=</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𝐾</m:t>
                          </m:r>
                        </m:sup>
                        <m:e>
                          <m:nary>
                            <m:naryPr>
                              <m:chr m:val="∑"/>
                              <m:supHide m:val="on"/>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𝐶</m:t>
                                  </m:r>
                                </m:e>
                                <m:sub>
                                  <m:r>
                                    <a:rPr lang="zh-CN" altLang="en-US" sz="2000" i="1">
                                      <a:solidFill>
                                        <a:srgbClr val="000000"/>
                                      </a:solidFill>
                                      <a:latin typeface="Cambria Math" panose="02040503050406030204" pitchFamily="18" charset="0"/>
                                    </a:rPr>
                                    <m:t>𝑖</m:t>
                                  </m:r>
                                </m:sub>
                              </m:sSub>
                            </m:sub>
                            <m:sup/>
                            <m:e>
                              <m:r>
                                <a:rPr lang="zh-CN" altLang="en-US" sz="2000" i="1">
                                  <a:solidFill>
                                    <a:srgbClr val="000000"/>
                                  </a:solidFill>
                                  <a:latin typeface="Cambria Math" panose="02040503050406030204" pitchFamily="18" charset="0"/>
                                </a:rPr>
                                <m:t>𝑑𝑖𝑠</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𝑡</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𝑐</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e>
                          </m:nary>
                        </m:e>
                      </m:nary>
                    </m:oMath>
                  </m:oMathPara>
                </a14:m>
                <a:endParaRPr lang="en-US" altLang="en-US" sz="2400" b="0" dirty="0"/>
              </a:p>
            </p:txBody>
          </p:sp>
        </mc:Choice>
        <mc:Fallback xmlns="">
          <p:sp>
            <p:nvSpPr>
              <p:cNvPr id="63505" name="Rectangle 41"/>
              <p:cNvSpPr>
                <a:spLocks noRot="1" noChangeAspect="1" noMove="1" noResize="1" noEditPoints="1" noAdjustHandles="1" noChangeArrowheads="1" noChangeShapeType="1" noTextEdit="1"/>
              </p:cNvSpPr>
              <p:nvPr/>
            </p:nvSpPr>
            <p:spPr bwMode="auto">
              <a:xfrm>
                <a:off x="381000" y="3200400"/>
                <a:ext cx="4908550" cy="3124200"/>
              </a:xfrm>
              <a:prstGeom prst="rect">
                <a:avLst/>
              </a:prstGeom>
              <a:blipFill>
                <a:blip r:embed="rId2"/>
                <a:stretch>
                  <a:fillRect l="-870" t="-1559" b="-3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sp>
        <p:nvSpPr>
          <p:cNvPr id="63506" name="Text Box 42"/>
          <p:cNvSpPr txBox="1">
            <a:spLocks noChangeArrowheads="1"/>
          </p:cNvSpPr>
          <p:nvPr/>
        </p:nvSpPr>
        <p:spPr bwMode="auto">
          <a:xfrm>
            <a:off x="1219200" y="18288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solidFill>
                  <a:srgbClr val="FF0000"/>
                </a:solidFill>
                <a:sym typeface="Symbol" panose="05050102010706020507" pitchFamily="18" charset="2"/>
              </a:rPr>
              <a:t></a:t>
            </a:r>
          </a:p>
        </p:txBody>
      </p:sp>
      <p:sp>
        <p:nvSpPr>
          <p:cNvPr id="63507" name="Text Box 43"/>
          <p:cNvSpPr txBox="1">
            <a:spLocks noChangeArrowheads="1"/>
          </p:cNvSpPr>
          <p:nvPr/>
        </p:nvSpPr>
        <p:spPr bwMode="auto">
          <a:xfrm>
            <a:off x="4114800" y="18288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a:solidFill>
                  <a:srgbClr val="FF0000"/>
                </a:solidFill>
                <a:sym typeface="Symbol" panose="05050102010706020507" pitchFamily="18" charset="2"/>
              </a:rPr>
              <a:t></a:t>
            </a:r>
          </a:p>
        </p:txBody>
      </p:sp>
    </p:spTree>
    <p:extLst>
      <p:ext uri="{BB962C8B-B14F-4D97-AF65-F5344CB8AC3E}">
        <p14:creationId xmlns:p14="http://schemas.microsoft.com/office/powerpoint/2010/main" val="27314392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dirty="0"/>
              <a:t>MIN 单链</a:t>
            </a:r>
          </a:p>
        </p:txBody>
      </p:sp>
      <p:pic>
        <p:nvPicPr>
          <p:cNvPr id="6451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5000" b="3334"/>
          <a:stretch>
            <a:fillRect/>
          </a:stretch>
        </p:blipFill>
        <p:spPr>
          <a:xfrm>
            <a:off x="571500" y="2971800"/>
            <a:ext cx="3276600" cy="2500313"/>
          </a:xfrm>
          <a:noFill/>
        </p:spPr>
      </p:pic>
      <p:sp>
        <p:nvSpPr>
          <p:cNvPr id="64515" name="Rectangle 3"/>
          <p:cNvSpPr>
            <a:spLocks noGrp="1" noChangeArrowheads="1"/>
          </p:cNvSpPr>
          <p:nvPr>
            <p:ph type="body" idx="4294967295"/>
          </p:nvPr>
        </p:nvSpPr>
        <p:spPr>
          <a:xfrm>
            <a:off x="381001" y="990600"/>
            <a:ext cx="8382000" cy="5334000"/>
          </a:xfrm>
        </p:spPr>
        <p:txBody>
          <a:bodyPr/>
          <a:lstStyle/>
          <a:p>
            <a:pPr>
              <a:buFont typeface="Wingdings" panose="05000000000000000000" pitchFamily="2" charset="2"/>
              <a:buChar char="n"/>
            </a:pPr>
            <a:r>
              <a:rPr lang="en-US" altLang="en-US" dirty="0" err="1">
                <a:latin typeface="+mn-ea"/>
              </a:rPr>
              <a:t>两个</a:t>
            </a:r>
            <a:r>
              <a:rPr lang="zh-CN" altLang="en-US" dirty="0">
                <a:latin typeface="+mn-ea"/>
              </a:rPr>
              <a:t>簇</a:t>
            </a:r>
            <a:r>
              <a:rPr lang="en-US" altLang="en-US" dirty="0">
                <a:latin typeface="+mn-ea"/>
              </a:rPr>
              <a:t>的</a:t>
            </a:r>
            <a:r>
              <a:rPr lang="zh-CN" altLang="en-US" dirty="0">
                <a:latin typeface="+mn-ea"/>
              </a:rPr>
              <a:t>邻近度</a:t>
            </a:r>
            <a:r>
              <a:rPr lang="en-US" altLang="en-US" dirty="0" err="1">
                <a:latin typeface="+mn-ea"/>
              </a:rPr>
              <a:t>基于不同</a:t>
            </a:r>
            <a:r>
              <a:rPr lang="zh-CN" altLang="en-US" dirty="0">
                <a:latin typeface="+mn-ea"/>
              </a:rPr>
              <a:t>簇中</a:t>
            </a:r>
            <a:r>
              <a:rPr lang="zh-CN" altLang="en-US" dirty="0">
                <a:solidFill>
                  <a:srgbClr val="0070C0"/>
                </a:solidFill>
                <a:latin typeface="+mn-ea"/>
              </a:rPr>
              <a:t>任意两点之间的最短距离（最大相似度）</a:t>
            </a:r>
            <a:endParaRPr lang="en-US" altLang="zh-CN" dirty="0">
              <a:solidFill>
                <a:srgbClr val="0070C0"/>
              </a:solidFill>
              <a:latin typeface="+mn-ea"/>
            </a:endParaRPr>
          </a:p>
          <a:p>
            <a:pPr>
              <a:buFont typeface="Wingdings" panose="05000000000000000000" pitchFamily="2" charset="2"/>
              <a:buChar char="n"/>
            </a:pPr>
            <a:r>
              <a:rPr lang="zh-CN" altLang="en-US" dirty="0">
                <a:latin typeface="+mn-ea"/>
              </a:rPr>
              <a:t>每次将（最短距离）最近的两个簇合并成一个簇</a:t>
            </a:r>
            <a:endParaRPr lang="en-US" altLang="zh-CN" dirty="0">
              <a:latin typeface="+mn-ea"/>
            </a:endParaRPr>
          </a:p>
        </p:txBody>
      </p:sp>
      <p:pic>
        <p:nvPicPr>
          <p:cNvPr id="64517" name="Picture 5"/>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505960" y="3303587"/>
            <a:ext cx="4000500" cy="1836738"/>
          </a:xfrm>
          <a:noFill/>
        </p:spPr>
      </p:pic>
      <p:sp>
        <p:nvSpPr>
          <p:cNvPr id="64518" name="Text Box 6"/>
          <p:cNvSpPr txBox="1">
            <a:spLocks noChangeArrowheads="1"/>
          </p:cNvSpPr>
          <p:nvPr/>
        </p:nvSpPr>
        <p:spPr bwMode="auto">
          <a:xfrm>
            <a:off x="5943600" y="282951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600" dirty="0" err="1"/>
              <a:t>距离矩阵</a:t>
            </a:r>
            <a:endParaRPr lang="en-US" altLang="en-US" sz="16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1000" y="152400"/>
            <a:ext cx="8280400" cy="552450"/>
          </a:xfrm>
        </p:spPr>
        <p:txBody>
          <a:bodyPr/>
          <a:lstStyle/>
          <a:p>
            <a:r>
              <a:rPr lang="en-US" altLang="en-US" dirty="0"/>
              <a:t>MIN 单链</a:t>
            </a:r>
            <a:r>
              <a:rPr lang="zh-CN" altLang="en-US" dirty="0"/>
              <a:t>：示例</a:t>
            </a:r>
            <a:endParaRPr lang="en-US" altLang="en-US" dirty="0"/>
          </a:p>
        </p:txBody>
      </p:sp>
      <p:sp>
        <p:nvSpPr>
          <p:cNvPr id="65539" name="Text Box 3"/>
          <p:cNvSpPr txBox="1">
            <a:spLocks noChangeArrowheads="1"/>
          </p:cNvSpPr>
          <p:nvPr/>
        </p:nvSpPr>
        <p:spPr bwMode="auto">
          <a:xfrm>
            <a:off x="1549401" y="5278440"/>
            <a:ext cx="335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dirty="0" err="1"/>
              <a:t>嵌套簇</a:t>
            </a:r>
            <a:r>
              <a:rPr lang="zh-CN" altLang="en-US" sz="1800" dirty="0"/>
              <a:t>图</a:t>
            </a:r>
            <a:endParaRPr lang="en-US" altLang="en-US" sz="1800" dirty="0"/>
          </a:p>
        </p:txBody>
      </p:sp>
      <p:sp>
        <p:nvSpPr>
          <p:cNvPr id="65540" name="Text Box 4"/>
          <p:cNvSpPr txBox="1">
            <a:spLocks noChangeArrowheads="1"/>
          </p:cNvSpPr>
          <p:nvPr/>
        </p:nvSpPr>
        <p:spPr bwMode="auto">
          <a:xfrm>
            <a:off x="5130800" y="5220985"/>
            <a:ext cx="35306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spcBef>
                <a:spcPct val="50000"/>
              </a:spcBef>
            </a:pPr>
            <a:r>
              <a:rPr lang="en-US" altLang="en-US" sz="1800" dirty="0" err="1"/>
              <a:t>树状图</a:t>
            </a:r>
            <a:endParaRPr lang="en-US" altLang="en-US" sz="1800" dirty="0"/>
          </a:p>
          <a:p>
            <a:pPr>
              <a:spcBef>
                <a:spcPct val="50000"/>
              </a:spcBef>
            </a:pPr>
            <a:r>
              <a:rPr lang="zh-CN" altLang="en-US" sz="1800" b="0" dirty="0"/>
              <a:t>两个簇合并处的高度对应两个簇之间的最短距离</a:t>
            </a:r>
            <a:endParaRPr lang="en-US" altLang="en-US" sz="1800" b="0" dirty="0"/>
          </a:p>
        </p:txBody>
      </p:sp>
      <p:grpSp>
        <p:nvGrpSpPr>
          <p:cNvPr id="65541" name="Group 5"/>
          <p:cNvGrpSpPr/>
          <p:nvPr/>
        </p:nvGrpSpPr>
        <p:grpSpPr bwMode="auto">
          <a:xfrm>
            <a:off x="747713" y="1773238"/>
            <a:ext cx="3175000" cy="2790825"/>
            <a:chOff x="471" y="1117"/>
            <a:chExt cx="2000" cy="1758"/>
          </a:xfrm>
        </p:grpSpPr>
        <p:sp>
          <p:nvSpPr>
            <p:cNvPr id="65558" name="Freeform 6"/>
            <p:cNvSpPr/>
            <p:nvPr/>
          </p:nvSpPr>
          <p:spPr bwMode="auto">
            <a:xfrm>
              <a:off x="1072" y="1810"/>
              <a:ext cx="89" cy="87"/>
            </a:xfrm>
            <a:custGeom>
              <a:avLst/>
              <a:gdLst>
                <a:gd name="T0" fmla="*/ 0 w 89"/>
                <a:gd name="T1" fmla="*/ 43 h 87"/>
                <a:gd name="T2" fmla="*/ 4 w 89"/>
                <a:gd name="T3" fmla="*/ 26 h 87"/>
                <a:gd name="T4" fmla="*/ 13 w 89"/>
                <a:gd name="T5" fmla="*/ 11 h 87"/>
                <a:gd name="T6" fmla="*/ 28 w 89"/>
                <a:gd name="T7" fmla="*/ 2 h 87"/>
                <a:gd name="T8" fmla="*/ 43 w 89"/>
                <a:gd name="T9" fmla="*/ 0 h 87"/>
                <a:gd name="T10" fmla="*/ 61 w 89"/>
                <a:gd name="T11" fmla="*/ 2 h 87"/>
                <a:gd name="T12" fmla="*/ 76 w 89"/>
                <a:gd name="T13" fmla="*/ 11 h 87"/>
                <a:gd name="T14" fmla="*/ 84 w 89"/>
                <a:gd name="T15" fmla="*/ 26 h 87"/>
                <a:gd name="T16" fmla="*/ 89 w 89"/>
                <a:gd name="T17" fmla="*/ 43 h 87"/>
                <a:gd name="T18" fmla="*/ 84 w 89"/>
                <a:gd name="T19" fmla="*/ 61 h 87"/>
                <a:gd name="T20" fmla="*/ 76 w 89"/>
                <a:gd name="T21" fmla="*/ 74 h 87"/>
                <a:gd name="T22" fmla="*/ 61 w 89"/>
                <a:gd name="T23" fmla="*/ 84 h 87"/>
                <a:gd name="T24" fmla="*/ 43 w 89"/>
                <a:gd name="T25" fmla="*/ 87 h 87"/>
                <a:gd name="T26" fmla="*/ 28 w 89"/>
                <a:gd name="T27" fmla="*/ 84 h 87"/>
                <a:gd name="T28" fmla="*/ 13 w 89"/>
                <a:gd name="T29" fmla="*/ 74 h 87"/>
                <a:gd name="T30" fmla="*/ 4 w 89"/>
                <a:gd name="T31" fmla="*/ 61 h 87"/>
                <a:gd name="T32" fmla="*/ 0 w 89"/>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7"/>
                <a:gd name="T53" fmla="*/ 89 w 89"/>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7">
                  <a:moveTo>
                    <a:pt x="0" y="43"/>
                  </a:moveTo>
                  <a:lnTo>
                    <a:pt x="4" y="26"/>
                  </a:lnTo>
                  <a:lnTo>
                    <a:pt x="13" y="11"/>
                  </a:lnTo>
                  <a:lnTo>
                    <a:pt x="28" y="2"/>
                  </a:lnTo>
                  <a:lnTo>
                    <a:pt x="43" y="0"/>
                  </a:lnTo>
                  <a:lnTo>
                    <a:pt x="61" y="2"/>
                  </a:lnTo>
                  <a:lnTo>
                    <a:pt x="76" y="11"/>
                  </a:lnTo>
                  <a:lnTo>
                    <a:pt x="84" y="26"/>
                  </a:lnTo>
                  <a:lnTo>
                    <a:pt x="89" y="43"/>
                  </a:lnTo>
                  <a:lnTo>
                    <a:pt x="84" y="61"/>
                  </a:lnTo>
                  <a:lnTo>
                    <a:pt x="76" y="74"/>
                  </a:lnTo>
                  <a:lnTo>
                    <a:pt x="61" y="84"/>
                  </a:lnTo>
                  <a:lnTo>
                    <a:pt x="43" y="87"/>
                  </a:lnTo>
                  <a:lnTo>
                    <a:pt x="28" y="84"/>
                  </a:lnTo>
                  <a:lnTo>
                    <a:pt x="13" y="74"/>
                  </a:lnTo>
                  <a:lnTo>
                    <a:pt x="4" y="61"/>
                  </a:lnTo>
                  <a:lnTo>
                    <a:pt x="0" y="43"/>
                  </a:lnTo>
                  <a:close/>
                </a:path>
              </a:pathLst>
            </a:custGeom>
            <a:solidFill>
              <a:srgbClr val="1A1A1A"/>
            </a:solidFill>
            <a:ln w="3175">
              <a:solidFill>
                <a:srgbClr val="000000"/>
              </a:solidFill>
              <a:round/>
            </a:ln>
          </p:spPr>
          <p:txBody>
            <a:bodyPr/>
            <a:lstStyle/>
            <a:p>
              <a:endParaRPr lang="en-US"/>
            </a:p>
          </p:txBody>
        </p:sp>
        <p:sp>
          <p:nvSpPr>
            <p:cNvPr id="65559" name="Freeform 7"/>
            <p:cNvSpPr/>
            <p:nvPr/>
          </p:nvSpPr>
          <p:spPr bwMode="auto">
            <a:xfrm>
              <a:off x="1894" y="1169"/>
              <a:ext cx="89" cy="86"/>
            </a:xfrm>
            <a:custGeom>
              <a:avLst/>
              <a:gdLst>
                <a:gd name="T0" fmla="*/ 0 w 89"/>
                <a:gd name="T1" fmla="*/ 43 h 86"/>
                <a:gd name="T2" fmla="*/ 4 w 89"/>
                <a:gd name="T3" fmla="*/ 26 h 86"/>
                <a:gd name="T4" fmla="*/ 13 w 89"/>
                <a:gd name="T5" fmla="*/ 13 h 86"/>
                <a:gd name="T6" fmla="*/ 28 w 89"/>
                <a:gd name="T7" fmla="*/ 2 h 86"/>
                <a:gd name="T8" fmla="*/ 45 w 89"/>
                <a:gd name="T9" fmla="*/ 0 h 86"/>
                <a:gd name="T10" fmla="*/ 61 w 89"/>
                <a:gd name="T11" fmla="*/ 2 h 86"/>
                <a:gd name="T12" fmla="*/ 76 w 89"/>
                <a:gd name="T13" fmla="*/ 13 h 86"/>
                <a:gd name="T14" fmla="*/ 84 w 89"/>
                <a:gd name="T15" fmla="*/ 26 h 86"/>
                <a:gd name="T16" fmla="*/ 89 w 89"/>
                <a:gd name="T17" fmla="*/ 43 h 86"/>
                <a:gd name="T18" fmla="*/ 84 w 89"/>
                <a:gd name="T19" fmla="*/ 60 h 86"/>
                <a:gd name="T20" fmla="*/ 76 w 89"/>
                <a:gd name="T21" fmla="*/ 73 h 86"/>
                <a:gd name="T22" fmla="*/ 61 w 89"/>
                <a:gd name="T23" fmla="*/ 84 h 86"/>
                <a:gd name="T24" fmla="*/ 45 w 89"/>
                <a:gd name="T25" fmla="*/ 86 h 86"/>
                <a:gd name="T26" fmla="*/ 28 w 89"/>
                <a:gd name="T27" fmla="*/ 84 h 86"/>
                <a:gd name="T28" fmla="*/ 13 w 89"/>
                <a:gd name="T29" fmla="*/ 73 h 86"/>
                <a:gd name="T30" fmla="*/ 4 w 89"/>
                <a:gd name="T31" fmla="*/ 60 h 86"/>
                <a:gd name="T32" fmla="*/ 0 w 89"/>
                <a:gd name="T33" fmla="*/ 43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6"/>
                <a:gd name="T53" fmla="*/ 89 w 89"/>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6">
                  <a:moveTo>
                    <a:pt x="0" y="43"/>
                  </a:moveTo>
                  <a:lnTo>
                    <a:pt x="4" y="26"/>
                  </a:lnTo>
                  <a:lnTo>
                    <a:pt x="13" y="13"/>
                  </a:lnTo>
                  <a:lnTo>
                    <a:pt x="28" y="2"/>
                  </a:lnTo>
                  <a:lnTo>
                    <a:pt x="45" y="0"/>
                  </a:lnTo>
                  <a:lnTo>
                    <a:pt x="61" y="2"/>
                  </a:lnTo>
                  <a:lnTo>
                    <a:pt x="76" y="13"/>
                  </a:lnTo>
                  <a:lnTo>
                    <a:pt x="84" y="26"/>
                  </a:lnTo>
                  <a:lnTo>
                    <a:pt x="89" y="43"/>
                  </a:lnTo>
                  <a:lnTo>
                    <a:pt x="84" y="60"/>
                  </a:lnTo>
                  <a:lnTo>
                    <a:pt x="76" y="73"/>
                  </a:lnTo>
                  <a:lnTo>
                    <a:pt x="61" y="84"/>
                  </a:lnTo>
                  <a:lnTo>
                    <a:pt x="45" y="86"/>
                  </a:lnTo>
                  <a:lnTo>
                    <a:pt x="28" y="84"/>
                  </a:lnTo>
                  <a:lnTo>
                    <a:pt x="13" y="73"/>
                  </a:lnTo>
                  <a:lnTo>
                    <a:pt x="4" y="60"/>
                  </a:lnTo>
                  <a:lnTo>
                    <a:pt x="0" y="43"/>
                  </a:lnTo>
                  <a:close/>
                </a:path>
              </a:pathLst>
            </a:custGeom>
            <a:solidFill>
              <a:srgbClr val="1A1A1A"/>
            </a:solidFill>
            <a:ln w="3175">
              <a:solidFill>
                <a:srgbClr val="000000"/>
              </a:solidFill>
              <a:round/>
            </a:ln>
          </p:spPr>
          <p:txBody>
            <a:bodyPr/>
            <a:lstStyle/>
            <a:p>
              <a:endParaRPr lang="en-US"/>
            </a:p>
          </p:txBody>
        </p:sp>
        <p:sp>
          <p:nvSpPr>
            <p:cNvPr id="65560" name="Freeform 8"/>
            <p:cNvSpPr/>
            <p:nvPr/>
          </p:nvSpPr>
          <p:spPr bwMode="auto">
            <a:xfrm>
              <a:off x="1295" y="2683"/>
              <a:ext cx="89" cy="88"/>
            </a:xfrm>
            <a:custGeom>
              <a:avLst/>
              <a:gdLst>
                <a:gd name="T0" fmla="*/ 0 w 89"/>
                <a:gd name="T1" fmla="*/ 45 h 88"/>
                <a:gd name="T2" fmla="*/ 4 w 89"/>
                <a:gd name="T3" fmla="*/ 28 h 88"/>
                <a:gd name="T4" fmla="*/ 13 w 89"/>
                <a:gd name="T5" fmla="*/ 12 h 88"/>
                <a:gd name="T6" fmla="*/ 28 w 89"/>
                <a:gd name="T7" fmla="*/ 4 h 88"/>
                <a:gd name="T8" fmla="*/ 45 w 89"/>
                <a:gd name="T9" fmla="*/ 0 h 88"/>
                <a:gd name="T10" fmla="*/ 60 w 89"/>
                <a:gd name="T11" fmla="*/ 4 h 88"/>
                <a:gd name="T12" fmla="*/ 76 w 89"/>
                <a:gd name="T13" fmla="*/ 12 h 88"/>
                <a:gd name="T14" fmla="*/ 86 w 89"/>
                <a:gd name="T15" fmla="*/ 28 h 88"/>
                <a:gd name="T16" fmla="*/ 89 w 89"/>
                <a:gd name="T17" fmla="*/ 45 h 88"/>
                <a:gd name="T18" fmla="*/ 86 w 89"/>
                <a:gd name="T19" fmla="*/ 62 h 88"/>
                <a:gd name="T20" fmla="*/ 76 w 89"/>
                <a:gd name="T21" fmla="*/ 75 h 88"/>
                <a:gd name="T22" fmla="*/ 60 w 89"/>
                <a:gd name="T23" fmla="*/ 86 h 88"/>
                <a:gd name="T24" fmla="*/ 45 w 89"/>
                <a:gd name="T25" fmla="*/ 88 h 88"/>
                <a:gd name="T26" fmla="*/ 28 w 89"/>
                <a:gd name="T27" fmla="*/ 86 h 88"/>
                <a:gd name="T28" fmla="*/ 13 w 89"/>
                <a:gd name="T29" fmla="*/ 75 h 88"/>
                <a:gd name="T30" fmla="*/ 4 w 89"/>
                <a:gd name="T31" fmla="*/ 62 h 88"/>
                <a:gd name="T32" fmla="*/ 0 w 89"/>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8"/>
                <a:gd name="T53" fmla="*/ 89 w 89"/>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8">
                  <a:moveTo>
                    <a:pt x="0" y="45"/>
                  </a:moveTo>
                  <a:lnTo>
                    <a:pt x="4" y="28"/>
                  </a:lnTo>
                  <a:lnTo>
                    <a:pt x="13" y="12"/>
                  </a:lnTo>
                  <a:lnTo>
                    <a:pt x="28" y="4"/>
                  </a:lnTo>
                  <a:lnTo>
                    <a:pt x="45" y="0"/>
                  </a:lnTo>
                  <a:lnTo>
                    <a:pt x="60" y="4"/>
                  </a:lnTo>
                  <a:lnTo>
                    <a:pt x="76" y="12"/>
                  </a:lnTo>
                  <a:lnTo>
                    <a:pt x="86" y="28"/>
                  </a:lnTo>
                  <a:lnTo>
                    <a:pt x="89" y="45"/>
                  </a:lnTo>
                  <a:lnTo>
                    <a:pt x="86" y="62"/>
                  </a:lnTo>
                  <a:lnTo>
                    <a:pt x="76" y="75"/>
                  </a:lnTo>
                  <a:lnTo>
                    <a:pt x="60" y="86"/>
                  </a:lnTo>
                  <a:lnTo>
                    <a:pt x="45" y="88"/>
                  </a:lnTo>
                  <a:lnTo>
                    <a:pt x="28" y="86"/>
                  </a:lnTo>
                  <a:lnTo>
                    <a:pt x="13" y="75"/>
                  </a:lnTo>
                  <a:lnTo>
                    <a:pt x="4" y="62"/>
                  </a:lnTo>
                  <a:lnTo>
                    <a:pt x="0" y="45"/>
                  </a:lnTo>
                  <a:close/>
                </a:path>
              </a:pathLst>
            </a:custGeom>
            <a:solidFill>
              <a:srgbClr val="1A1A1A"/>
            </a:solidFill>
            <a:ln w="3175">
              <a:solidFill>
                <a:srgbClr val="000000"/>
              </a:solidFill>
              <a:round/>
            </a:ln>
          </p:spPr>
          <p:txBody>
            <a:bodyPr/>
            <a:lstStyle/>
            <a:p>
              <a:endParaRPr lang="en-US"/>
            </a:p>
          </p:txBody>
        </p:sp>
        <p:sp>
          <p:nvSpPr>
            <p:cNvPr id="65561" name="Freeform 9"/>
            <p:cNvSpPr/>
            <p:nvPr/>
          </p:nvSpPr>
          <p:spPr bwMode="auto">
            <a:xfrm>
              <a:off x="471" y="1683"/>
              <a:ext cx="88" cy="88"/>
            </a:xfrm>
            <a:custGeom>
              <a:avLst/>
              <a:gdLst>
                <a:gd name="T0" fmla="*/ 0 w 88"/>
                <a:gd name="T1" fmla="*/ 45 h 88"/>
                <a:gd name="T2" fmla="*/ 4 w 88"/>
                <a:gd name="T3" fmla="*/ 28 h 88"/>
                <a:gd name="T4" fmla="*/ 13 w 88"/>
                <a:gd name="T5" fmla="*/ 13 h 88"/>
                <a:gd name="T6" fmla="*/ 28 w 88"/>
                <a:gd name="T7" fmla="*/ 4 h 88"/>
                <a:gd name="T8" fmla="*/ 45 w 88"/>
                <a:gd name="T9" fmla="*/ 0 h 88"/>
                <a:gd name="T10" fmla="*/ 60 w 88"/>
                <a:gd name="T11" fmla="*/ 4 h 88"/>
                <a:gd name="T12" fmla="*/ 75 w 88"/>
                <a:gd name="T13" fmla="*/ 13 h 88"/>
                <a:gd name="T14" fmla="*/ 84 w 88"/>
                <a:gd name="T15" fmla="*/ 28 h 88"/>
                <a:gd name="T16" fmla="*/ 88 w 88"/>
                <a:gd name="T17" fmla="*/ 45 h 88"/>
                <a:gd name="T18" fmla="*/ 84 w 88"/>
                <a:gd name="T19" fmla="*/ 60 h 88"/>
                <a:gd name="T20" fmla="*/ 75 w 88"/>
                <a:gd name="T21" fmla="*/ 75 h 88"/>
                <a:gd name="T22" fmla="*/ 60 w 88"/>
                <a:gd name="T23" fmla="*/ 86 h 88"/>
                <a:gd name="T24" fmla="*/ 45 w 88"/>
                <a:gd name="T25" fmla="*/ 88 h 88"/>
                <a:gd name="T26" fmla="*/ 28 w 88"/>
                <a:gd name="T27" fmla="*/ 86 h 88"/>
                <a:gd name="T28" fmla="*/ 13 w 88"/>
                <a:gd name="T29" fmla="*/ 75 h 88"/>
                <a:gd name="T30" fmla="*/ 4 w 88"/>
                <a:gd name="T31" fmla="*/ 60 h 88"/>
                <a:gd name="T32" fmla="*/ 0 w 88"/>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88"/>
                <a:gd name="T53" fmla="*/ 88 w 88"/>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88">
                  <a:moveTo>
                    <a:pt x="0" y="45"/>
                  </a:moveTo>
                  <a:lnTo>
                    <a:pt x="4" y="28"/>
                  </a:lnTo>
                  <a:lnTo>
                    <a:pt x="13" y="13"/>
                  </a:lnTo>
                  <a:lnTo>
                    <a:pt x="28" y="4"/>
                  </a:lnTo>
                  <a:lnTo>
                    <a:pt x="45" y="0"/>
                  </a:lnTo>
                  <a:lnTo>
                    <a:pt x="60" y="4"/>
                  </a:lnTo>
                  <a:lnTo>
                    <a:pt x="75" y="13"/>
                  </a:lnTo>
                  <a:lnTo>
                    <a:pt x="84" y="28"/>
                  </a:lnTo>
                  <a:lnTo>
                    <a:pt x="88" y="45"/>
                  </a:lnTo>
                  <a:lnTo>
                    <a:pt x="84" y="60"/>
                  </a:lnTo>
                  <a:lnTo>
                    <a:pt x="75" y="75"/>
                  </a:lnTo>
                  <a:lnTo>
                    <a:pt x="60" y="86"/>
                  </a:lnTo>
                  <a:lnTo>
                    <a:pt x="45" y="88"/>
                  </a:lnTo>
                  <a:lnTo>
                    <a:pt x="28" y="86"/>
                  </a:lnTo>
                  <a:lnTo>
                    <a:pt x="13" y="75"/>
                  </a:lnTo>
                  <a:lnTo>
                    <a:pt x="4" y="60"/>
                  </a:lnTo>
                  <a:lnTo>
                    <a:pt x="0" y="45"/>
                  </a:lnTo>
                  <a:close/>
                </a:path>
              </a:pathLst>
            </a:custGeom>
            <a:solidFill>
              <a:srgbClr val="1A1A1A"/>
            </a:solidFill>
            <a:ln w="3175">
              <a:solidFill>
                <a:srgbClr val="000000"/>
              </a:solidFill>
              <a:round/>
            </a:ln>
          </p:spPr>
          <p:txBody>
            <a:bodyPr/>
            <a:lstStyle/>
            <a:p>
              <a:endParaRPr lang="en-US"/>
            </a:p>
          </p:txBody>
        </p:sp>
        <p:sp>
          <p:nvSpPr>
            <p:cNvPr id="65562" name="Freeform 10"/>
            <p:cNvSpPr/>
            <p:nvPr/>
          </p:nvSpPr>
          <p:spPr bwMode="auto">
            <a:xfrm>
              <a:off x="1652" y="2117"/>
              <a:ext cx="88" cy="88"/>
            </a:xfrm>
            <a:custGeom>
              <a:avLst/>
              <a:gdLst>
                <a:gd name="T0" fmla="*/ 0 w 88"/>
                <a:gd name="T1" fmla="*/ 45 h 88"/>
                <a:gd name="T2" fmla="*/ 2 w 88"/>
                <a:gd name="T3" fmla="*/ 28 h 88"/>
                <a:gd name="T4" fmla="*/ 13 w 88"/>
                <a:gd name="T5" fmla="*/ 13 h 88"/>
                <a:gd name="T6" fmla="*/ 26 w 88"/>
                <a:gd name="T7" fmla="*/ 4 h 88"/>
                <a:gd name="T8" fmla="*/ 43 w 88"/>
                <a:gd name="T9" fmla="*/ 0 h 88"/>
                <a:gd name="T10" fmla="*/ 60 w 88"/>
                <a:gd name="T11" fmla="*/ 4 h 88"/>
                <a:gd name="T12" fmla="*/ 75 w 88"/>
                <a:gd name="T13" fmla="*/ 13 h 88"/>
                <a:gd name="T14" fmla="*/ 84 w 88"/>
                <a:gd name="T15" fmla="*/ 28 h 88"/>
                <a:gd name="T16" fmla="*/ 88 w 88"/>
                <a:gd name="T17" fmla="*/ 45 h 88"/>
                <a:gd name="T18" fmla="*/ 84 w 88"/>
                <a:gd name="T19" fmla="*/ 62 h 88"/>
                <a:gd name="T20" fmla="*/ 75 w 88"/>
                <a:gd name="T21" fmla="*/ 75 h 88"/>
                <a:gd name="T22" fmla="*/ 60 w 88"/>
                <a:gd name="T23" fmla="*/ 86 h 88"/>
                <a:gd name="T24" fmla="*/ 43 w 88"/>
                <a:gd name="T25" fmla="*/ 88 h 88"/>
                <a:gd name="T26" fmla="*/ 26 w 88"/>
                <a:gd name="T27" fmla="*/ 86 h 88"/>
                <a:gd name="T28" fmla="*/ 13 w 88"/>
                <a:gd name="T29" fmla="*/ 75 h 88"/>
                <a:gd name="T30" fmla="*/ 2 w 88"/>
                <a:gd name="T31" fmla="*/ 62 h 88"/>
                <a:gd name="T32" fmla="*/ 0 w 88"/>
                <a:gd name="T33" fmla="*/ 45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88"/>
                <a:gd name="T53" fmla="*/ 88 w 88"/>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88">
                  <a:moveTo>
                    <a:pt x="0" y="45"/>
                  </a:moveTo>
                  <a:lnTo>
                    <a:pt x="2" y="28"/>
                  </a:lnTo>
                  <a:lnTo>
                    <a:pt x="13" y="13"/>
                  </a:lnTo>
                  <a:lnTo>
                    <a:pt x="26" y="4"/>
                  </a:lnTo>
                  <a:lnTo>
                    <a:pt x="43" y="0"/>
                  </a:lnTo>
                  <a:lnTo>
                    <a:pt x="60" y="4"/>
                  </a:lnTo>
                  <a:lnTo>
                    <a:pt x="75" y="13"/>
                  </a:lnTo>
                  <a:lnTo>
                    <a:pt x="84" y="28"/>
                  </a:lnTo>
                  <a:lnTo>
                    <a:pt x="88" y="45"/>
                  </a:lnTo>
                  <a:lnTo>
                    <a:pt x="84" y="62"/>
                  </a:lnTo>
                  <a:lnTo>
                    <a:pt x="75" y="75"/>
                  </a:lnTo>
                  <a:lnTo>
                    <a:pt x="60" y="86"/>
                  </a:lnTo>
                  <a:lnTo>
                    <a:pt x="43" y="88"/>
                  </a:lnTo>
                  <a:lnTo>
                    <a:pt x="26" y="86"/>
                  </a:lnTo>
                  <a:lnTo>
                    <a:pt x="13" y="75"/>
                  </a:lnTo>
                  <a:lnTo>
                    <a:pt x="2" y="62"/>
                  </a:lnTo>
                  <a:lnTo>
                    <a:pt x="0" y="45"/>
                  </a:lnTo>
                  <a:close/>
                </a:path>
              </a:pathLst>
            </a:custGeom>
            <a:solidFill>
              <a:srgbClr val="1A1A1A"/>
            </a:solidFill>
            <a:ln w="3175">
              <a:solidFill>
                <a:srgbClr val="000000"/>
              </a:solidFill>
              <a:round/>
            </a:ln>
          </p:spPr>
          <p:txBody>
            <a:bodyPr/>
            <a:lstStyle/>
            <a:p>
              <a:endParaRPr lang="en-US"/>
            </a:p>
          </p:txBody>
        </p:sp>
        <p:sp>
          <p:nvSpPr>
            <p:cNvPr id="65563" name="Freeform 11"/>
            <p:cNvSpPr/>
            <p:nvPr/>
          </p:nvSpPr>
          <p:spPr bwMode="auto">
            <a:xfrm>
              <a:off x="2134" y="2177"/>
              <a:ext cx="89" cy="89"/>
            </a:xfrm>
            <a:custGeom>
              <a:avLst/>
              <a:gdLst>
                <a:gd name="T0" fmla="*/ 0 w 89"/>
                <a:gd name="T1" fmla="*/ 43 h 89"/>
                <a:gd name="T2" fmla="*/ 4 w 89"/>
                <a:gd name="T3" fmla="*/ 26 h 89"/>
                <a:gd name="T4" fmla="*/ 13 w 89"/>
                <a:gd name="T5" fmla="*/ 13 h 89"/>
                <a:gd name="T6" fmla="*/ 28 w 89"/>
                <a:gd name="T7" fmla="*/ 2 h 89"/>
                <a:gd name="T8" fmla="*/ 46 w 89"/>
                <a:gd name="T9" fmla="*/ 0 h 89"/>
                <a:gd name="T10" fmla="*/ 63 w 89"/>
                <a:gd name="T11" fmla="*/ 2 h 89"/>
                <a:gd name="T12" fmla="*/ 76 w 89"/>
                <a:gd name="T13" fmla="*/ 13 h 89"/>
                <a:gd name="T14" fmla="*/ 87 w 89"/>
                <a:gd name="T15" fmla="*/ 26 h 89"/>
                <a:gd name="T16" fmla="*/ 89 w 89"/>
                <a:gd name="T17" fmla="*/ 43 h 89"/>
                <a:gd name="T18" fmla="*/ 87 w 89"/>
                <a:gd name="T19" fmla="*/ 61 h 89"/>
                <a:gd name="T20" fmla="*/ 76 w 89"/>
                <a:gd name="T21" fmla="*/ 76 h 89"/>
                <a:gd name="T22" fmla="*/ 63 w 89"/>
                <a:gd name="T23" fmla="*/ 84 h 89"/>
                <a:gd name="T24" fmla="*/ 46 w 89"/>
                <a:gd name="T25" fmla="*/ 89 h 89"/>
                <a:gd name="T26" fmla="*/ 28 w 89"/>
                <a:gd name="T27" fmla="*/ 84 h 89"/>
                <a:gd name="T28" fmla="*/ 13 w 89"/>
                <a:gd name="T29" fmla="*/ 76 h 89"/>
                <a:gd name="T30" fmla="*/ 4 w 89"/>
                <a:gd name="T31" fmla="*/ 61 h 89"/>
                <a:gd name="T32" fmla="*/ 0 w 89"/>
                <a:gd name="T33" fmla="*/ 43 h 8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89"/>
                <a:gd name="T53" fmla="*/ 89 w 89"/>
                <a:gd name="T54" fmla="*/ 89 h 8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89">
                  <a:moveTo>
                    <a:pt x="0" y="43"/>
                  </a:moveTo>
                  <a:lnTo>
                    <a:pt x="4" y="26"/>
                  </a:lnTo>
                  <a:lnTo>
                    <a:pt x="13" y="13"/>
                  </a:lnTo>
                  <a:lnTo>
                    <a:pt x="28" y="2"/>
                  </a:lnTo>
                  <a:lnTo>
                    <a:pt x="46" y="0"/>
                  </a:lnTo>
                  <a:lnTo>
                    <a:pt x="63" y="2"/>
                  </a:lnTo>
                  <a:lnTo>
                    <a:pt x="76" y="13"/>
                  </a:lnTo>
                  <a:lnTo>
                    <a:pt x="87" y="26"/>
                  </a:lnTo>
                  <a:lnTo>
                    <a:pt x="89" y="43"/>
                  </a:lnTo>
                  <a:lnTo>
                    <a:pt x="87" y="61"/>
                  </a:lnTo>
                  <a:lnTo>
                    <a:pt x="76" y="76"/>
                  </a:lnTo>
                  <a:lnTo>
                    <a:pt x="63" y="84"/>
                  </a:lnTo>
                  <a:lnTo>
                    <a:pt x="46" y="89"/>
                  </a:lnTo>
                  <a:lnTo>
                    <a:pt x="28" y="84"/>
                  </a:lnTo>
                  <a:lnTo>
                    <a:pt x="13" y="76"/>
                  </a:lnTo>
                  <a:lnTo>
                    <a:pt x="4" y="61"/>
                  </a:lnTo>
                  <a:lnTo>
                    <a:pt x="0" y="43"/>
                  </a:lnTo>
                  <a:close/>
                </a:path>
              </a:pathLst>
            </a:custGeom>
            <a:solidFill>
              <a:srgbClr val="1A1A1A"/>
            </a:solidFill>
            <a:ln w="3175">
              <a:solidFill>
                <a:srgbClr val="000000"/>
              </a:solidFill>
              <a:round/>
            </a:ln>
          </p:spPr>
          <p:txBody>
            <a:bodyPr/>
            <a:lstStyle/>
            <a:p>
              <a:endParaRPr lang="en-US"/>
            </a:p>
          </p:txBody>
        </p:sp>
        <p:sp>
          <p:nvSpPr>
            <p:cNvPr id="65564" name="Rectangle 12"/>
            <p:cNvSpPr>
              <a:spLocks noChangeArrowheads="1"/>
            </p:cNvSpPr>
            <p:nvPr/>
          </p:nvSpPr>
          <p:spPr bwMode="auto">
            <a:xfrm>
              <a:off x="2032" y="1117"/>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000000"/>
                  </a:solidFill>
                  <a:latin typeface="Times New Roman" panose="02020603050405020304" pitchFamily="18" charset="0"/>
                </a:rPr>
                <a:t>1</a:t>
              </a:r>
              <a:endParaRPr lang="en-US" altLang="en-US"/>
            </a:p>
          </p:txBody>
        </p:sp>
        <p:sp>
          <p:nvSpPr>
            <p:cNvPr id="65565" name="Rectangle 13"/>
            <p:cNvSpPr>
              <a:spLocks noChangeArrowheads="1"/>
            </p:cNvSpPr>
            <p:nvPr/>
          </p:nvSpPr>
          <p:spPr bwMode="auto">
            <a:xfrm>
              <a:off x="1256" y="1764"/>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000000"/>
                  </a:solidFill>
                  <a:latin typeface="Times New Roman" panose="02020603050405020304" pitchFamily="18" charset="0"/>
                </a:rPr>
                <a:t>2</a:t>
              </a:r>
              <a:endParaRPr lang="en-US" altLang="en-US"/>
            </a:p>
          </p:txBody>
        </p:sp>
        <p:sp>
          <p:nvSpPr>
            <p:cNvPr id="65566" name="Rectangle 14"/>
            <p:cNvSpPr>
              <a:spLocks noChangeArrowheads="1"/>
            </p:cNvSpPr>
            <p:nvPr/>
          </p:nvSpPr>
          <p:spPr bwMode="auto">
            <a:xfrm>
              <a:off x="1810" y="2069"/>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000000"/>
                  </a:solidFill>
                  <a:latin typeface="Times New Roman" panose="02020603050405020304" pitchFamily="18" charset="0"/>
                </a:rPr>
                <a:t>3</a:t>
              </a:r>
              <a:endParaRPr lang="en-US" altLang="en-US"/>
            </a:p>
          </p:txBody>
        </p:sp>
        <p:sp>
          <p:nvSpPr>
            <p:cNvPr id="65567" name="Rectangle 15"/>
            <p:cNvSpPr>
              <a:spLocks noChangeArrowheads="1"/>
            </p:cNvSpPr>
            <p:nvPr/>
          </p:nvSpPr>
          <p:spPr bwMode="auto">
            <a:xfrm>
              <a:off x="1422" y="2635"/>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000000"/>
                  </a:solidFill>
                  <a:latin typeface="Times New Roman" panose="02020603050405020304" pitchFamily="18" charset="0"/>
                </a:rPr>
                <a:t>4</a:t>
              </a:r>
              <a:endParaRPr lang="en-US" altLang="en-US"/>
            </a:p>
          </p:txBody>
        </p:sp>
        <p:sp>
          <p:nvSpPr>
            <p:cNvPr id="65568" name="Rectangle 16"/>
            <p:cNvSpPr>
              <a:spLocks noChangeArrowheads="1"/>
            </p:cNvSpPr>
            <p:nvPr/>
          </p:nvSpPr>
          <p:spPr bwMode="auto">
            <a:xfrm>
              <a:off x="648" y="1626"/>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000000"/>
                  </a:solidFill>
                  <a:latin typeface="Times New Roman" panose="02020603050405020304" pitchFamily="18" charset="0"/>
                </a:rPr>
                <a:t>5</a:t>
              </a:r>
              <a:endParaRPr lang="en-US" altLang="en-US"/>
            </a:p>
          </p:txBody>
        </p:sp>
        <p:sp>
          <p:nvSpPr>
            <p:cNvPr id="65569" name="Rectangle 17"/>
            <p:cNvSpPr>
              <a:spLocks noChangeArrowheads="1"/>
            </p:cNvSpPr>
            <p:nvPr/>
          </p:nvSpPr>
          <p:spPr bwMode="auto">
            <a:xfrm>
              <a:off x="2307" y="2125"/>
              <a:ext cx="1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000000"/>
                  </a:solidFill>
                  <a:latin typeface="Times New Roman" panose="02020603050405020304" pitchFamily="18" charset="0"/>
                </a:rPr>
                <a:t>6</a:t>
              </a:r>
              <a:endParaRPr lang="en-US" altLang="en-US"/>
            </a:p>
          </p:txBody>
        </p:sp>
      </p:grpSp>
      <p:grpSp>
        <p:nvGrpSpPr>
          <p:cNvPr id="3" name="Group 18"/>
          <p:cNvGrpSpPr/>
          <p:nvPr/>
        </p:nvGrpSpPr>
        <p:grpSpPr bwMode="auto">
          <a:xfrm>
            <a:off x="2495550" y="2863850"/>
            <a:ext cx="1423988" cy="914400"/>
            <a:chOff x="1572" y="1804"/>
            <a:chExt cx="897" cy="576"/>
          </a:xfrm>
        </p:grpSpPr>
        <p:sp>
          <p:nvSpPr>
            <p:cNvPr id="65556" name="Freeform 19"/>
            <p:cNvSpPr/>
            <p:nvPr/>
          </p:nvSpPr>
          <p:spPr bwMode="auto">
            <a:xfrm>
              <a:off x="1572" y="2005"/>
              <a:ext cx="897" cy="375"/>
            </a:xfrm>
            <a:custGeom>
              <a:avLst/>
              <a:gdLst>
                <a:gd name="T0" fmla="*/ 450 w 897"/>
                <a:gd name="T1" fmla="*/ 0 h 375"/>
                <a:gd name="T2" fmla="*/ 510 w 897"/>
                <a:gd name="T3" fmla="*/ 2 h 375"/>
                <a:gd name="T4" fmla="*/ 571 w 897"/>
                <a:gd name="T5" fmla="*/ 6 h 375"/>
                <a:gd name="T6" fmla="*/ 629 w 897"/>
                <a:gd name="T7" fmla="*/ 15 h 375"/>
                <a:gd name="T8" fmla="*/ 683 w 897"/>
                <a:gd name="T9" fmla="*/ 28 h 375"/>
                <a:gd name="T10" fmla="*/ 733 w 897"/>
                <a:gd name="T11" fmla="*/ 43 h 375"/>
                <a:gd name="T12" fmla="*/ 778 w 897"/>
                <a:gd name="T13" fmla="*/ 60 h 375"/>
                <a:gd name="T14" fmla="*/ 817 w 897"/>
                <a:gd name="T15" fmla="*/ 79 h 375"/>
                <a:gd name="T16" fmla="*/ 850 w 897"/>
                <a:gd name="T17" fmla="*/ 101 h 375"/>
                <a:gd name="T18" fmla="*/ 874 w 897"/>
                <a:gd name="T19" fmla="*/ 125 h 375"/>
                <a:gd name="T20" fmla="*/ 891 w 897"/>
                <a:gd name="T21" fmla="*/ 149 h 375"/>
                <a:gd name="T22" fmla="*/ 897 w 897"/>
                <a:gd name="T23" fmla="*/ 174 h 375"/>
                <a:gd name="T24" fmla="*/ 897 w 897"/>
                <a:gd name="T25" fmla="*/ 200 h 375"/>
                <a:gd name="T26" fmla="*/ 891 w 897"/>
                <a:gd name="T27" fmla="*/ 226 h 375"/>
                <a:gd name="T28" fmla="*/ 874 w 897"/>
                <a:gd name="T29" fmla="*/ 250 h 375"/>
                <a:gd name="T30" fmla="*/ 850 w 897"/>
                <a:gd name="T31" fmla="*/ 274 h 375"/>
                <a:gd name="T32" fmla="*/ 817 w 897"/>
                <a:gd name="T33" fmla="*/ 295 h 375"/>
                <a:gd name="T34" fmla="*/ 778 w 897"/>
                <a:gd name="T35" fmla="*/ 315 h 375"/>
                <a:gd name="T36" fmla="*/ 733 w 897"/>
                <a:gd name="T37" fmla="*/ 332 h 375"/>
                <a:gd name="T38" fmla="*/ 683 w 897"/>
                <a:gd name="T39" fmla="*/ 347 h 375"/>
                <a:gd name="T40" fmla="*/ 629 w 897"/>
                <a:gd name="T41" fmla="*/ 360 h 375"/>
                <a:gd name="T42" fmla="*/ 571 w 897"/>
                <a:gd name="T43" fmla="*/ 369 h 375"/>
                <a:gd name="T44" fmla="*/ 510 w 897"/>
                <a:gd name="T45" fmla="*/ 373 h 375"/>
                <a:gd name="T46" fmla="*/ 450 w 897"/>
                <a:gd name="T47" fmla="*/ 375 h 375"/>
                <a:gd name="T48" fmla="*/ 387 w 897"/>
                <a:gd name="T49" fmla="*/ 373 h 375"/>
                <a:gd name="T50" fmla="*/ 329 w 897"/>
                <a:gd name="T51" fmla="*/ 369 h 375"/>
                <a:gd name="T52" fmla="*/ 270 w 897"/>
                <a:gd name="T53" fmla="*/ 360 h 375"/>
                <a:gd name="T54" fmla="*/ 216 w 897"/>
                <a:gd name="T55" fmla="*/ 347 h 375"/>
                <a:gd name="T56" fmla="*/ 164 w 897"/>
                <a:gd name="T57" fmla="*/ 332 h 375"/>
                <a:gd name="T58" fmla="*/ 121 w 897"/>
                <a:gd name="T59" fmla="*/ 315 h 375"/>
                <a:gd name="T60" fmla="*/ 82 w 897"/>
                <a:gd name="T61" fmla="*/ 295 h 375"/>
                <a:gd name="T62" fmla="*/ 49 w 897"/>
                <a:gd name="T63" fmla="*/ 274 h 375"/>
                <a:gd name="T64" fmla="*/ 26 w 897"/>
                <a:gd name="T65" fmla="*/ 250 h 375"/>
                <a:gd name="T66" fmla="*/ 8 w 897"/>
                <a:gd name="T67" fmla="*/ 226 h 375"/>
                <a:gd name="T68" fmla="*/ 0 w 897"/>
                <a:gd name="T69" fmla="*/ 200 h 375"/>
                <a:gd name="T70" fmla="*/ 0 w 897"/>
                <a:gd name="T71" fmla="*/ 174 h 375"/>
                <a:gd name="T72" fmla="*/ 8 w 897"/>
                <a:gd name="T73" fmla="*/ 149 h 375"/>
                <a:gd name="T74" fmla="*/ 26 w 897"/>
                <a:gd name="T75" fmla="*/ 125 h 375"/>
                <a:gd name="T76" fmla="*/ 49 w 897"/>
                <a:gd name="T77" fmla="*/ 101 h 375"/>
                <a:gd name="T78" fmla="*/ 82 w 897"/>
                <a:gd name="T79" fmla="*/ 79 h 375"/>
                <a:gd name="T80" fmla="*/ 121 w 897"/>
                <a:gd name="T81" fmla="*/ 60 h 375"/>
                <a:gd name="T82" fmla="*/ 164 w 897"/>
                <a:gd name="T83" fmla="*/ 43 h 375"/>
                <a:gd name="T84" fmla="*/ 216 w 897"/>
                <a:gd name="T85" fmla="*/ 28 h 375"/>
                <a:gd name="T86" fmla="*/ 270 w 897"/>
                <a:gd name="T87" fmla="*/ 15 h 375"/>
                <a:gd name="T88" fmla="*/ 329 w 897"/>
                <a:gd name="T89" fmla="*/ 6 h 375"/>
                <a:gd name="T90" fmla="*/ 387 w 897"/>
                <a:gd name="T91" fmla="*/ 2 h 375"/>
                <a:gd name="T92" fmla="*/ 450 w 897"/>
                <a:gd name="T93" fmla="*/ 0 h 3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7"/>
                <a:gd name="T142" fmla="*/ 0 h 375"/>
                <a:gd name="T143" fmla="*/ 897 w 897"/>
                <a:gd name="T144" fmla="*/ 375 h 37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7" h="375">
                  <a:moveTo>
                    <a:pt x="450" y="0"/>
                  </a:moveTo>
                  <a:lnTo>
                    <a:pt x="510" y="2"/>
                  </a:lnTo>
                  <a:lnTo>
                    <a:pt x="571" y="6"/>
                  </a:lnTo>
                  <a:lnTo>
                    <a:pt x="629" y="15"/>
                  </a:lnTo>
                  <a:lnTo>
                    <a:pt x="683" y="28"/>
                  </a:lnTo>
                  <a:lnTo>
                    <a:pt x="733" y="43"/>
                  </a:lnTo>
                  <a:lnTo>
                    <a:pt x="778" y="60"/>
                  </a:lnTo>
                  <a:lnTo>
                    <a:pt x="817" y="79"/>
                  </a:lnTo>
                  <a:lnTo>
                    <a:pt x="850" y="101"/>
                  </a:lnTo>
                  <a:lnTo>
                    <a:pt x="874" y="125"/>
                  </a:lnTo>
                  <a:lnTo>
                    <a:pt x="891" y="149"/>
                  </a:lnTo>
                  <a:lnTo>
                    <a:pt x="897" y="174"/>
                  </a:lnTo>
                  <a:lnTo>
                    <a:pt x="897" y="200"/>
                  </a:lnTo>
                  <a:lnTo>
                    <a:pt x="891" y="226"/>
                  </a:lnTo>
                  <a:lnTo>
                    <a:pt x="874" y="250"/>
                  </a:lnTo>
                  <a:lnTo>
                    <a:pt x="850" y="274"/>
                  </a:lnTo>
                  <a:lnTo>
                    <a:pt x="817" y="295"/>
                  </a:lnTo>
                  <a:lnTo>
                    <a:pt x="778" y="315"/>
                  </a:lnTo>
                  <a:lnTo>
                    <a:pt x="733" y="332"/>
                  </a:lnTo>
                  <a:lnTo>
                    <a:pt x="683" y="347"/>
                  </a:lnTo>
                  <a:lnTo>
                    <a:pt x="629" y="360"/>
                  </a:lnTo>
                  <a:lnTo>
                    <a:pt x="571" y="369"/>
                  </a:lnTo>
                  <a:lnTo>
                    <a:pt x="510" y="373"/>
                  </a:lnTo>
                  <a:lnTo>
                    <a:pt x="450" y="375"/>
                  </a:lnTo>
                  <a:lnTo>
                    <a:pt x="387" y="373"/>
                  </a:lnTo>
                  <a:lnTo>
                    <a:pt x="329" y="369"/>
                  </a:lnTo>
                  <a:lnTo>
                    <a:pt x="270" y="360"/>
                  </a:lnTo>
                  <a:lnTo>
                    <a:pt x="216" y="347"/>
                  </a:lnTo>
                  <a:lnTo>
                    <a:pt x="164" y="332"/>
                  </a:lnTo>
                  <a:lnTo>
                    <a:pt x="121" y="315"/>
                  </a:lnTo>
                  <a:lnTo>
                    <a:pt x="82" y="295"/>
                  </a:lnTo>
                  <a:lnTo>
                    <a:pt x="49" y="274"/>
                  </a:lnTo>
                  <a:lnTo>
                    <a:pt x="26" y="250"/>
                  </a:lnTo>
                  <a:lnTo>
                    <a:pt x="8" y="226"/>
                  </a:lnTo>
                  <a:lnTo>
                    <a:pt x="0" y="200"/>
                  </a:lnTo>
                  <a:lnTo>
                    <a:pt x="0" y="174"/>
                  </a:lnTo>
                  <a:lnTo>
                    <a:pt x="8" y="149"/>
                  </a:lnTo>
                  <a:lnTo>
                    <a:pt x="26" y="125"/>
                  </a:lnTo>
                  <a:lnTo>
                    <a:pt x="49" y="101"/>
                  </a:lnTo>
                  <a:lnTo>
                    <a:pt x="82" y="79"/>
                  </a:lnTo>
                  <a:lnTo>
                    <a:pt x="121" y="60"/>
                  </a:lnTo>
                  <a:lnTo>
                    <a:pt x="164" y="43"/>
                  </a:lnTo>
                  <a:lnTo>
                    <a:pt x="216" y="28"/>
                  </a:lnTo>
                  <a:lnTo>
                    <a:pt x="270" y="15"/>
                  </a:lnTo>
                  <a:lnTo>
                    <a:pt x="329" y="6"/>
                  </a:lnTo>
                  <a:lnTo>
                    <a:pt x="387" y="2"/>
                  </a:lnTo>
                  <a:lnTo>
                    <a:pt x="450" y="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7" name="Rectangle 20"/>
            <p:cNvSpPr>
              <a:spLocks noChangeArrowheads="1"/>
            </p:cNvSpPr>
            <p:nvPr/>
          </p:nvSpPr>
          <p:spPr bwMode="auto">
            <a:xfrm>
              <a:off x="1944" y="1804"/>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FF0000"/>
                  </a:solidFill>
                </a:rPr>
                <a:t>1</a:t>
              </a:r>
              <a:endParaRPr lang="en-US" altLang="en-US"/>
            </a:p>
          </p:txBody>
        </p:sp>
      </p:grpSp>
      <p:grpSp>
        <p:nvGrpSpPr>
          <p:cNvPr id="4" name="Group 21"/>
          <p:cNvGrpSpPr/>
          <p:nvPr/>
        </p:nvGrpSpPr>
        <p:grpSpPr bwMode="auto">
          <a:xfrm>
            <a:off x="527050" y="2489200"/>
            <a:ext cx="1735138" cy="1158875"/>
            <a:chOff x="332" y="1568"/>
            <a:chExt cx="1093" cy="730"/>
          </a:xfrm>
        </p:grpSpPr>
        <p:sp>
          <p:nvSpPr>
            <p:cNvPr id="65554" name="Freeform 22"/>
            <p:cNvSpPr/>
            <p:nvPr/>
          </p:nvSpPr>
          <p:spPr bwMode="auto">
            <a:xfrm>
              <a:off x="332" y="1568"/>
              <a:ext cx="1093" cy="497"/>
            </a:xfrm>
            <a:custGeom>
              <a:avLst/>
              <a:gdLst>
                <a:gd name="T0" fmla="*/ 547 w 1093"/>
                <a:gd name="T1" fmla="*/ 0 h 497"/>
                <a:gd name="T2" fmla="*/ 615 w 1093"/>
                <a:gd name="T3" fmla="*/ 3 h 497"/>
                <a:gd name="T4" fmla="*/ 684 w 1093"/>
                <a:gd name="T5" fmla="*/ 7 h 497"/>
                <a:gd name="T6" fmla="*/ 749 w 1093"/>
                <a:gd name="T7" fmla="*/ 18 h 497"/>
                <a:gd name="T8" fmla="*/ 811 w 1093"/>
                <a:gd name="T9" fmla="*/ 31 h 497"/>
                <a:gd name="T10" fmla="*/ 868 w 1093"/>
                <a:gd name="T11" fmla="*/ 48 h 497"/>
                <a:gd name="T12" fmla="*/ 922 w 1093"/>
                <a:gd name="T13" fmla="*/ 67 h 497"/>
                <a:gd name="T14" fmla="*/ 969 w 1093"/>
                <a:gd name="T15" fmla="*/ 91 h 497"/>
                <a:gd name="T16" fmla="*/ 1008 w 1093"/>
                <a:gd name="T17" fmla="*/ 115 h 497"/>
                <a:gd name="T18" fmla="*/ 1043 w 1093"/>
                <a:gd name="T19" fmla="*/ 143 h 497"/>
                <a:gd name="T20" fmla="*/ 1067 w 1093"/>
                <a:gd name="T21" fmla="*/ 171 h 497"/>
                <a:gd name="T22" fmla="*/ 1084 w 1093"/>
                <a:gd name="T23" fmla="*/ 201 h 497"/>
                <a:gd name="T24" fmla="*/ 1093 w 1093"/>
                <a:gd name="T25" fmla="*/ 234 h 497"/>
                <a:gd name="T26" fmla="*/ 1093 w 1093"/>
                <a:gd name="T27" fmla="*/ 264 h 497"/>
                <a:gd name="T28" fmla="*/ 1084 w 1093"/>
                <a:gd name="T29" fmla="*/ 294 h 497"/>
                <a:gd name="T30" fmla="*/ 1067 w 1093"/>
                <a:gd name="T31" fmla="*/ 324 h 497"/>
                <a:gd name="T32" fmla="*/ 1043 w 1093"/>
                <a:gd name="T33" fmla="*/ 354 h 497"/>
                <a:gd name="T34" fmla="*/ 1008 w 1093"/>
                <a:gd name="T35" fmla="*/ 383 h 497"/>
                <a:gd name="T36" fmla="*/ 969 w 1093"/>
                <a:gd name="T37" fmla="*/ 406 h 497"/>
                <a:gd name="T38" fmla="*/ 922 w 1093"/>
                <a:gd name="T39" fmla="*/ 430 h 497"/>
                <a:gd name="T40" fmla="*/ 868 w 1093"/>
                <a:gd name="T41" fmla="*/ 449 h 497"/>
                <a:gd name="T42" fmla="*/ 811 w 1093"/>
                <a:gd name="T43" fmla="*/ 467 h 497"/>
                <a:gd name="T44" fmla="*/ 749 w 1093"/>
                <a:gd name="T45" fmla="*/ 480 h 497"/>
                <a:gd name="T46" fmla="*/ 684 w 1093"/>
                <a:gd name="T47" fmla="*/ 488 h 497"/>
                <a:gd name="T48" fmla="*/ 615 w 1093"/>
                <a:gd name="T49" fmla="*/ 495 h 497"/>
                <a:gd name="T50" fmla="*/ 547 w 1093"/>
                <a:gd name="T51" fmla="*/ 497 h 497"/>
                <a:gd name="T52" fmla="*/ 478 w 1093"/>
                <a:gd name="T53" fmla="*/ 495 h 497"/>
                <a:gd name="T54" fmla="*/ 411 w 1093"/>
                <a:gd name="T55" fmla="*/ 488 h 497"/>
                <a:gd name="T56" fmla="*/ 346 w 1093"/>
                <a:gd name="T57" fmla="*/ 480 h 497"/>
                <a:gd name="T58" fmla="*/ 284 w 1093"/>
                <a:gd name="T59" fmla="*/ 467 h 497"/>
                <a:gd name="T60" fmla="*/ 225 w 1093"/>
                <a:gd name="T61" fmla="*/ 449 h 497"/>
                <a:gd name="T62" fmla="*/ 173 w 1093"/>
                <a:gd name="T63" fmla="*/ 430 h 497"/>
                <a:gd name="T64" fmla="*/ 126 w 1093"/>
                <a:gd name="T65" fmla="*/ 406 h 497"/>
                <a:gd name="T66" fmla="*/ 85 w 1093"/>
                <a:gd name="T67" fmla="*/ 383 h 497"/>
                <a:gd name="T68" fmla="*/ 52 w 1093"/>
                <a:gd name="T69" fmla="*/ 354 h 497"/>
                <a:gd name="T70" fmla="*/ 26 w 1093"/>
                <a:gd name="T71" fmla="*/ 324 h 497"/>
                <a:gd name="T72" fmla="*/ 9 w 1093"/>
                <a:gd name="T73" fmla="*/ 294 h 497"/>
                <a:gd name="T74" fmla="*/ 0 w 1093"/>
                <a:gd name="T75" fmla="*/ 264 h 497"/>
                <a:gd name="T76" fmla="*/ 0 w 1093"/>
                <a:gd name="T77" fmla="*/ 234 h 497"/>
                <a:gd name="T78" fmla="*/ 9 w 1093"/>
                <a:gd name="T79" fmla="*/ 201 h 497"/>
                <a:gd name="T80" fmla="*/ 26 w 1093"/>
                <a:gd name="T81" fmla="*/ 171 h 497"/>
                <a:gd name="T82" fmla="*/ 52 w 1093"/>
                <a:gd name="T83" fmla="*/ 143 h 497"/>
                <a:gd name="T84" fmla="*/ 85 w 1093"/>
                <a:gd name="T85" fmla="*/ 115 h 497"/>
                <a:gd name="T86" fmla="*/ 126 w 1093"/>
                <a:gd name="T87" fmla="*/ 91 h 497"/>
                <a:gd name="T88" fmla="*/ 173 w 1093"/>
                <a:gd name="T89" fmla="*/ 67 h 497"/>
                <a:gd name="T90" fmla="*/ 225 w 1093"/>
                <a:gd name="T91" fmla="*/ 48 h 497"/>
                <a:gd name="T92" fmla="*/ 284 w 1093"/>
                <a:gd name="T93" fmla="*/ 31 h 497"/>
                <a:gd name="T94" fmla="*/ 346 w 1093"/>
                <a:gd name="T95" fmla="*/ 18 h 497"/>
                <a:gd name="T96" fmla="*/ 411 w 1093"/>
                <a:gd name="T97" fmla="*/ 7 h 497"/>
                <a:gd name="T98" fmla="*/ 478 w 1093"/>
                <a:gd name="T99" fmla="*/ 3 h 497"/>
                <a:gd name="T100" fmla="*/ 547 w 1093"/>
                <a:gd name="T101" fmla="*/ 0 h 4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93"/>
                <a:gd name="T154" fmla="*/ 0 h 497"/>
                <a:gd name="T155" fmla="*/ 1093 w 1093"/>
                <a:gd name="T156" fmla="*/ 497 h 4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93" h="497">
                  <a:moveTo>
                    <a:pt x="547" y="0"/>
                  </a:moveTo>
                  <a:lnTo>
                    <a:pt x="615" y="3"/>
                  </a:lnTo>
                  <a:lnTo>
                    <a:pt x="684" y="7"/>
                  </a:lnTo>
                  <a:lnTo>
                    <a:pt x="749" y="18"/>
                  </a:lnTo>
                  <a:lnTo>
                    <a:pt x="811" y="31"/>
                  </a:lnTo>
                  <a:lnTo>
                    <a:pt x="868" y="48"/>
                  </a:lnTo>
                  <a:lnTo>
                    <a:pt x="922" y="67"/>
                  </a:lnTo>
                  <a:lnTo>
                    <a:pt x="969" y="91"/>
                  </a:lnTo>
                  <a:lnTo>
                    <a:pt x="1008" y="115"/>
                  </a:lnTo>
                  <a:lnTo>
                    <a:pt x="1043" y="143"/>
                  </a:lnTo>
                  <a:lnTo>
                    <a:pt x="1067" y="171"/>
                  </a:lnTo>
                  <a:lnTo>
                    <a:pt x="1084" y="201"/>
                  </a:lnTo>
                  <a:lnTo>
                    <a:pt x="1093" y="234"/>
                  </a:lnTo>
                  <a:lnTo>
                    <a:pt x="1093" y="264"/>
                  </a:lnTo>
                  <a:lnTo>
                    <a:pt x="1084" y="294"/>
                  </a:lnTo>
                  <a:lnTo>
                    <a:pt x="1067" y="324"/>
                  </a:lnTo>
                  <a:lnTo>
                    <a:pt x="1043" y="354"/>
                  </a:lnTo>
                  <a:lnTo>
                    <a:pt x="1008" y="383"/>
                  </a:lnTo>
                  <a:lnTo>
                    <a:pt x="969" y="406"/>
                  </a:lnTo>
                  <a:lnTo>
                    <a:pt x="922" y="430"/>
                  </a:lnTo>
                  <a:lnTo>
                    <a:pt x="868" y="449"/>
                  </a:lnTo>
                  <a:lnTo>
                    <a:pt x="811" y="467"/>
                  </a:lnTo>
                  <a:lnTo>
                    <a:pt x="749" y="480"/>
                  </a:lnTo>
                  <a:lnTo>
                    <a:pt x="684" y="488"/>
                  </a:lnTo>
                  <a:lnTo>
                    <a:pt x="615" y="495"/>
                  </a:lnTo>
                  <a:lnTo>
                    <a:pt x="547" y="497"/>
                  </a:lnTo>
                  <a:lnTo>
                    <a:pt x="478" y="495"/>
                  </a:lnTo>
                  <a:lnTo>
                    <a:pt x="411" y="488"/>
                  </a:lnTo>
                  <a:lnTo>
                    <a:pt x="346" y="480"/>
                  </a:lnTo>
                  <a:lnTo>
                    <a:pt x="284" y="467"/>
                  </a:lnTo>
                  <a:lnTo>
                    <a:pt x="225" y="449"/>
                  </a:lnTo>
                  <a:lnTo>
                    <a:pt x="173" y="430"/>
                  </a:lnTo>
                  <a:lnTo>
                    <a:pt x="126" y="406"/>
                  </a:lnTo>
                  <a:lnTo>
                    <a:pt x="85" y="383"/>
                  </a:lnTo>
                  <a:lnTo>
                    <a:pt x="52" y="354"/>
                  </a:lnTo>
                  <a:lnTo>
                    <a:pt x="26" y="324"/>
                  </a:lnTo>
                  <a:lnTo>
                    <a:pt x="9" y="294"/>
                  </a:lnTo>
                  <a:lnTo>
                    <a:pt x="0" y="264"/>
                  </a:lnTo>
                  <a:lnTo>
                    <a:pt x="0" y="234"/>
                  </a:lnTo>
                  <a:lnTo>
                    <a:pt x="9" y="201"/>
                  </a:lnTo>
                  <a:lnTo>
                    <a:pt x="26" y="171"/>
                  </a:lnTo>
                  <a:lnTo>
                    <a:pt x="52" y="143"/>
                  </a:lnTo>
                  <a:lnTo>
                    <a:pt x="85" y="115"/>
                  </a:lnTo>
                  <a:lnTo>
                    <a:pt x="126" y="91"/>
                  </a:lnTo>
                  <a:lnTo>
                    <a:pt x="173" y="67"/>
                  </a:lnTo>
                  <a:lnTo>
                    <a:pt x="225" y="48"/>
                  </a:lnTo>
                  <a:lnTo>
                    <a:pt x="284" y="31"/>
                  </a:lnTo>
                  <a:lnTo>
                    <a:pt x="346" y="18"/>
                  </a:lnTo>
                  <a:lnTo>
                    <a:pt x="411" y="7"/>
                  </a:lnTo>
                  <a:lnTo>
                    <a:pt x="478" y="3"/>
                  </a:lnTo>
                  <a:lnTo>
                    <a:pt x="547" y="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5" name="Rectangle 23"/>
            <p:cNvSpPr>
              <a:spLocks noChangeArrowheads="1"/>
            </p:cNvSpPr>
            <p:nvPr/>
          </p:nvSpPr>
          <p:spPr bwMode="auto">
            <a:xfrm>
              <a:off x="949" y="2052"/>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FF0000"/>
                  </a:solidFill>
                </a:rPr>
                <a:t>2</a:t>
              </a:r>
              <a:endParaRPr lang="en-US" altLang="en-US"/>
            </a:p>
          </p:txBody>
        </p:sp>
      </p:grpSp>
      <p:grpSp>
        <p:nvGrpSpPr>
          <p:cNvPr id="5" name="Group 24"/>
          <p:cNvGrpSpPr/>
          <p:nvPr/>
        </p:nvGrpSpPr>
        <p:grpSpPr bwMode="auto">
          <a:xfrm>
            <a:off x="444500" y="2071688"/>
            <a:ext cx="3675063" cy="2097087"/>
            <a:chOff x="280" y="1305"/>
            <a:chExt cx="2315" cy="1321"/>
          </a:xfrm>
        </p:grpSpPr>
        <p:sp>
          <p:nvSpPr>
            <p:cNvPr id="65552" name="Freeform 25"/>
            <p:cNvSpPr/>
            <p:nvPr/>
          </p:nvSpPr>
          <p:spPr bwMode="auto">
            <a:xfrm>
              <a:off x="280" y="1314"/>
              <a:ext cx="2315" cy="1312"/>
            </a:xfrm>
            <a:custGeom>
              <a:avLst/>
              <a:gdLst>
                <a:gd name="T0" fmla="*/ 1326 w 2315"/>
                <a:gd name="T1" fmla="*/ 23 h 1312"/>
                <a:gd name="T2" fmla="*/ 1519 w 2315"/>
                <a:gd name="T3" fmla="*/ 64 h 1312"/>
                <a:gd name="T4" fmla="*/ 1698 w 2315"/>
                <a:gd name="T5" fmla="*/ 121 h 1312"/>
                <a:gd name="T6" fmla="*/ 1865 w 2315"/>
                <a:gd name="T7" fmla="*/ 194 h 1312"/>
                <a:gd name="T8" fmla="*/ 2008 w 2315"/>
                <a:gd name="T9" fmla="*/ 278 h 1312"/>
                <a:gd name="T10" fmla="*/ 2129 w 2315"/>
                <a:gd name="T11" fmla="*/ 375 h 1312"/>
                <a:gd name="T12" fmla="*/ 2222 w 2315"/>
                <a:gd name="T13" fmla="*/ 479 h 1312"/>
                <a:gd name="T14" fmla="*/ 2282 w 2315"/>
                <a:gd name="T15" fmla="*/ 589 h 1312"/>
                <a:gd name="T16" fmla="*/ 2313 w 2315"/>
                <a:gd name="T17" fmla="*/ 699 h 1312"/>
                <a:gd name="T18" fmla="*/ 2308 w 2315"/>
                <a:gd name="T19" fmla="*/ 809 h 1312"/>
                <a:gd name="T20" fmla="*/ 2272 w 2315"/>
                <a:gd name="T21" fmla="*/ 915 h 1312"/>
                <a:gd name="T22" fmla="*/ 2202 w 2315"/>
                <a:gd name="T23" fmla="*/ 1014 h 1312"/>
                <a:gd name="T24" fmla="*/ 2105 w 2315"/>
                <a:gd name="T25" fmla="*/ 1101 h 1312"/>
                <a:gd name="T26" fmla="*/ 1977 w 2315"/>
                <a:gd name="T27" fmla="*/ 1176 h 1312"/>
                <a:gd name="T28" fmla="*/ 1828 w 2315"/>
                <a:gd name="T29" fmla="*/ 1237 h 1312"/>
                <a:gd name="T30" fmla="*/ 1659 w 2315"/>
                <a:gd name="T31" fmla="*/ 1280 h 1312"/>
                <a:gd name="T32" fmla="*/ 1476 w 2315"/>
                <a:gd name="T33" fmla="*/ 1306 h 1312"/>
                <a:gd name="T34" fmla="*/ 1283 w 2315"/>
                <a:gd name="T35" fmla="*/ 1312 h 1312"/>
                <a:gd name="T36" fmla="*/ 1086 w 2315"/>
                <a:gd name="T37" fmla="*/ 1299 h 1312"/>
                <a:gd name="T38" fmla="*/ 894 w 2315"/>
                <a:gd name="T39" fmla="*/ 1269 h 1312"/>
                <a:gd name="T40" fmla="*/ 705 w 2315"/>
                <a:gd name="T41" fmla="*/ 1220 h 1312"/>
                <a:gd name="T42" fmla="*/ 532 w 2315"/>
                <a:gd name="T43" fmla="*/ 1155 h 1312"/>
                <a:gd name="T44" fmla="*/ 377 w 2315"/>
                <a:gd name="T45" fmla="*/ 1077 h 1312"/>
                <a:gd name="T46" fmla="*/ 245 w 2315"/>
                <a:gd name="T47" fmla="*/ 984 h 1312"/>
                <a:gd name="T48" fmla="*/ 137 w 2315"/>
                <a:gd name="T49" fmla="*/ 885 h 1312"/>
                <a:gd name="T50" fmla="*/ 61 w 2315"/>
                <a:gd name="T51" fmla="*/ 777 h 1312"/>
                <a:gd name="T52" fmla="*/ 13 w 2315"/>
                <a:gd name="T53" fmla="*/ 667 h 1312"/>
                <a:gd name="T54" fmla="*/ 0 w 2315"/>
                <a:gd name="T55" fmla="*/ 555 h 1312"/>
                <a:gd name="T56" fmla="*/ 22 w 2315"/>
                <a:gd name="T57" fmla="*/ 447 h 1312"/>
                <a:gd name="T58" fmla="*/ 74 w 2315"/>
                <a:gd name="T59" fmla="*/ 345 h 1312"/>
                <a:gd name="T60" fmla="*/ 158 w 2315"/>
                <a:gd name="T61" fmla="*/ 252 h 1312"/>
                <a:gd name="T62" fmla="*/ 273 w 2315"/>
                <a:gd name="T63" fmla="*/ 170 h 1312"/>
                <a:gd name="T64" fmla="*/ 411 w 2315"/>
                <a:gd name="T65" fmla="*/ 103 h 1312"/>
                <a:gd name="T66" fmla="*/ 571 w 2315"/>
                <a:gd name="T67" fmla="*/ 49 h 1312"/>
                <a:gd name="T68" fmla="*/ 747 w 2315"/>
                <a:gd name="T69" fmla="*/ 17 h 1312"/>
                <a:gd name="T70" fmla="*/ 937 w 2315"/>
                <a:gd name="T71" fmla="*/ 0 h 1312"/>
                <a:gd name="T72" fmla="*/ 1132 w 2315"/>
                <a:gd name="T73" fmla="*/ 2 h 13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15"/>
                <a:gd name="T112" fmla="*/ 0 h 1312"/>
                <a:gd name="T113" fmla="*/ 2315 w 2315"/>
                <a:gd name="T114" fmla="*/ 1312 h 13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15" h="1312">
                  <a:moveTo>
                    <a:pt x="1229" y="10"/>
                  </a:moveTo>
                  <a:lnTo>
                    <a:pt x="1326" y="23"/>
                  </a:lnTo>
                  <a:lnTo>
                    <a:pt x="1424" y="43"/>
                  </a:lnTo>
                  <a:lnTo>
                    <a:pt x="1519" y="64"/>
                  </a:lnTo>
                  <a:lnTo>
                    <a:pt x="1610" y="90"/>
                  </a:lnTo>
                  <a:lnTo>
                    <a:pt x="1698" y="121"/>
                  </a:lnTo>
                  <a:lnTo>
                    <a:pt x="1783" y="155"/>
                  </a:lnTo>
                  <a:lnTo>
                    <a:pt x="1865" y="194"/>
                  </a:lnTo>
                  <a:lnTo>
                    <a:pt x="1938" y="235"/>
                  </a:lnTo>
                  <a:lnTo>
                    <a:pt x="2008" y="278"/>
                  </a:lnTo>
                  <a:lnTo>
                    <a:pt x="2073" y="326"/>
                  </a:lnTo>
                  <a:lnTo>
                    <a:pt x="2129" y="375"/>
                  </a:lnTo>
                  <a:lnTo>
                    <a:pt x="2179" y="425"/>
                  </a:lnTo>
                  <a:lnTo>
                    <a:pt x="2222" y="479"/>
                  </a:lnTo>
                  <a:lnTo>
                    <a:pt x="2256" y="533"/>
                  </a:lnTo>
                  <a:lnTo>
                    <a:pt x="2282" y="589"/>
                  </a:lnTo>
                  <a:lnTo>
                    <a:pt x="2302" y="643"/>
                  </a:lnTo>
                  <a:lnTo>
                    <a:pt x="2313" y="699"/>
                  </a:lnTo>
                  <a:lnTo>
                    <a:pt x="2315" y="755"/>
                  </a:lnTo>
                  <a:lnTo>
                    <a:pt x="2308" y="809"/>
                  </a:lnTo>
                  <a:lnTo>
                    <a:pt x="2295" y="863"/>
                  </a:lnTo>
                  <a:lnTo>
                    <a:pt x="2272" y="915"/>
                  </a:lnTo>
                  <a:lnTo>
                    <a:pt x="2241" y="965"/>
                  </a:lnTo>
                  <a:lnTo>
                    <a:pt x="2202" y="1014"/>
                  </a:lnTo>
                  <a:lnTo>
                    <a:pt x="2157" y="1060"/>
                  </a:lnTo>
                  <a:lnTo>
                    <a:pt x="2105" y="1101"/>
                  </a:lnTo>
                  <a:lnTo>
                    <a:pt x="2044" y="1140"/>
                  </a:lnTo>
                  <a:lnTo>
                    <a:pt x="1977" y="1176"/>
                  </a:lnTo>
                  <a:lnTo>
                    <a:pt x="1906" y="1209"/>
                  </a:lnTo>
                  <a:lnTo>
                    <a:pt x="1828" y="1237"/>
                  </a:lnTo>
                  <a:lnTo>
                    <a:pt x="1746" y="1261"/>
                  </a:lnTo>
                  <a:lnTo>
                    <a:pt x="1659" y="1280"/>
                  </a:lnTo>
                  <a:lnTo>
                    <a:pt x="1569" y="1295"/>
                  </a:lnTo>
                  <a:lnTo>
                    <a:pt x="1476" y="1306"/>
                  </a:lnTo>
                  <a:lnTo>
                    <a:pt x="1380" y="1310"/>
                  </a:lnTo>
                  <a:lnTo>
                    <a:pt x="1283" y="1312"/>
                  </a:lnTo>
                  <a:lnTo>
                    <a:pt x="1186" y="1308"/>
                  </a:lnTo>
                  <a:lnTo>
                    <a:pt x="1086" y="1299"/>
                  </a:lnTo>
                  <a:lnTo>
                    <a:pt x="989" y="1286"/>
                  </a:lnTo>
                  <a:lnTo>
                    <a:pt x="894" y="1269"/>
                  </a:lnTo>
                  <a:lnTo>
                    <a:pt x="798" y="1245"/>
                  </a:lnTo>
                  <a:lnTo>
                    <a:pt x="705" y="1220"/>
                  </a:lnTo>
                  <a:lnTo>
                    <a:pt x="617" y="1189"/>
                  </a:lnTo>
                  <a:lnTo>
                    <a:pt x="532" y="1155"/>
                  </a:lnTo>
                  <a:lnTo>
                    <a:pt x="452" y="1118"/>
                  </a:lnTo>
                  <a:lnTo>
                    <a:pt x="377" y="1077"/>
                  </a:lnTo>
                  <a:lnTo>
                    <a:pt x="307" y="1032"/>
                  </a:lnTo>
                  <a:lnTo>
                    <a:pt x="245" y="984"/>
                  </a:lnTo>
                  <a:lnTo>
                    <a:pt x="186" y="937"/>
                  </a:lnTo>
                  <a:lnTo>
                    <a:pt x="137" y="885"/>
                  </a:lnTo>
                  <a:lnTo>
                    <a:pt x="95" y="831"/>
                  </a:lnTo>
                  <a:lnTo>
                    <a:pt x="61" y="777"/>
                  </a:lnTo>
                  <a:lnTo>
                    <a:pt x="33" y="723"/>
                  </a:lnTo>
                  <a:lnTo>
                    <a:pt x="13" y="667"/>
                  </a:lnTo>
                  <a:lnTo>
                    <a:pt x="5" y="611"/>
                  </a:lnTo>
                  <a:lnTo>
                    <a:pt x="0" y="555"/>
                  </a:lnTo>
                  <a:lnTo>
                    <a:pt x="7" y="501"/>
                  </a:lnTo>
                  <a:lnTo>
                    <a:pt x="22" y="447"/>
                  </a:lnTo>
                  <a:lnTo>
                    <a:pt x="44" y="395"/>
                  </a:lnTo>
                  <a:lnTo>
                    <a:pt x="74" y="345"/>
                  </a:lnTo>
                  <a:lnTo>
                    <a:pt x="113" y="298"/>
                  </a:lnTo>
                  <a:lnTo>
                    <a:pt x="158" y="252"/>
                  </a:lnTo>
                  <a:lnTo>
                    <a:pt x="212" y="209"/>
                  </a:lnTo>
                  <a:lnTo>
                    <a:pt x="273" y="170"/>
                  </a:lnTo>
                  <a:lnTo>
                    <a:pt x="338" y="133"/>
                  </a:lnTo>
                  <a:lnTo>
                    <a:pt x="411" y="103"/>
                  </a:lnTo>
                  <a:lnTo>
                    <a:pt x="489" y="75"/>
                  </a:lnTo>
                  <a:lnTo>
                    <a:pt x="571" y="49"/>
                  </a:lnTo>
                  <a:lnTo>
                    <a:pt x="658" y="30"/>
                  </a:lnTo>
                  <a:lnTo>
                    <a:pt x="747" y="17"/>
                  </a:lnTo>
                  <a:lnTo>
                    <a:pt x="840" y="6"/>
                  </a:lnTo>
                  <a:lnTo>
                    <a:pt x="937" y="0"/>
                  </a:lnTo>
                  <a:lnTo>
                    <a:pt x="1034" y="0"/>
                  </a:lnTo>
                  <a:lnTo>
                    <a:pt x="1132" y="2"/>
                  </a:lnTo>
                  <a:lnTo>
                    <a:pt x="1229" y="1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3" name="Rectangle 26"/>
            <p:cNvSpPr>
              <a:spLocks noChangeArrowheads="1"/>
            </p:cNvSpPr>
            <p:nvPr/>
          </p:nvSpPr>
          <p:spPr bwMode="auto">
            <a:xfrm>
              <a:off x="1390" y="1305"/>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FF0000"/>
                  </a:solidFill>
                </a:rPr>
                <a:t>3</a:t>
              </a:r>
              <a:endParaRPr lang="en-US" altLang="en-US"/>
            </a:p>
          </p:txBody>
        </p:sp>
      </p:grpSp>
      <p:grpSp>
        <p:nvGrpSpPr>
          <p:cNvPr id="6" name="Group 27"/>
          <p:cNvGrpSpPr/>
          <p:nvPr/>
        </p:nvGrpSpPr>
        <p:grpSpPr bwMode="auto">
          <a:xfrm>
            <a:off x="382588" y="1951038"/>
            <a:ext cx="3795712" cy="2924175"/>
            <a:chOff x="241" y="1229"/>
            <a:chExt cx="2391" cy="1842"/>
          </a:xfrm>
        </p:grpSpPr>
        <p:sp>
          <p:nvSpPr>
            <p:cNvPr id="65550" name="Freeform 28"/>
            <p:cNvSpPr/>
            <p:nvPr/>
          </p:nvSpPr>
          <p:spPr bwMode="auto">
            <a:xfrm>
              <a:off x="241" y="1229"/>
              <a:ext cx="2391" cy="1611"/>
            </a:xfrm>
            <a:custGeom>
              <a:avLst/>
              <a:gdLst>
                <a:gd name="T0" fmla="*/ 1385 w 2391"/>
                <a:gd name="T1" fmla="*/ 24 h 1611"/>
                <a:gd name="T2" fmla="*/ 1582 w 2391"/>
                <a:gd name="T3" fmla="*/ 69 h 1611"/>
                <a:gd name="T4" fmla="*/ 1768 w 2391"/>
                <a:gd name="T5" fmla="*/ 136 h 1611"/>
                <a:gd name="T6" fmla="*/ 1936 w 2391"/>
                <a:gd name="T7" fmla="*/ 221 h 1611"/>
                <a:gd name="T8" fmla="*/ 2083 w 2391"/>
                <a:gd name="T9" fmla="*/ 322 h 1611"/>
                <a:gd name="T10" fmla="*/ 2207 w 2391"/>
                <a:gd name="T11" fmla="*/ 439 h 1611"/>
                <a:gd name="T12" fmla="*/ 2300 w 2391"/>
                <a:gd name="T13" fmla="*/ 566 h 1611"/>
                <a:gd name="T14" fmla="*/ 2360 w 2391"/>
                <a:gd name="T15" fmla="*/ 698 h 1611"/>
                <a:gd name="T16" fmla="*/ 2388 w 2391"/>
                <a:gd name="T17" fmla="*/ 836 h 1611"/>
                <a:gd name="T18" fmla="*/ 2382 w 2391"/>
                <a:gd name="T19" fmla="*/ 970 h 1611"/>
                <a:gd name="T20" fmla="*/ 2343 w 2391"/>
                <a:gd name="T21" fmla="*/ 1102 h 1611"/>
                <a:gd name="T22" fmla="*/ 2270 w 2391"/>
                <a:gd name="T23" fmla="*/ 1225 h 1611"/>
                <a:gd name="T24" fmla="*/ 2166 w 2391"/>
                <a:gd name="T25" fmla="*/ 1335 h 1611"/>
                <a:gd name="T26" fmla="*/ 2032 w 2391"/>
                <a:gd name="T27" fmla="*/ 1430 h 1611"/>
                <a:gd name="T28" fmla="*/ 1876 w 2391"/>
                <a:gd name="T29" fmla="*/ 1508 h 1611"/>
                <a:gd name="T30" fmla="*/ 1701 w 2391"/>
                <a:gd name="T31" fmla="*/ 1564 h 1611"/>
                <a:gd name="T32" fmla="*/ 1510 w 2391"/>
                <a:gd name="T33" fmla="*/ 1598 h 1611"/>
                <a:gd name="T34" fmla="*/ 1311 w 2391"/>
                <a:gd name="T35" fmla="*/ 1611 h 1611"/>
                <a:gd name="T36" fmla="*/ 1108 w 2391"/>
                <a:gd name="T37" fmla="*/ 1600 h 1611"/>
                <a:gd name="T38" fmla="*/ 907 w 2391"/>
                <a:gd name="T39" fmla="*/ 1568 h 1611"/>
                <a:gd name="T40" fmla="*/ 716 w 2391"/>
                <a:gd name="T41" fmla="*/ 1512 h 1611"/>
                <a:gd name="T42" fmla="*/ 537 w 2391"/>
                <a:gd name="T43" fmla="*/ 1436 h 1611"/>
                <a:gd name="T44" fmla="*/ 379 w 2391"/>
                <a:gd name="T45" fmla="*/ 1341 h 1611"/>
                <a:gd name="T46" fmla="*/ 243 w 2391"/>
                <a:gd name="T47" fmla="*/ 1233 h 1611"/>
                <a:gd name="T48" fmla="*/ 134 w 2391"/>
                <a:gd name="T49" fmla="*/ 1110 h 1611"/>
                <a:gd name="T50" fmla="*/ 57 w 2391"/>
                <a:gd name="T51" fmla="*/ 981 h 1611"/>
                <a:gd name="T52" fmla="*/ 11 w 2391"/>
                <a:gd name="T53" fmla="*/ 845 h 1611"/>
                <a:gd name="T54" fmla="*/ 0 w 2391"/>
                <a:gd name="T55" fmla="*/ 709 h 1611"/>
                <a:gd name="T56" fmla="*/ 24 w 2391"/>
                <a:gd name="T57" fmla="*/ 575 h 1611"/>
                <a:gd name="T58" fmla="*/ 83 w 2391"/>
                <a:gd name="T59" fmla="*/ 447 h 1611"/>
                <a:gd name="T60" fmla="*/ 171 w 2391"/>
                <a:gd name="T61" fmla="*/ 331 h 1611"/>
                <a:gd name="T62" fmla="*/ 290 w 2391"/>
                <a:gd name="T63" fmla="*/ 227 h 1611"/>
                <a:gd name="T64" fmla="*/ 435 w 2391"/>
                <a:gd name="T65" fmla="*/ 141 h 1611"/>
                <a:gd name="T66" fmla="*/ 602 w 2391"/>
                <a:gd name="T67" fmla="*/ 74 h 1611"/>
                <a:gd name="T68" fmla="*/ 786 w 2391"/>
                <a:gd name="T69" fmla="*/ 28 h 1611"/>
                <a:gd name="T70" fmla="*/ 980 w 2391"/>
                <a:gd name="T71" fmla="*/ 3 h 1611"/>
                <a:gd name="T72" fmla="*/ 1181 w 2391"/>
                <a:gd name="T73" fmla="*/ 3 h 16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91"/>
                <a:gd name="T112" fmla="*/ 0 h 1611"/>
                <a:gd name="T113" fmla="*/ 2391 w 2391"/>
                <a:gd name="T114" fmla="*/ 1611 h 16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91" h="1611">
                  <a:moveTo>
                    <a:pt x="1283" y="11"/>
                  </a:moveTo>
                  <a:lnTo>
                    <a:pt x="1385" y="24"/>
                  </a:lnTo>
                  <a:lnTo>
                    <a:pt x="1484" y="46"/>
                  </a:lnTo>
                  <a:lnTo>
                    <a:pt x="1582" y="69"/>
                  </a:lnTo>
                  <a:lnTo>
                    <a:pt x="1675" y="100"/>
                  </a:lnTo>
                  <a:lnTo>
                    <a:pt x="1768" y="136"/>
                  </a:lnTo>
                  <a:lnTo>
                    <a:pt x="1854" y="175"/>
                  </a:lnTo>
                  <a:lnTo>
                    <a:pt x="1936" y="221"/>
                  </a:lnTo>
                  <a:lnTo>
                    <a:pt x="2012" y="270"/>
                  </a:lnTo>
                  <a:lnTo>
                    <a:pt x="2083" y="322"/>
                  </a:lnTo>
                  <a:lnTo>
                    <a:pt x="2148" y="380"/>
                  </a:lnTo>
                  <a:lnTo>
                    <a:pt x="2207" y="439"/>
                  </a:lnTo>
                  <a:lnTo>
                    <a:pt x="2257" y="501"/>
                  </a:lnTo>
                  <a:lnTo>
                    <a:pt x="2300" y="566"/>
                  </a:lnTo>
                  <a:lnTo>
                    <a:pt x="2334" y="631"/>
                  </a:lnTo>
                  <a:lnTo>
                    <a:pt x="2360" y="698"/>
                  </a:lnTo>
                  <a:lnTo>
                    <a:pt x="2380" y="767"/>
                  </a:lnTo>
                  <a:lnTo>
                    <a:pt x="2388" y="836"/>
                  </a:lnTo>
                  <a:lnTo>
                    <a:pt x="2391" y="903"/>
                  </a:lnTo>
                  <a:lnTo>
                    <a:pt x="2382" y="970"/>
                  </a:lnTo>
                  <a:lnTo>
                    <a:pt x="2367" y="1037"/>
                  </a:lnTo>
                  <a:lnTo>
                    <a:pt x="2343" y="1102"/>
                  </a:lnTo>
                  <a:lnTo>
                    <a:pt x="2311" y="1164"/>
                  </a:lnTo>
                  <a:lnTo>
                    <a:pt x="2270" y="1225"/>
                  </a:lnTo>
                  <a:lnTo>
                    <a:pt x="2220" y="1281"/>
                  </a:lnTo>
                  <a:lnTo>
                    <a:pt x="2166" y="1335"/>
                  </a:lnTo>
                  <a:lnTo>
                    <a:pt x="2101" y="1384"/>
                  </a:lnTo>
                  <a:lnTo>
                    <a:pt x="2032" y="1430"/>
                  </a:lnTo>
                  <a:lnTo>
                    <a:pt x="1958" y="1471"/>
                  </a:lnTo>
                  <a:lnTo>
                    <a:pt x="1876" y="1508"/>
                  </a:lnTo>
                  <a:lnTo>
                    <a:pt x="1789" y="1538"/>
                  </a:lnTo>
                  <a:lnTo>
                    <a:pt x="1701" y="1564"/>
                  </a:lnTo>
                  <a:lnTo>
                    <a:pt x="1608" y="1585"/>
                  </a:lnTo>
                  <a:lnTo>
                    <a:pt x="1510" y="1598"/>
                  </a:lnTo>
                  <a:lnTo>
                    <a:pt x="1411" y="1609"/>
                  </a:lnTo>
                  <a:lnTo>
                    <a:pt x="1311" y="1611"/>
                  </a:lnTo>
                  <a:lnTo>
                    <a:pt x="1210" y="1609"/>
                  </a:lnTo>
                  <a:lnTo>
                    <a:pt x="1108" y="1600"/>
                  </a:lnTo>
                  <a:lnTo>
                    <a:pt x="1006" y="1587"/>
                  </a:lnTo>
                  <a:lnTo>
                    <a:pt x="907" y="1568"/>
                  </a:lnTo>
                  <a:lnTo>
                    <a:pt x="809" y="1542"/>
                  </a:lnTo>
                  <a:lnTo>
                    <a:pt x="716" y="1512"/>
                  </a:lnTo>
                  <a:lnTo>
                    <a:pt x="626" y="1475"/>
                  </a:lnTo>
                  <a:lnTo>
                    <a:pt x="537" y="1436"/>
                  </a:lnTo>
                  <a:lnTo>
                    <a:pt x="455" y="1391"/>
                  </a:lnTo>
                  <a:lnTo>
                    <a:pt x="379" y="1341"/>
                  </a:lnTo>
                  <a:lnTo>
                    <a:pt x="308" y="1289"/>
                  </a:lnTo>
                  <a:lnTo>
                    <a:pt x="243" y="1233"/>
                  </a:lnTo>
                  <a:lnTo>
                    <a:pt x="184" y="1173"/>
                  </a:lnTo>
                  <a:lnTo>
                    <a:pt x="134" y="1110"/>
                  </a:lnTo>
                  <a:lnTo>
                    <a:pt x="91" y="1045"/>
                  </a:lnTo>
                  <a:lnTo>
                    <a:pt x="57" y="981"/>
                  </a:lnTo>
                  <a:lnTo>
                    <a:pt x="31" y="914"/>
                  </a:lnTo>
                  <a:lnTo>
                    <a:pt x="11" y="845"/>
                  </a:lnTo>
                  <a:lnTo>
                    <a:pt x="3" y="776"/>
                  </a:lnTo>
                  <a:lnTo>
                    <a:pt x="0" y="709"/>
                  </a:lnTo>
                  <a:lnTo>
                    <a:pt x="9" y="642"/>
                  </a:lnTo>
                  <a:lnTo>
                    <a:pt x="24" y="575"/>
                  </a:lnTo>
                  <a:lnTo>
                    <a:pt x="48" y="510"/>
                  </a:lnTo>
                  <a:lnTo>
                    <a:pt x="83" y="447"/>
                  </a:lnTo>
                  <a:lnTo>
                    <a:pt x="121" y="387"/>
                  </a:lnTo>
                  <a:lnTo>
                    <a:pt x="171" y="331"/>
                  </a:lnTo>
                  <a:lnTo>
                    <a:pt x="227" y="277"/>
                  </a:lnTo>
                  <a:lnTo>
                    <a:pt x="290" y="227"/>
                  </a:lnTo>
                  <a:lnTo>
                    <a:pt x="359" y="182"/>
                  </a:lnTo>
                  <a:lnTo>
                    <a:pt x="435" y="141"/>
                  </a:lnTo>
                  <a:lnTo>
                    <a:pt x="515" y="104"/>
                  </a:lnTo>
                  <a:lnTo>
                    <a:pt x="602" y="74"/>
                  </a:lnTo>
                  <a:lnTo>
                    <a:pt x="690" y="48"/>
                  </a:lnTo>
                  <a:lnTo>
                    <a:pt x="786" y="28"/>
                  </a:lnTo>
                  <a:lnTo>
                    <a:pt x="881" y="13"/>
                  </a:lnTo>
                  <a:lnTo>
                    <a:pt x="980" y="3"/>
                  </a:lnTo>
                  <a:lnTo>
                    <a:pt x="1082" y="0"/>
                  </a:lnTo>
                  <a:lnTo>
                    <a:pt x="1181" y="3"/>
                  </a:lnTo>
                  <a:lnTo>
                    <a:pt x="1283" y="11"/>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1" name="Rectangle 29"/>
            <p:cNvSpPr>
              <a:spLocks noChangeArrowheads="1"/>
            </p:cNvSpPr>
            <p:nvPr/>
          </p:nvSpPr>
          <p:spPr bwMode="auto">
            <a:xfrm>
              <a:off x="1239" y="2825"/>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FF0000"/>
                  </a:solidFill>
                </a:rPr>
                <a:t>4</a:t>
              </a:r>
              <a:endParaRPr lang="en-US" altLang="en-US"/>
            </a:p>
          </p:txBody>
        </p:sp>
      </p:grpSp>
      <p:grpSp>
        <p:nvGrpSpPr>
          <p:cNvPr id="7" name="Group 30"/>
          <p:cNvGrpSpPr/>
          <p:nvPr/>
        </p:nvGrpSpPr>
        <p:grpSpPr bwMode="auto">
          <a:xfrm>
            <a:off x="307975" y="1547813"/>
            <a:ext cx="4003675" cy="3530600"/>
            <a:chOff x="194" y="975"/>
            <a:chExt cx="2522" cy="2224"/>
          </a:xfrm>
        </p:grpSpPr>
        <p:sp>
          <p:nvSpPr>
            <p:cNvPr id="65548" name="Rectangle 31"/>
            <p:cNvSpPr>
              <a:spLocks noChangeArrowheads="1"/>
            </p:cNvSpPr>
            <p:nvPr/>
          </p:nvSpPr>
          <p:spPr bwMode="auto">
            <a:xfrm>
              <a:off x="2138" y="975"/>
              <a:ext cx="18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200">
                  <a:solidFill>
                    <a:srgbClr val="FF0000"/>
                  </a:solidFill>
                </a:rPr>
                <a:t>5</a:t>
              </a:r>
              <a:endParaRPr lang="en-US" altLang="en-US"/>
            </a:p>
          </p:txBody>
        </p:sp>
        <p:sp>
          <p:nvSpPr>
            <p:cNvPr id="65549" name="Freeform 32"/>
            <p:cNvSpPr/>
            <p:nvPr/>
          </p:nvSpPr>
          <p:spPr bwMode="auto">
            <a:xfrm>
              <a:off x="194" y="988"/>
              <a:ext cx="2522" cy="2211"/>
            </a:xfrm>
            <a:custGeom>
              <a:avLst/>
              <a:gdLst>
                <a:gd name="T0" fmla="*/ 1363 w 2522"/>
                <a:gd name="T1" fmla="*/ 4 h 2211"/>
                <a:gd name="T2" fmla="*/ 1568 w 2522"/>
                <a:gd name="T3" fmla="*/ 34 h 2211"/>
                <a:gd name="T4" fmla="*/ 1765 w 2522"/>
                <a:gd name="T5" fmla="*/ 92 h 2211"/>
                <a:gd name="T6" fmla="*/ 1949 w 2522"/>
                <a:gd name="T7" fmla="*/ 179 h 2211"/>
                <a:gd name="T8" fmla="*/ 2113 w 2522"/>
                <a:gd name="T9" fmla="*/ 291 h 2211"/>
                <a:gd name="T10" fmla="*/ 2254 w 2522"/>
                <a:gd name="T11" fmla="*/ 425 h 2211"/>
                <a:gd name="T12" fmla="*/ 2368 w 2522"/>
                <a:gd name="T13" fmla="*/ 578 h 2211"/>
                <a:gd name="T14" fmla="*/ 2453 w 2522"/>
                <a:gd name="T15" fmla="*/ 744 h 2211"/>
                <a:gd name="T16" fmla="*/ 2505 w 2522"/>
                <a:gd name="T17" fmla="*/ 922 h 2211"/>
                <a:gd name="T18" fmla="*/ 2522 w 2522"/>
                <a:gd name="T19" fmla="*/ 1103 h 2211"/>
                <a:gd name="T20" fmla="*/ 2505 w 2522"/>
                <a:gd name="T21" fmla="*/ 1284 h 2211"/>
                <a:gd name="T22" fmla="*/ 2453 w 2522"/>
                <a:gd name="T23" fmla="*/ 1461 h 2211"/>
                <a:gd name="T24" fmla="*/ 2371 w 2522"/>
                <a:gd name="T25" fmla="*/ 1630 h 2211"/>
                <a:gd name="T26" fmla="*/ 2256 w 2522"/>
                <a:gd name="T27" fmla="*/ 1783 h 2211"/>
                <a:gd name="T28" fmla="*/ 2115 w 2522"/>
                <a:gd name="T29" fmla="*/ 1917 h 2211"/>
                <a:gd name="T30" fmla="*/ 1951 w 2522"/>
                <a:gd name="T31" fmla="*/ 2029 h 2211"/>
                <a:gd name="T32" fmla="*/ 1769 w 2522"/>
                <a:gd name="T33" fmla="*/ 2118 h 2211"/>
                <a:gd name="T34" fmla="*/ 1572 w 2522"/>
                <a:gd name="T35" fmla="*/ 2176 h 2211"/>
                <a:gd name="T36" fmla="*/ 1367 w 2522"/>
                <a:gd name="T37" fmla="*/ 2206 h 2211"/>
                <a:gd name="T38" fmla="*/ 1159 w 2522"/>
                <a:gd name="T39" fmla="*/ 2206 h 2211"/>
                <a:gd name="T40" fmla="*/ 954 w 2522"/>
                <a:gd name="T41" fmla="*/ 2178 h 2211"/>
                <a:gd name="T42" fmla="*/ 755 w 2522"/>
                <a:gd name="T43" fmla="*/ 2118 h 2211"/>
                <a:gd name="T44" fmla="*/ 573 w 2522"/>
                <a:gd name="T45" fmla="*/ 2031 h 2211"/>
                <a:gd name="T46" fmla="*/ 409 w 2522"/>
                <a:gd name="T47" fmla="*/ 1919 h 2211"/>
                <a:gd name="T48" fmla="*/ 266 w 2522"/>
                <a:gd name="T49" fmla="*/ 1785 h 2211"/>
                <a:gd name="T50" fmla="*/ 151 w 2522"/>
                <a:gd name="T51" fmla="*/ 1634 h 2211"/>
                <a:gd name="T52" fmla="*/ 69 w 2522"/>
                <a:gd name="T53" fmla="*/ 1466 h 2211"/>
                <a:gd name="T54" fmla="*/ 17 w 2522"/>
                <a:gd name="T55" fmla="*/ 1289 h 2211"/>
                <a:gd name="T56" fmla="*/ 0 w 2522"/>
                <a:gd name="T57" fmla="*/ 1107 h 2211"/>
                <a:gd name="T58" fmla="*/ 17 w 2522"/>
                <a:gd name="T59" fmla="*/ 926 h 2211"/>
                <a:gd name="T60" fmla="*/ 67 w 2522"/>
                <a:gd name="T61" fmla="*/ 749 h 2211"/>
                <a:gd name="T62" fmla="*/ 151 w 2522"/>
                <a:gd name="T63" fmla="*/ 580 h 2211"/>
                <a:gd name="T64" fmla="*/ 264 w 2522"/>
                <a:gd name="T65" fmla="*/ 429 h 2211"/>
                <a:gd name="T66" fmla="*/ 404 w 2522"/>
                <a:gd name="T67" fmla="*/ 293 h 2211"/>
                <a:gd name="T68" fmla="*/ 569 w 2522"/>
                <a:gd name="T69" fmla="*/ 181 h 2211"/>
                <a:gd name="T70" fmla="*/ 753 w 2522"/>
                <a:gd name="T71" fmla="*/ 95 h 2211"/>
                <a:gd name="T72" fmla="*/ 949 w 2522"/>
                <a:gd name="T73" fmla="*/ 34 h 2211"/>
                <a:gd name="T74" fmla="*/ 1155 w 2522"/>
                <a:gd name="T75" fmla="*/ 4 h 22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22"/>
                <a:gd name="T115" fmla="*/ 0 h 2211"/>
                <a:gd name="T116" fmla="*/ 2522 w 2522"/>
                <a:gd name="T117" fmla="*/ 2211 h 22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22" h="2211">
                  <a:moveTo>
                    <a:pt x="1259" y="0"/>
                  </a:moveTo>
                  <a:lnTo>
                    <a:pt x="1363" y="4"/>
                  </a:lnTo>
                  <a:lnTo>
                    <a:pt x="1466" y="15"/>
                  </a:lnTo>
                  <a:lnTo>
                    <a:pt x="1568" y="34"/>
                  </a:lnTo>
                  <a:lnTo>
                    <a:pt x="1668" y="60"/>
                  </a:lnTo>
                  <a:lnTo>
                    <a:pt x="1765" y="92"/>
                  </a:lnTo>
                  <a:lnTo>
                    <a:pt x="1858" y="131"/>
                  </a:lnTo>
                  <a:lnTo>
                    <a:pt x="1949" y="179"/>
                  </a:lnTo>
                  <a:lnTo>
                    <a:pt x="2033" y="233"/>
                  </a:lnTo>
                  <a:lnTo>
                    <a:pt x="2113" y="291"/>
                  </a:lnTo>
                  <a:lnTo>
                    <a:pt x="2187" y="356"/>
                  </a:lnTo>
                  <a:lnTo>
                    <a:pt x="2254" y="425"/>
                  </a:lnTo>
                  <a:lnTo>
                    <a:pt x="2314" y="498"/>
                  </a:lnTo>
                  <a:lnTo>
                    <a:pt x="2368" y="578"/>
                  </a:lnTo>
                  <a:lnTo>
                    <a:pt x="2414" y="660"/>
                  </a:lnTo>
                  <a:lnTo>
                    <a:pt x="2453" y="744"/>
                  </a:lnTo>
                  <a:lnTo>
                    <a:pt x="2483" y="831"/>
                  </a:lnTo>
                  <a:lnTo>
                    <a:pt x="2505" y="922"/>
                  </a:lnTo>
                  <a:lnTo>
                    <a:pt x="2518" y="1012"/>
                  </a:lnTo>
                  <a:lnTo>
                    <a:pt x="2522" y="1103"/>
                  </a:lnTo>
                  <a:lnTo>
                    <a:pt x="2518" y="1194"/>
                  </a:lnTo>
                  <a:lnTo>
                    <a:pt x="2505" y="1284"/>
                  </a:lnTo>
                  <a:lnTo>
                    <a:pt x="2483" y="1375"/>
                  </a:lnTo>
                  <a:lnTo>
                    <a:pt x="2453" y="1461"/>
                  </a:lnTo>
                  <a:lnTo>
                    <a:pt x="2416" y="1548"/>
                  </a:lnTo>
                  <a:lnTo>
                    <a:pt x="2371" y="1630"/>
                  </a:lnTo>
                  <a:lnTo>
                    <a:pt x="2317" y="1707"/>
                  </a:lnTo>
                  <a:lnTo>
                    <a:pt x="2256" y="1783"/>
                  </a:lnTo>
                  <a:lnTo>
                    <a:pt x="2189" y="1852"/>
                  </a:lnTo>
                  <a:lnTo>
                    <a:pt x="2115" y="1917"/>
                  </a:lnTo>
                  <a:lnTo>
                    <a:pt x="2037" y="1975"/>
                  </a:lnTo>
                  <a:lnTo>
                    <a:pt x="1951" y="2029"/>
                  </a:lnTo>
                  <a:lnTo>
                    <a:pt x="1862" y="2077"/>
                  </a:lnTo>
                  <a:lnTo>
                    <a:pt x="1769" y="2118"/>
                  </a:lnTo>
                  <a:lnTo>
                    <a:pt x="1672" y="2150"/>
                  </a:lnTo>
                  <a:lnTo>
                    <a:pt x="1572" y="2176"/>
                  </a:lnTo>
                  <a:lnTo>
                    <a:pt x="1471" y="2195"/>
                  </a:lnTo>
                  <a:lnTo>
                    <a:pt x="1367" y="2206"/>
                  </a:lnTo>
                  <a:lnTo>
                    <a:pt x="1263" y="2211"/>
                  </a:lnTo>
                  <a:lnTo>
                    <a:pt x="1159" y="2206"/>
                  </a:lnTo>
                  <a:lnTo>
                    <a:pt x="1055" y="2195"/>
                  </a:lnTo>
                  <a:lnTo>
                    <a:pt x="954" y="2178"/>
                  </a:lnTo>
                  <a:lnTo>
                    <a:pt x="852" y="2152"/>
                  </a:lnTo>
                  <a:lnTo>
                    <a:pt x="755" y="2118"/>
                  </a:lnTo>
                  <a:lnTo>
                    <a:pt x="662" y="2079"/>
                  </a:lnTo>
                  <a:lnTo>
                    <a:pt x="573" y="2031"/>
                  </a:lnTo>
                  <a:lnTo>
                    <a:pt x="486" y="1980"/>
                  </a:lnTo>
                  <a:lnTo>
                    <a:pt x="409" y="1919"/>
                  </a:lnTo>
                  <a:lnTo>
                    <a:pt x="333" y="1856"/>
                  </a:lnTo>
                  <a:lnTo>
                    <a:pt x="266" y="1785"/>
                  </a:lnTo>
                  <a:lnTo>
                    <a:pt x="205" y="1712"/>
                  </a:lnTo>
                  <a:lnTo>
                    <a:pt x="151" y="1634"/>
                  </a:lnTo>
                  <a:lnTo>
                    <a:pt x="106" y="1552"/>
                  </a:lnTo>
                  <a:lnTo>
                    <a:pt x="69" y="1466"/>
                  </a:lnTo>
                  <a:lnTo>
                    <a:pt x="39" y="1379"/>
                  </a:lnTo>
                  <a:lnTo>
                    <a:pt x="17" y="1289"/>
                  </a:lnTo>
                  <a:lnTo>
                    <a:pt x="4" y="1198"/>
                  </a:lnTo>
                  <a:lnTo>
                    <a:pt x="0" y="1107"/>
                  </a:lnTo>
                  <a:lnTo>
                    <a:pt x="4" y="1017"/>
                  </a:lnTo>
                  <a:lnTo>
                    <a:pt x="17" y="926"/>
                  </a:lnTo>
                  <a:lnTo>
                    <a:pt x="37" y="835"/>
                  </a:lnTo>
                  <a:lnTo>
                    <a:pt x="67" y="749"/>
                  </a:lnTo>
                  <a:lnTo>
                    <a:pt x="106" y="662"/>
                  </a:lnTo>
                  <a:lnTo>
                    <a:pt x="151" y="580"/>
                  </a:lnTo>
                  <a:lnTo>
                    <a:pt x="203" y="503"/>
                  </a:lnTo>
                  <a:lnTo>
                    <a:pt x="264" y="429"/>
                  </a:lnTo>
                  <a:lnTo>
                    <a:pt x="331" y="358"/>
                  </a:lnTo>
                  <a:lnTo>
                    <a:pt x="404" y="293"/>
                  </a:lnTo>
                  <a:lnTo>
                    <a:pt x="484" y="235"/>
                  </a:lnTo>
                  <a:lnTo>
                    <a:pt x="569" y="181"/>
                  </a:lnTo>
                  <a:lnTo>
                    <a:pt x="660" y="133"/>
                  </a:lnTo>
                  <a:lnTo>
                    <a:pt x="753" y="95"/>
                  </a:lnTo>
                  <a:lnTo>
                    <a:pt x="850" y="60"/>
                  </a:lnTo>
                  <a:lnTo>
                    <a:pt x="949" y="34"/>
                  </a:lnTo>
                  <a:lnTo>
                    <a:pt x="1051" y="15"/>
                  </a:lnTo>
                  <a:lnTo>
                    <a:pt x="1155" y="4"/>
                  </a:lnTo>
                  <a:lnTo>
                    <a:pt x="1259" y="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65547"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09800"/>
            <a:ext cx="4387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4" name="Picture 5">
            <a:extLst>
              <a:ext uri="{FF2B5EF4-FFF2-40B4-BE49-F238E27FC236}">
                <a16:creationId xmlns:a16="http://schemas.microsoft.com/office/drawing/2014/main" id="{9055EEBD-22AB-4733-BA0D-6F9008CB5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080" y="173673"/>
            <a:ext cx="40005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E8FB2-C06D-443C-87D2-13966590DD02}"/>
              </a:ext>
            </a:extLst>
          </p:cNvPr>
          <p:cNvSpPr>
            <a:spLocks noGrp="1"/>
          </p:cNvSpPr>
          <p:nvPr>
            <p:ph type="title"/>
          </p:nvPr>
        </p:nvSpPr>
        <p:spPr/>
        <p:txBody>
          <a:bodyPr/>
          <a:lstStyle/>
          <a:p>
            <a:r>
              <a:rPr lang="en-US" altLang="en-US" dirty="0"/>
              <a:t>MIN 单链</a:t>
            </a:r>
            <a:r>
              <a:rPr lang="zh-CN" altLang="en-US" dirty="0"/>
              <a:t>：示例</a:t>
            </a:r>
          </a:p>
        </p:txBody>
      </p:sp>
      <p:pic>
        <p:nvPicPr>
          <p:cNvPr id="6" name="内容占位符 5">
            <a:extLst>
              <a:ext uri="{FF2B5EF4-FFF2-40B4-BE49-F238E27FC236}">
                <a16:creationId xmlns:a16="http://schemas.microsoft.com/office/drawing/2014/main" id="{BB7E0A47-2C44-40CE-A50B-DE4F01C61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4000"/>
            <a:ext cx="3319780" cy="3276600"/>
          </a:xfrm>
        </p:spPr>
      </p:pic>
      <p:pic>
        <p:nvPicPr>
          <p:cNvPr id="4" name="Picture 5">
            <a:extLst>
              <a:ext uri="{FF2B5EF4-FFF2-40B4-BE49-F238E27FC236}">
                <a16:creationId xmlns:a16="http://schemas.microsoft.com/office/drawing/2014/main" id="{BAED50A8-3EAE-493C-A5B3-A49369D0D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3000"/>
            <a:ext cx="40005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0EF0A9E-A51E-4891-8BB8-C63AC80140A7}"/>
                  </a:ext>
                </a:extLst>
              </p:cNvPr>
              <p:cNvSpPr txBox="1"/>
              <p:nvPr/>
            </p:nvSpPr>
            <p:spPr>
              <a:xfrm>
                <a:off x="3975100" y="3436938"/>
                <a:ext cx="4572000" cy="4154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𝑑𝑖𝑠𝑡</m:t>
                      </m:r>
                      <m:d>
                        <m:dPr>
                          <m:ctrlPr>
                            <a:rPr lang="en-US" altLang="zh-CN" sz="2400" b="0" i="1" dirty="0" smtClean="0">
                              <a:latin typeface="Cambria Math" panose="02040503050406030204" pitchFamily="18" charset="0"/>
                            </a:rPr>
                          </m:ctrlPr>
                        </m:dPr>
                        <m:e>
                          <m:r>
                            <a:rPr lang="en-US" altLang="zh-CN" sz="2400" b="0" i="1" dirty="0">
                              <a:latin typeface="Cambria Math" panose="02040503050406030204" pitchFamily="18" charset="0"/>
                            </a:rPr>
                            <m:t>{3,</m:t>
                          </m:r>
                          <m:r>
                            <a:rPr lang="zh-CN" altLang="en-US" sz="2400" b="0" i="1" dirty="0">
                              <a:latin typeface="Cambria Math" panose="02040503050406030204" pitchFamily="18" charset="0"/>
                            </a:rPr>
                            <m:t> </m:t>
                          </m:r>
                          <m:r>
                            <a:rPr lang="en-US" altLang="zh-CN" sz="2400" b="0" i="1" dirty="0">
                              <a:latin typeface="Cambria Math" panose="02040503050406030204" pitchFamily="18" charset="0"/>
                            </a:rPr>
                            <m:t>6}, {2,5}</m:t>
                          </m:r>
                        </m:e>
                      </m:d>
                    </m:oMath>
                  </m:oMathPara>
                </a14:m>
                <a:endParaRPr lang="en-US" altLang="zh-CN" sz="2400" b="0" dirty="0"/>
              </a:p>
              <a:p>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𝑚𝑖𝑛</m:t>
                      </m:r>
                      <m:r>
                        <a:rPr lang="en-US" altLang="zh-CN" sz="2400" b="0" i="1" dirty="0" smtClean="0">
                          <a:latin typeface="Cambria Math" panose="02040503050406030204" pitchFamily="18" charset="0"/>
                        </a:rPr>
                        <m:t>(</m:t>
                      </m:r>
                      <m:r>
                        <a:rPr lang="en-US" altLang="zh-CN" sz="2400" b="0" i="1" dirty="0" err="1" smtClean="0">
                          <a:latin typeface="Cambria Math" panose="02040503050406030204" pitchFamily="18" charset="0"/>
                        </a:rPr>
                        <m:t>𝑑𝑖𝑠𝑡</m:t>
                      </m:r>
                      <m:r>
                        <a:rPr lang="en-US" altLang="zh-CN" sz="2400" b="0" i="1" dirty="0" smtClean="0">
                          <a:latin typeface="Cambria Math" panose="02040503050406030204" pitchFamily="18" charset="0"/>
                        </a:rPr>
                        <m:t>(3,2),</m:t>
                      </m:r>
                      <m:r>
                        <a:rPr lang="en-US" altLang="zh-CN" sz="2400" b="0" i="1" dirty="0" err="1" smtClean="0">
                          <a:latin typeface="Cambria Math" panose="02040503050406030204" pitchFamily="18" charset="0"/>
                        </a:rPr>
                        <m:t>𝑑𝑖𝑠𝑡</m:t>
                      </m:r>
                      <m:r>
                        <a:rPr lang="en-US" altLang="zh-CN" sz="2400" b="0" i="1" dirty="0" smtClean="0">
                          <a:latin typeface="Cambria Math" panose="02040503050406030204" pitchFamily="18" charset="0"/>
                        </a:rPr>
                        <m:t>(3,5),</m:t>
                      </m:r>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dirty="0" err="1" smtClean="0">
                          <a:latin typeface="Cambria Math" panose="02040503050406030204" pitchFamily="18" charset="0"/>
                        </a:rPr>
                        <m:t>𝑑𝑖𝑠𝑡</m:t>
                      </m:r>
                      <m:r>
                        <a:rPr lang="en-US" altLang="zh-CN" sz="2400" b="0" i="1" dirty="0" smtClean="0">
                          <a:latin typeface="Cambria Math" panose="02040503050406030204" pitchFamily="18" charset="0"/>
                        </a:rPr>
                        <m:t>(6,2),</m:t>
                      </m:r>
                      <m:r>
                        <a:rPr lang="en-US" altLang="zh-CN" sz="2400" b="0" i="1" dirty="0" err="1" smtClean="0">
                          <a:latin typeface="Cambria Math" panose="02040503050406030204" pitchFamily="18" charset="0"/>
                        </a:rPr>
                        <m:t>𝑑𝑖𝑠𝑡</m:t>
                      </m:r>
                      <m:r>
                        <a:rPr lang="en-US" altLang="zh-CN" sz="2400" b="0" i="1" dirty="0" smtClean="0">
                          <a:latin typeface="Cambria Math" panose="02040503050406030204" pitchFamily="18" charset="0"/>
                        </a:rPr>
                        <m:t>(6,5))</m:t>
                      </m:r>
                    </m:oMath>
                  </m:oMathPara>
                </a14:m>
                <a:endParaRPr lang="en-US" altLang="zh-CN" sz="2400" b="0" dirty="0"/>
              </a:p>
              <a:p>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a:rPr lang="en-US" altLang="zh-CN" sz="2400" b="0" i="1" smtClean="0">
                              <a:latin typeface="Cambria Math" panose="02040503050406030204" pitchFamily="18" charset="0"/>
                            </a:rPr>
                            <m:t>𝑚𝑖𝑛</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0.15, 0.28, 0.25,0.39</m:t>
                              </m:r>
                            </m:e>
                          </m:d>
                        </m:e>
                      </m:func>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=0.1</m:t>
                      </m:r>
                      <m:r>
                        <a:rPr lang="en-US" altLang="zh-CN" sz="2400" b="0" i="1" dirty="0">
                          <a:latin typeface="Cambria Math" panose="02040503050406030204" pitchFamily="18" charset="0"/>
                        </a:rPr>
                        <m:t>5</m:t>
                      </m:r>
                    </m:oMath>
                  </m:oMathPara>
                </a14:m>
                <a:endParaRPr lang="en-US" altLang="zh-CN" sz="2400" b="0" dirty="0"/>
              </a:p>
              <a:p>
                <a:endParaRPr lang="en-US" altLang="zh-CN" sz="2400" b="0" dirty="0"/>
              </a:p>
              <a:p>
                <a:endParaRPr lang="en-US" altLang="zh-CN" sz="2400" b="0" dirty="0"/>
              </a:p>
              <a:p>
                <a:endParaRPr lang="en-US" altLang="zh-CN" sz="2400" b="0" dirty="0"/>
              </a:p>
              <a:p>
                <a:endParaRPr lang="zh-CN" altLang="en-US" sz="2400" b="0" dirty="0"/>
              </a:p>
            </p:txBody>
          </p:sp>
        </mc:Choice>
        <mc:Fallback xmlns="">
          <p:sp>
            <p:nvSpPr>
              <p:cNvPr id="7" name="文本框 6">
                <a:extLst>
                  <a:ext uri="{FF2B5EF4-FFF2-40B4-BE49-F238E27FC236}">
                    <a16:creationId xmlns:a16="http://schemas.microsoft.com/office/drawing/2014/main" id="{90EF0A9E-A51E-4891-8BB8-C63AC80140A7}"/>
                  </a:ext>
                </a:extLst>
              </p:cNvPr>
              <p:cNvSpPr txBox="1">
                <a:spLocks noRot="1" noChangeAspect="1" noMove="1" noResize="1" noEditPoints="1" noAdjustHandles="1" noChangeArrowheads="1" noChangeShapeType="1" noTextEdit="1"/>
              </p:cNvSpPr>
              <p:nvPr/>
            </p:nvSpPr>
            <p:spPr>
              <a:xfrm>
                <a:off x="3975100" y="3436938"/>
                <a:ext cx="4572000" cy="415498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74954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81000" y="152400"/>
            <a:ext cx="8280400" cy="552450"/>
          </a:xfrm>
        </p:spPr>
        <p:txBody>
          <a:bodyPr/>
          <a:lstStyle/>
          <a:p>
            <a:r>
              <a:rPr lang="en-US" altLang="en-US" dirty="0"/>
              <a:t>MIN</a:t>
            </a:r>
            <a:r>
              <a:rPr lang="en-US" altLang="en-US" dirty="0">
                <a:solidFill>
                  <a:srgbClr val="000000"/>
                </a:solidFill>
              </a:rPr>
              <a:t> </a:t>
            </a:r>
            <a:r>
              <a:rPr lang="en-US" altLang="en-US" dirty="0"/>
              <a:t>单链的</a:t>
            </a:r>
            <a:r>
              <a:rPr lang="zh-CN" altLang="en-US" dirty="0"/>
              <a:t>优势</a:t>
            </a:r>
          </a:p>
        </p:txBody>
      </p:sp>
      <p:sp>
        <p:nvSpPr>
          <p:cNvPr id="66563" name="Text Box 3"/>
          <p:cNvSpPr txBox="1">
            <a:spLocks noChangeArrowheads="1"/>
          </p:cNvSpPr>
          <p:nvPr/>
        </p:nvSpPr>
        <p:spPr bwMode="auto">
          <a:xfrm>
            <a:off x="1066800" y="42672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a:t>Original Points</a:t>
            </a:r>
          </a:p>
        </p:txBody>
      </p:sp>
      <p:sp>
        <p:nvSpPr>
          <p:cNvPr id="66564" name="Text Box 5"/>
          <p:cNvSpPr txBox="1">
            <a:spLocks noChangeArrowheads="1"/>
          </p:cNvSpPr>
          <p:nvPr/>
        </p:nvSpPr>
        <p:spPr bwMode="auto">
          <a:xfrm>
            <a:off x="5410200" y="42672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a:t>Six Clusters</a:t>
            </a:r>
          </a:p>
        </p:txBody>
      </p:sp>
      <p:sp>
        <p:nvSpPr>
          <p:cNvPr id="66565" name="Text Box 8"/>
          <p:cNvSpPr txBox="1">
            <a:spLocks noChangeArrowheads="1"/>
          </p:cNvSpPr>
          <p:nvPr/>
        </p:nvSpPr>
        <p:spPr bwMode="auto">
          <a:xfrm>
            <a:off x="914400" y="5232698"/>
            <a:ext cx="6324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zh-CN" altLang="en-US" sz="2400" dirty="0">
                <a:solidFill>
                  <a:srgbClr val="0070C0"/>
                </a:solidFill>
                <a:latin typeface="+mn-ea"/>
              </a:rPr>
              <a:t>擅长</a:t>
            </a:r>
            <a:r>
              <a:rPr lang="en-US" altLang="en-US" sz="2400" dirty="0" err="1">
                <a:solidFill>
                  <a:srgbClr val="0070C0"/>
                </a:solidFill>
                <a:latin typeface="+mn-ea"/>
              </a:rPr>
              <a:t>处理非椭圆形状</a:t>
            </a:r>
            <a:r>
              <a:rPr lang="zh-CN" altLang="en-US" sz="2400" dirty="0">
                <a:solidFill>
                  <a:srgbClr val="0070C0"/>
                </a:solidFill>
                <a:latin typeface="+mn-ea"/>
              </a:rPr>
              <a:t>的簇</a:t>
            </a:r>
            <a:endParaRPr lang="en-US" altLang="en-US" sz="2400" dirty="0">
              <a:solidFill>
                <a:srgbClr val="0070C0"/>
              </a:solidFill>
              <a:latin typeface="+mn-ea"/>
            </a:endParaRPr>
          </a:p>
        </p:txBody>
      </p:sp>
      <p:pic>
        <p:nvPicPr>
          <p:cNvPr id="6656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1370013"/>
            <a:ext cx="4854575" cy="365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656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954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B0280142-0349-4AC1-8083-FB90B48DB47B}"/>
              </a:ext>
            </a:extLst>
          </p:cNvPr>
          <p:cNvSpPr>
            <a:spLocks noGrp="1" noChangeArrowheads="1"/>
          </p:cNvSpPr>
          <p:nvPr>
            <p:ph type="title"/>
          </p:nvPr>
        </p:nvSpPr>
        <p:spPr>
          <a:xfrm>
            <a:off x="381000" y="152400"/>
            <a:ext cx="8280400" cy="552450"/>
          </a:xfrm>
        </p:spPr>
        <p:txBody>
          <a:bodyPr/>
          <a:lstStyle/>
          <a:p>
            <a:r>
              <a:rPr lang="zh-CN" altLang="en-US" dirty="0"/>
              <a:t>二元向量的相似性度量</a:t>
            </a:r>
            <a:r>
              <a:rPr lang="en-US" altLang="zh-CN" dirty="0"/>
              <a:t>-Jaccard</a:t>
            </a:r>
            <a:endParaRPr lang="zh-CN" altLang="en-US" dirty="0"/>
          </a:p>
        </p:txBody>
      </p:sp>
      <p:sp>
        <p:nvSpPr>
          <p:cNvPr id="79875" name="Rectangle 3">
            <a:extLst>
              <a:ext uri="{FF2B5EF4-FFF2-40B4-BE49-F238E27FC236}">
                <a16:creationId xmlns:a16="http://schemas.microsoft.com/office/drawing/2014/main" id="{2C709E19-FF85-40C9-B4CE-77AC3A806D90}"/>
              </a:ext>
            </a:extLst>
          </p:cNvPr>
          <p:cNvSpPr>
            <a:spLocks noGrp="1" noChangeArrowheads="1"/>
          </p:cNvSpPr>
          <p:nvPr>
            <p:ph idx="1"/>
          </p:nvPr>
        </p:nvSpPr>
        <p:spPr>
          <a:xfrm>
            <a:off x="360363" y="1124744"/>
            <a:ext cx="8280400" cy="5125244"/>
          </a:xfrm>
        </p:spPr>
        <p:txBody>
          <a:bodyPr/>
          <a:lstStyle/>
          <a:p>
            <a:pPr lvl="0">
              <a:lnSpc>
                <a:spcPct val="80000"/>
              </a:lnSpc>
              <a:spcBef>
                <a:spcPct val="20000"/>
              </a:spcBef>
              <a:buFont typeface="Wingdings" panose="05000000000000000000" pitchFamily="2" charset="2"/>
              <a:buChar char="n"/>
            </a:pPr>
            <a:r>
              <a:rPr lang="zh-CN" altLang="zh-CN" sz="2000" noProof="1">
                <a:solidFill>
                  <a:srgbClr val="000000"/>
                </a:solidFill>
              </a:rPr>
              <a:t>对象</a:t>
            </a:r>
            <a:r>
              <a:rPr lang="en-US" altLang="zh-CN" sz="2000" noProof="1">
                <a:solidFill>
                  <a:srgbClr val="000000"/>
                </a:solidFill>
              </a:rPr>
              <a:t>p</a:t>
            </a:r>
            <a:r>
              <a:rPr lang="zh-CN" altLang="zh-CN" sz="2000" noProof="1">
                <a:solidFill>
                  <a:srgbClr val="000000"/>
                </a:solidFill>
              </a:rPr>
              <a:t>和</a:t>
            </a:r>
            <a:r>
              <a:rPr lang="en-US" altLang="zh-CN" sz="2000" noProof="1">
                <a:solidFill>
                  <a:srgbClr val="000000"/>
                </a:solidFill>
              </a:rPr>
              <a:t>q</a:t>
            </a:r>
            <a:r>
              <a:rPr lang="zh-CN" altLang="en-US" sz="2000" noProof="1">
                <a:solidFill>
                  <a:srgbClr val="000000"/>
                </a:solidFill>
              </a:rPr>
              <a:t>都由</a:t>
            </a:r>
            <a:r>
              <a:rPr lang="en-US" altLang="zh-CN" sz="2000" noProof="1">
                <a:solidFill>
                  <a:srgbClr val="000000"/>
                </a:solidFill>
              </a:rPr>
              <a:t>n</a:t>
            </a:r>
            <a:r>
              <a:rPr lang="zh-CN" altLang="en-US" sz="2000" noProof="1">
                <a:solidFill>
                  <a:srgbClr val="000000"/>
                </a:solidFill>
              </a:rPr>
              <a:t>个二元属性组成，即</a:t>
            </a:r>
            <a:r>
              <a:rPr lang="en-US" altLang="zh-CN" sz="2000" noProof="1">
                <a:solidFill>
                  <a:srgbClr val="000000"/>
                </a:solidFill>
              </a:rPr>
              <a:t>p</a:t>
            </a:r>
            <a:r>
              <a:rPr lang="zh-CN" altLang="en-US" sz="2000" noProof="1">
                <a:solidFill>
                  <a:srgbClr val="000000"/>
                </a:solidFill>
              </a:rPr>
              <a:t>和</a:t>
            </a:r>
            <a:r>
              <a:rPr lang="en-US" altLang="zh-CN" sz="2000" noProof="1">
                <a:solidFill>
                  <a:srgbClr val="000000"/>
                </a:solidFill>
              </a:rPr>
              <a:t>q</a:t>
            </a:r>
            <a:r>
              <a:rPr lang="zh-CN" altLang="en-US" sz="2000" noProof="1">
                <a:solidFill>
                  <a:srgbClr val="000000"/>
                </a:solidFill>
              </a:rPr>
              <a:t>由两个二元向量表示</a:t>
            </a:r>
            <a:endParaRPr lang="en-US" altLang="zh-CN" sz="2000" noProof="1">
              <a:solidFill>
                <a:srgbClr val="000000"/>
              </a:solidFill>
            </a:endParaRPr>
          </a:p>
          <a:p>
            <a:pPr lvl="0">
              <a:lnSpc>
                <a:spcPct val="80000"/>
              </a:lnSpc>
              <a:spcBef>
                <a:spcPct val="20000"/>
              </a:spcBef>
              <a:buFont typeface="Wingdings" panose="05000000000000000000" pitchFamily="2" charset="2"/>
              <a:buChar char="n"/>
            </a:pPr>
            <a:r>
              <a:rPr lang="zh-CN" altLang="en-US" sz="2000" noProof="1">
                <a:solidFill>
                  <a:srgbClr val="000000"/>
                </a:solidFill>
              </a:rPr>
              <a:t>对比</a:t>
            </a:r>
            <a:r>
              <a:rPr lang="en-US" altLang="zh-CN" sz="2000" noProof="1">
                <a:solidFill>
                  <a:srgbClr val="000000"/>
                </a:solidFill>
              </a:rPr>
              <a:t>p</a:t>
            </a:r>
            <a:r>
              <a:rPr lang="zh-CN" altLang="en-US" sz="2000" noProof="1">
                <a:solidFill>
                  <a:srgbClr val="000000"/>
                </a:solidFill>
              </a:rPr>
              <a:t>和</a:t>
            </a:r>
            <a:r>
              <a:rPr lang="en-US" altLang="zh-CN" sz="2000" noProof="1">
                <a:solidFill>
                  <a:srgbClr val="000000"/>
                </a:solidFill>
              </a:rPr>
              <a:t>q</a:t>
            </a:r>
            <a:r>
              <a:rPr lang="zh-CN" altLang="en-US" sz="2000" noProof="1">
                <a:solidFill>
                  <a:srgbClr val="000000"/>
                </a:solidFill>
              </a:rPr>
              <a:t>，可生成四个频数：</a:t>
            </a:r>
            <a:endParaRPr lang="en-US" altLang="zh-CN" sz="2000" noProof="1">
              <a:solidFill>
                <a:srgbClr val="000000"/>
              </a:solidFill>
            </a:endParaRPr>
          </a:p>
          <a:p>
            <a:pPr marL="457200" lvl="1" indent="0">
              <a:lnSpc>
                <a:spcPct val="80000"/>
              </a:lnSpc>
              <a:spcBef>
                <a:spcPct val="20000"/>
              </a:spcBef>
              <a:buNone/>
            </a:pPr>
            <a:r>
              <a:rPr lang="en-US" altLang="zh-CN" sz="2000" i="1" dirty="0">
                <a:solidFill>
                  <a:srgbClr val="000000"/>
                </a:solidFill>
                <a:ea typeface="+mn-ea"/>
              </a:rPr>
              <a:t>f</a:t>
            </a:r>
            <a:r>
              <a:rPr lang="en-US" altLang="zh-CN" sz="2000" baseline="-25000" dirty="0">
                <a:solidFill>
                  <a:srgbClr val="000000"/>
                </a:solidFill>
                <a:ea typeface="+mn-ea"/>
              </a:rPr>
              <a:t>00</a:t>
            </a:r>
            <a:r>
              <a:rPr lang="en-US" altLang="zh-CN" sz="2000" dirty="0">
                <a:solidFill>
                  <a:srgbClr val="000000"/>
                </a:solidFill>
                <a:ea typeface="+mn-ea"/>
              </a:rPr>
              <a:t> = p</a:t>
            </a:r>
            <a:r>
              <a:rPr lang="zh-CN" altLang="en-US" sz="2000" dirty="0">
                <a:solidFill>
                  <a:srgbClr val="000000"/>
                </a:solidFill>
                <a:ea typeface="+mn-ea"/>
              </a:rPr>
              <a:t>取</a:t>
            </a:r>
            <a:r>
              <a:rPr lang="en-US" altLang="zh-CN" sz="2000" dirty="0">
                <a:solidFill>
                  <a:srgbClr val="000000"/>
                </a:solidFill>
                <a:ea typeface="+mn-ea"/>
              </a:rPr>
              <a:t>0</a:t>
            </a:r>
            <a:r>
              <a:rPr lang="zh-CN" altLang="en-US" sz="2000" dirty="0">
                <a:solidFill>
                  <a:srgbClr val="000000"/>
                </a:solidFill>
                <a:ea typeface="+mn-ea"/>
              </a:rPr>
              <a:t>且</a:t>
            </a:r>
            <a:r>
              <a:rPr lang="en-US" altLang="zh-CN" sz="2000" dirty="0">
                <a:solidFill>
                  <a:srgbClr val="000000"/>
                </a:solidFill>
                <a:ea typeface="+mn-ea"/>
              </a:rPr>
              <a:t>q</a:t>
            </a:r>
            <a:r>
              <a:rPr lang="zh-CN" altLang="en-US" sz="2000" dirty="0">
                <a:solidFill>
                  <a:srgbClr val="000000"/>
                </a:solidFill>
                <a:ea typeface="+mn-ea"/>
              </a:rPr>
              <a:t>取</a:t>
            </a:r>
            <a:r>
              <a:rPr lang="en-US" altLang="zh-CN" sz="2000" dirty="0">
                <a:solidFill>
                  <a:srgbClr val="000000"/>
                </a:solidFill>
                <a:ea typeface="+mn-ea"/>
              </a:rPr>
              <a:t>0</a:t>
            </a:r>
            <a:r>
              <a:rPr lang="zh-CN" altLang="en-US" sz="2000" dirty="0">
                <a:solidFill>
                  <a:srgbClr val="000000"/>
                </a:solidFill>
                <a:ea typeface="+mn-ea"/>
              </a:rPr>
              <a:t>的属性个数</a:t>
            </a:r>
            <a:endParaRPr lang="en-US" altLang="zh-CN" sz="2000" noProof="1">
              <a:solidFill>
                <a:srgbClr val="000000"/>
              </a:solidFill>
              <a:ea typeface="+mn-ea"/>
            </a:endParaRPr>
          </a:p>
          <a:p>
            <a:pPr marL="457200" lvl="1" indent="0">
              <a:lnSpc>
                <a:spcPct val="80000"/>
              </a:lnSpc>
              <a:spcBef>
                <a:spcPct val="20000"/>
              </a:spcBef>
              <a:buNone/>
            </a:pPr>
            <a:r>
              <a:rPr lang="en-US" altLang="zh-CN" sz="2000" i="1" dirty="0">
                <a:solidFill>
                  <a:srgbClr val="000000"/>
                </a:solidFill>
                <a:ea typeface="+mn-ea"/>
              </a:rPr>
              <a:t>f</a:t>
            </a:r>
            <a:r>
              <a:rPr lang="en-US" altLang="zh-CN" sz="2000" baseline="-25000" dirty="0">
                <a:solidFill>
                  <a:srgbClr val="000000"/>
                </a:solidFill>
                <a:ea typeface="+mn-ea"/>
              </a:rPr>
              <a:t>01</a:t>
            </a:r>
            <a:r>
              <a:rPr lang="en-US" altLang="zh-CN" sz="2000" dirty="0">
                <a:solidFill>
                  <a:srgbClr val="000000"/>
                </a:solidFill>
                <a:ea typeface="+mn-ea"/>
              </a:rPr>
              <a:t> = p</a:t>
            </a:r>
            <a:r>
              <a:rPr lang="zh-CN" altLang="en-US" sz="2000" dirty="0">
                <a:solidFill>
                  <a:srgbClr val="000000"/>
                </a:solidFill>
                <a:ea typeface="+mn-ea"/>
              </a:rPr>
              <a:t>取</a:t>
            </a:r>
            <a:r>
              <a:rPr lang="en-US" altLang="zh-CN" sz="2000" dirty="0">
                <a:solidFill>
                  <a:srgbClr val="000000"/>
                </a:solidFill>
                <a:ea typeface="+mn-ea"/>
              </a:rPr>
              <a:t>0</a:t>
            </a:r>
            <a:r>
              <a:rPr lang="zh-CN" altLang="en-US" sz="2000" dirty="0">
                <a:solidFill>
                  <a:srgbClr val="000000"/>
                </a:solidFill>
                <a:ea typeface="+mn-ea"/>
              </a:rPr>
              <a:t>且</a:t>
            </a:r>
            <a:r>
              <a:rPr lang="en-US" altLang="zh-CN" sz="2000" dirty="0">
                <a:solidFill>
                  <a:srgbClr val="000000"/>
                </a:solidFill>
                <a:ea typeface="+mn-ea"/>
              </a:rPr>
              <a:t>q</a:t>
            </a:r>
            <a:r>
              <a:rPr lang="zh-CN" altLang="en-US" sz="2000" dirty="0">
                <a:solidFill>
                  <a:srgbClr val="000000"/>
                </a:solidFill>
                <a:ea typeface="+mn-ea"/>
              </a:rPr>
              <a:t>取</a:t>
            </a:r>
            <a:r>
              <a:rPr lang="en-US" altLang="zh-CN" sz="2000" dirty="0">
                <a:solidFill>
                  <a:srgbClr val="000000"/>
                </a:solidFill>
                <a:ea typeface="+mn-ea"/>
              </a:rPr>
              <a:t>1</a:t>
            </a:r>
            <a:r>
              <a:rPr lang="zh-CN" altLang="en-US" sz="2000" dirty="0">
                <a:solidFill>
                  <a:srgbClr val="000000"/>
                </a:solidFill>
                <a:ea typeface="+mn-ea"/>
              </a:rPr>
              <a:t>的属性个数</a:t>
            </a:r>
            <a:endParaRPr lang="en-US" altLang="zh-CN" sz="2000" dirty="0">
              <a:solidFill>
                <a:srgbClr val="000000"/>
              </a:solidFill>
              <a:ea typeface="+mn-ea"/>
            </a:endParaRPr>
          </a:p>
          <a:p>
            <a:pPr marL="457200" lvl="1" indent="0">
              <a:lnSpc>
                <a:spcPct val="80000"/>
              </a:lnSpc>
              <a:spcBef>
                <a:spcPct val="20000"/>
              </a:spcBef>
              <a:buNone/>
            </a:pPr>
            <a:r>
              <a:rPr lang="en-US" altLang="zh-CN" sz="2000" i="1" dirty="0">
                <a:solidFill>
                  <a:srgbClr val="000000"/>
                </a:solidFill>
                <a:ea typeface="+mn-ea"/>
              </a:rPr>
              <a:t>f</a:t>
            </a:r>
            <a:r>
              <a:rPr lang="en-US" altLang="zh-CN" sz="2000" baseline="-25000" dirty="0">
                <a:solidFill>
                  <a:srgbClr val="000000"/>
                </a:solidFill>
                <a:ea typeface="+mn-ea"/>
              </a:rPr>
              <a:t>10</a:t>
            </a:r>
            <a:r>
              <a:rPr lang="en-US" altLang="zh-CN" sz="2000" dirty="0">
                <a:solidFill>
                  <a:srgbClr val="000000"/>
                </a:solidFill>
                <a:ea typeface="+mn-ea"/>
              </a:rPr>
              <a:t> = p</a:t>
            </a:r>
            <a:r>
              <a:rPr lang="zh-CN" altLang="en-US" sz="2000" dirty="0">
                <a:solidFill>
                  <a:srgbClr val="000000"/>
                </a:solidFill>
                <a:ea typeface="+mn-ea"/>
              </a:rPr>
              <a:t>取</a:t>
            </a:r>
            <a:r>
              <a:rPr lang="en-US" altLang="zh-CN" sz="2000" dirty="0">
                <a:solidFill>
                  <a:srgbClr val="000000"/>
                </a:solidFill>
                <a:ea typeface="+mn-ea"/>
              </a:rPr>
              <a:t>1</a:t>
            </a:r>
            <a:r>
              <a:rPr lang="zh-CN" altLang="en-US" sz="2000" dirty="0">
                <a:solidFill>
                  <a:srgbClr val="000000"/>
                </a:solidFill>
                <a:ea typeface="+mn-ea"/>
              </a:rPr>
              <a:t>且</a:t>
            </a:r>
            <a:r>
              <a:rPr lang="en-US" altLang="zh-CN" sz="2000" dirty="0">
                <a:solidFill>
                  <a:srgbClr val="000000"/>
                </a:solidFill>
                <a:ea typeface="+mn-ea"/>
              </a:rPr>
              <a:t>q</a:t>
            </a:r>
            <a:r>
              <a:rPr lang="zh-CN" altLang="en-US" sz="2000" dirty="0">
                <a:solidFill>
                  <a:srgbClr val="000000"/>
                </a:solidFill>
                <a:ea typeface="+mn-ea"/>
              </a:rPr>
              <a:t>取</a:t>
            </a:r>
            <a:r>
              <a:rPr lang="en-US" altLang="zh-CN" sz="2000" dirty="0">
                <a:solidFill>
                  <a:srgbClr val="000000"/>
                </a:solidFill>
                <a:ea typeface="+mn-ea"/>
              </a:rPr>
              <a:t>0</a:t>
            </a:r>
            <a:r>
              <a:rPr lang="zh-CN" altLang="en-US" sz="2000" dirty="0">
                <a:solidFill>
                  <a:srgbClr val="000000"/>
                </a:solidFill>
                <a:ea typeface="+mn-ea"/>
              </a:rPr>
              <a:t>的属性个数</a:t>
            </a:r>
            <a:endParaRPr lang="en-US" altLang="zh-CN" sz="2000" noProof="1">
              <a:solidFill>
                <a:srgbClr val="000000"/>
              </a:solidFill>
              <a:ea typeface="+mn-ea"/>
            </a:endParaRPr>
          </a:p>
          <a:p>
            <a:pPr marL="457200" lvl="1" indent="0">
              <a:lnSpc>
                <a:spcPct val="80000"/>
              </a:lnSpc>
              <a:spcBef>
                <a:spcPct val="20000"/>
              </a:spcBef>
              <a:buNone/>
            </a:pPr>
            <a:r>
              <a:rPr lang="en-US" altLang="zh-CN" sz="2000" i="1" dirty="0">
                <a:solidFill>
                  <a:srgbClr val="000000"/>
                </a:solidFill>
                <a:ea typeface="+mn-ea"/>
              </a:rPr>
              <a:t>f</a:t>
            </a:r>
            <a:r>
              <a:rPr lang="en-US" altLang="zh-CN" sz="2000" baseline="-25000" dirty="0">
                <a:solidFill>
                  <a:srgbClr val="000000"/>
                </a:solidFill>
                <a:ea typeface="+mn-ea"/>
              </a:rPr>
              <a:t>11</a:t>
            </a:r>
            <a:r>
              <a:rPr lang="en-US" altLang="zh-CN" sz="2000" dirty="0">
                <a:solidFill>
                  <a:srgbClr val="000000"/>
                </a:solidFill>
                <a:ea typeface="+mn-ea"/>
              </a:rPr>
              <a:t> = p</a:t>
            </a:r>
            <a:r>
              <a:rPr lang="zh-CN" altLang="en-US" sz="2000" dirty="0">
                <a:solidFill>
                  <a:srgbClr val="000000"/>
                </a:solidFill>
                <a:ea typeface="+mn-ea"/>
              </a:rPr>
              <a:t>取</a:t>
            </a:r>
            <a:r>
              <a:rPr lang="en-US" altLang="zh-CN" sz="2000" dirty="0">
                <a:solidFill>
                  <a:srgbClr val="000000"/>
                </a:solidFill>
                <a:ea typeface="+mn-ea"/>
              </a:rPr>
              <a:t>1</a:t>
            </a:r>
            <a:r>
              <a:rPr lang="zh-CN" altLang="en-US" sz="2000" dirty="0">
                <a:solidFill>
                  <a:srgbClr val="000000"/>
                </a:solidFill>
                <a:ea typeface="+mn-ea"/>
              </a:rPr>
              <a:t>且</a:t>
            </a:r>
            <a:r>
              <a:rPr lang="en-US" altLang="zh-CN" sz="2000" dirty="0">
                <a:solidFill>
                  <a:srgbClr val="000000"/>
                </a:solidFill>
                <a:ea typeface="+mn-ea"/>
              </a:rPr>
              <a:t>q</a:t>
            </a:r>
            <a:r>
              <a:rPr lang="zh-CN" altLang="en-US" sz="2000" dirty="0">
                <a:solidFill>
                  <a:srgbClr val="000000"/>
                </a:solidFill>
                <a:ea typeface="+mn-ea"/>
              </a:rPr>
              <a:t>取</a:t>
            </a:r>
            <a:r>
              <a:rPr lang="en-US" altLang="zh-CN" sz="2000" dirty="0">
                <a:solidFill>
                  <a:srgbClr val="000000"/>
                </a:solidFill>
                <a:ea typeface="+mn-ea"/>
              </a:rPr>
              <a:t>1</a:t>
            </a:r>
            <a:r>
              <a:rPr lang="zh-CN" altLang="en-US" sz="2000" dirty="0">
                <a:solidFill>
                  <a:srgbClr val="000000"/>
                </a:solidFill>
                <a:ea typeface="+mn-ea"/>
              </a:rPr>
              <a:t>的属性个数</a:t>
            </a:r>
            <a:endParaRPr lang="en-US" altLang="zh-CN" sz="2000" dirty="0">
              <a:solidFill>
                <a:srgbClr val="000000"/>
              </a:solidFill>
              <a:ea typeface="+mn-ea"/>
            </a:endParaRPr>
          </a:p>
          <a:p>
            <a:pPr lvl="1">
              <a:lnSpc>
                <a:spcPct val="80000"/>
              </a:lnSpc>
              <a:spcBef>
                <a:spcPct val="20000"/>
              </a:spcBef>
              <a:buFont typeface="Wingdings" panose="05000000000000000000" pitchFamily="2" charset="2"/>
              <a:buChar char="Ø"/>
            </a:pPr>
            <a:endParaRPr lang="en-US" altLang="zh-CN" sz="2000" dirty="0">
              <a:latin typeface="+mn-ea"/>
            </a:endParaRPr>
          </a:p>
          <a:p>
            <a:pPr>
              <a:lnSpc>
                <a:spcPct val="80000"/>
              </a:lnSpc>
              <a:spcBef>
                <a:spcPct val="20000"/>
              </a:spcBef>
              <a:buFont typeface="Wingdings" panose="05000000000000000000" pitchFamily="2" charset="2"/>
              <a:buChar char="n"/>
            </a:pPr>
            <a:r>
              <a:rPr lang="en-US" altLang="zh-CN" sz="2400" noProof="1">
                <a:latin typeface="+mn-ea"/>
              </a:rPr>
              <a:t>Jaccard</a:t>
            </a:r>
            <a:r>
              <a:rPr lang="zh-CN" altLang="en-US" sz="2400" noProof="1">
                <a:latin typeface="+mn-ea"/>
              </a:rPr>
              <a:t>系数</a:t>
            </a:r>
            <a:endParaRPr lang="en-US" altLang="zh-CN" sz="2400" noProof="1">
              <a:latin typeface="+mn-ea"/>
            </a:endParaRPr>
          </a:p>
          <a:p>
            <a:pPr marL="533400" indent="-533400">
              <a:lnSpc>
                <a:spcPct val="80000"/>
              </a:lnSpc>
              <a:spcBef>
                <a:spcPct val="20000"/>
              </a:spcBef>
              <a:buFont typeface="Monotype Sorts"/>
              <a:buNone/>
            </a:pPr>
            <a:r>
              <a:rPr lang="en-US" altLang="zh-CN" sz="2400" dirty="0">
                <a:latin typeface="+mn-ea"/>
              </a:rPr>
              <a:t>	= number of 11 matches / number of not-both-zero attribute pairs</a:t>
            </a:r>
          </a:p>
          <a:p>
            <a:pPr marL="533400" indent="-533400">
              <a:lnSpc>
                <a:spcPct val="80000"/>
              </a:lnSpc>
              <a:spcBef>
                <a:spcPct val="20000"/>
              </a:spcBef>
              <a:buFont typeface="Monotype Sorts"/>
              <a:buNone/>
            </a:pPr>
            <a:r>
              <a:rPr lang="en-US" altLang="zh-CN" sz="2400" dirty="0">
                <a:latin typeface="+mn-ea"/>
              </a:rPr>
              <a:t>   	= (</a:t>
            </a:r>
            <a:r>
              <a:rPr lang="en-US" altLang="zh-CN" sz="2400" i="1" dirty="0">
                <a:latin typeface="+mn-ea"/>
              </a:rPr>
              <a:t>f</a:t>
            </a:r>
            <a:r>
              <a:rPr lang="en-US" altLang="zh-CN" sz="2400" baseline="-25000" dirty="0">
                <a:latin typeface="+mn-ea"/>
              </a:rPr>
              <a:t>11</a:t>
            </a:r>
            <a:r>
              <a:rPr lang="en-US" altLang="zh-CN" sz="2400" dirty="0">
                <a:latin typeface="+mn-ea"/>
              </a:rPr>
              <a:t>) / (</a:t>
            </a:r>
            <a:r>
              <a:rPr lang="en-US" altLang="zh-CN" sz="2400" i="1" dirty="0">
                <a:latin typeface="+mn-ea"/>
              </a:rPr>
              <a:t>f</a:t>
            </a:r>
            <a:r>
              <a:rPr lang="en-US" altLang="zh-CN" sz="2400" baseline="-25000" dirty="0">
                <a:latin typeface="+mn-ea"/>
              </a:rPr>
              <a:t>01</a:t>
            </a:r>
            <a:r>
              <a:rPr lang="en-US" altLang="zh-CN" sz="2400" dirty="0">
                <a:latin typeface="+mn-ea"/>
              </a:rPr>
              <a:t> + </a:t>
            </a:r>
            <a:r>
              <a:rPr lang="en-US" altLang="zh-CN" sz="2400" i="1" dirty="0">
                <a:latin typeface="+mn-ea"/>
              </a:rPr>
              <a:t>f</a:t>
            </a:r>
            <a:r>
              <a:rPr lang="en-US" altLang="zh-CN" sz="2400" baseline="-25000" dirty="0">
                <a:latin typeface="+mn-ea"/>
              </a:rPr>
              <a:t>10</a:t>
            </a:r>
            <a:r>
              <a:rPr lang="en-US" altLang="zh-CN" sz="2400" dirty="0">
                <a:latin typeface="+mn-ea"/>
              </a:rPr>
              <a:t> + </a:t>
            </a:r>
            <a:r>
              <a:rPr lang="en-US" altLang="zh-CN" sz="2400" i="1" dirty="0">
                <a:latin typeface="+mn-ea"/>
              </a:rPr>
              <a:t>f</a:t>
            </a:r>
            <a:r>
              <a:rPr lang="en-US" altLang="zh-CN" sz="2400" baseline="-25000" dirty="0">
                <a:latin typeface="+mn-ea"/>
              </a:rPr>
              <a:t>11</a:t>
            </a:r>
            <a:r>
              <a:rPr lang="en-US" altLang="zh-CN" sz="2400" dirty="0">
                <a:latin typeface="+mn-ea"/>
              </a:rPr>
              <a:t>) </a:t>
            </a:r>
          </a:p>
          <a:p>
            <a:pPr lvl="1">
              <a:lnSpc>
                <a:spcPct val="80000"/>
              </a:lnSpc>
              <a:spcBef>
                <a:spcPct val="20000"/>
              </a:spcBef>
              <a:buFont typeface="Wingdings" panose="05000000000000000000" pitchFamily="2" charset="2"/>
              <a:buChar char="Ø"/>
            </a:pPr>
            <a:r>
              <a:rPr lang="zh-CN" altLang="en-US" sz="2000" noProof="1">
                <a:solidFill>
                  <a:srgbClr val="000000"/>
                </a:solidFill>
              </a:rPr>
              <a:t>适用于</a:t>
            </a:r>
            <a:r>
              <a:rPr lang="zh-CN" altLang="en-US" sz="2000" b="1" noProof="1">
                <a:solidFill>
                  <a:srgbClr val="0070C0"/>
                </a:solidFill>
              </a:rPr>
              <a:t>非对称二元属性</a:t>
            </a:r>
            <a:endParaRPr lang="en-US" altLang="zh-CN" sz="2000" noProof="1">
              <a:solidFill>
                <a:srgbClr val="000000"/>
              </a:solidFill>
            </a:endParaRPr>
          </a:p>
          <a:p>
            <a:pPr lvl="1">
              <a:lnSpc>
                <a:spcPct val="80000"/>
              </a:lnSpc>
              <a:spcBef>
                <a:spcPct val="20000"/>
              </a:spcBef>
              <a:buFont typeface="Wingdings" panose="05000000000000000000" pitchFamily="2" charset="2"/>
              <a:buChar char="Ø"/>
            </a:pPr>
            <a:r>
              <a:rPr lang="zh-CN" altLang="en-US" sz="2000" noProof="1">
                <a:solidFill>
                  <a:srgbClr val="000000"/>
                </a:solidFill>
              </a:rPr>
              <a:t>不考虑</a:t>
            </a:r>
            <a:r>
              <a:rPr lang="en-US" altLang="zh-CN" sz="2000" noProof="1">
                <a:solidFill>
                  <a:srgbClr val="000000"/>
                </a:solidFill>
              </a:rPr>
              <a:t>00</a:t>
            </a:r>
            <a:r>
              <a:rPr lang="zh-CN" altLang="en-US" sz="2000" noProof="1">
                <a:solidFill>
                  <a:srgbClr val="000000"/>
                </a:solidFill>
              </a:rPr>
              <a:t>匹配，比如事务数据中，比较两个交易事务的相似度，比较都出现（</a:t>
            </a:r>
            <a:r>
              <a:rPr lang="en-US" altLang="zh-CN" sz="2000" noProof="1">
                <a:solidFill>
                  <a:srgbClr val="000000"/>
                </a:solidFill>
              </a:rPr>
              <a:t>1</a:t>
            </a:r>
            <a:r>
              <a:rPr lang="zh-CN" altLang="en-US" sz="2000" noProof="1">
                <a:solidFill>
                  <a:srgbClr val="000000"/>
                </a:solidFill>
              </a:rPr>
              <a:t>）的商品，而不会比较都未出现</a:t>
            </a:r>
            <a:r>
              <a:rPr lang="en-US" altLang="zh-CN" sz="2000" noProof="1">
                <a:solidFill>
                  <a:srgbClr val="000000"/>
                </a:solidFill>
              </a:rPr>
              <a:t>(0)</a:t>
            </a:r>
            <a:r>
              <a:rPr lang="zh-CN" altLang="en-US" sz="2000" noProof="1">
                <a:solidFill>
                  <a:srgbClr val="000000"/>
                </a:solidFill>
              </a:rPr>
              <a:t>的商品</a:t>
            </a:r>
            <a:endParaRPr lang="en-US" altLang="zh-CN" sz="2400" dirty="0">
              <a:latin typeface="+mn-ea"/>
            </a:endParaRPr>
          </a:p>
        </p:txBody>
      </p:sp>
    </p:spTree>
    <p:extLst>
      <p:ext uri="{BB962C8B-B14F-4D97-AF65-F5344CB8AC3E}">
        <p14:creationId xmlns:p14="http://schemas.microsoft.com/office/powerpoint/2010/main" val="3229139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3203575"/>
            <a:ext cx="42418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758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400" y="612775"/>
            <a:ext cx="42418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588" name="Rectangle 2"/>
          <p:cNvSpPr>
            <a:spLocks noGrp="1" noChangeArrowheads="1"/>
          </p:cNvSpPr>
          <p:nvPr>
            <p:ph type="title"/>
          </p:nvPr>
        </p:nvSpPr>
        <p:spPr>
          <a:xfrm>
            <a:off x="381000" y="152400"/>
            <a:ext cx="8280400" cy="552450"/>
          </a:xfrm>
        </p:spPr>
        <p:txBody>
          <a:bodyPr/>
          <a:lstStyle/>
          <a:p>
            <a:r>
              <a:rPr lang="en-US" altLang="en-US" dirty="0">
                <a:solidFill>
                  <a:srgbClr val="000000"/>
                </a:solidFill>
                <a:sym typeface="+mn-ea"/>
              </a:rPr>
              <a:t>MIN</a:t>
            </a:r>
            <a:r>
              <a:rPr lang="en-US" altLang="en-US" dirty="0">
                <a:solidFill>
                  <a:srgbClr val="000000"/>
                </a:solidFill>
              </a:rPr>
              <a:t> 单链</a:t>
            </a:r>
            <a:r>
              <a:rPr lang="en-US" altLang="en-US" dirty="0">
                <a:solidFill>
                  <a:srgbClr val="000000"/>
                </a:solidFill>
                <a:sym typeface="+mn-ea"/>
              </a:rPr>
              <a:t>的</a:t>
            </a:r>
            <a:r>
              <a:rPr lang="zh-CN" altLang="en-US" dirty="0">
                <a:solidFill>
                  <a:srgbClr val="000000"/>
                </a:solidFill>
                <a:sym typeface="+mn-ea"/>
              </a:rPr>
              <a:t>不足</a:t>
            </a:r>
          </a:p>
        </p:txBody>
      </p:sp>
      <p:sp>
        <p:nvSpPr>
          <p:cNvPr id="67589" name="Text Box 3"/>
          <p:cNvSpPr txBox="1">
            <a:spLocks noChangeArrowheads="1"/>
          </p:cNvSpPr>
          <p:nvPr/>
        </p:nvSpPr>
        <p:spPr bwMode="auto">
          <a:xfrm>
            <a:off x="1066800" y="47244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a:t>Original Points</a:t>
            </a:r>
          </a:p>
        </p:txBody>
      </p:sp>
      <p:sp>
        <p:nvSpPr>
          <p:cNvPr id="67590" name="Text Box 6"/>
          <p:cNvSpPr txBox="1">
            <a:spLocks noChangeArrowheads="1"/>
          </p:cNvSpPr>
          <p:nvPr/>
        </p:nvSpPr>
        <p:spPr bwMode="auto">
          <a:xfrm>
            <a:off x="6019800" y="3276431"/>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dirty="0"/>
              <a:t>Two Clusters</a:t>
            </a:r>
          </a:p>
        </p:txBody>
      </p:sp>
      <p:sp>
        <p:nvSpPr>
          <p:cNvPr id="67591" name="Text Box 8"/>
          <p:cNvSpPr txBox="1">
            <a:spLocks noChangeArrowheads="1"/>
          </p:cNvSpPr>
          <p:nvPr/>
        </p:nvSpPr>
        <p:spPr bwMode="auto">
          <a:xfrm>
            <a:off x="609600" y="5576888"/>
            <a:ext cx="6324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2400" dirty="0" err="1">
                <a:solidFill>
                  <a:srgbClr val="0070C0"/>
                </a:solidFill>
              </a:rPr>
              <a:t>对噪声和异常值</a:t>
            </a:r>
            <a:r>
              <a:rPr lang="zh-CN" altLang="en-US" sz="2400" dirty="0">
                <a:solidFill>
                  <a:srgbClr val="0070C0"/>
                </a:solidFill>
              </a:rPr>
              <a:t>很</a:t>
            </a:r>
            <a:r>
              <a:rPr lang="en-US" altLang="en-US" sz="2400" dirty="0" err="1">
                <a:solidFill>
                  <a:srgbClr val="0070C0"/>
                </a:solidFill>
              </a:rPr>
              <a:t>敏感</a:t>
            </a:r>
            <a:endParaRPr lang="en-US" altLang="en-US" sz="2400" dirty="0">
              <a:solidFill>
                <a:srgbClr val="0070C0"/>
              </a:solidFill>
            </a:endParaRPr>
          </a:p>
        </p:txBody>
      </p:sp>
      <p:pic>
        <p:nvPicPr>
          <p:cNvPr id="6759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7593" name="Text Box 11"/>
          <p:cNvSpPr txBox="1">
            <a:spLocks noChangeArrowheads="1"/>
          </p:cNvSpPr>
          <p:nvPr/>
        </p:nvSpPr>
        <p:spPr bwMode="auto">
          <a:xfrm>
            <a:off x="6019800" y="5918919"/>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dirty="0"/>
              <a:t>Three Clusters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a:t>MAX </a:t>
            </a:r>
            <a:r>
              <a:rPr lang="zh-CN" altLang="en-US" dirty="0"/>
              <a:t>全</a:t>
            </a:r>
            <a:r>
              <a:rPr lang="en-US" altLang="en-US" dirty="0"/>
              <a:t>链</a:t>
            </a:r>
          </a:p>
        </p:txBody>
      </p:sp>
      <p:sp>
        <p:nvSpPr>
          <p:cNvPr id="68611" name="Rectangle 3"/>
          <p:cNvSpPr>
            <a:spLocks noGrp="1" noChangeArrowheads="1"/>
          </p:cNvSpPr>
          <p:nvPr>
            <p:ph idx="1"/>
          </p:nvPr>
        </p:nvSpPr>
        <p:spPr>
          <a:xfrm>
            <a:off x="304800" y="990600"/>
            <a:ext cx="8424863" cy="5334000"/>
          </a:xfrm>
        </p:spPr>
        <p:txBody>
          <a:bodyPr/>
          <a:lstStyle/>
          <a:p>
            <a:pPr>
              <a:buFont typeface="Wingdings" panose="05000000000000000000" pitchFamily="2" charset="2"/>
              <a:buChar char="n"/>
            </a:pPr>
            <a:r>
              <a:rPr lang="en-US" altLang="en-US" dirty="0" err="1"/>
              <a:t>两个簇的</a:t>
            </a:r>
            <a:r>
              <a:rPr lang="zh-CN" altLang="en-US" dirty="0"/>
              <a:t>邻近</a:t>
            </a:r>
            <a:r>
              <a:rPr lang="en-US" altLang="en-US" dirty="0"/>
              <a:t>度基于</a:t>
            </a:r>
            <a:r>
              <a:rPr lang="en-US" altLang="en-US" dirty="0">
                <a:solidFill>
                  <a:srgbClr val="0070C0"/>
                </a:solidFill>
              </a:rPr>
              <a:t>不同簇中</a:t>
            </a:r>
            <a:r>
              <a:rPr lang="zh-CN" altLang="en-US" dirty="0">
                <a:solidFill>
                  <a:srgbClr val="0070C0"/>
                </a:solidFill>
              </a:rPr>
              <a:t>任意两点的最远距离（最小相似度）</a:t>
            </a:r>
            <a:endParaRPr lang="en-US" altLang="en-US" dirty="0">
              <a:solidFill>
                <a:srgbClr val="0070C0"/>
              </a:solidFill>
            </a:endParaRPr>
          </a:p>
          <a:p>
            <a:pPr lvl="0">
              <a:buFont typeface="Wingdings" panose="05000000000000000000" pitchFamily="2" charset="2"/>
              <a:buChar char="n"/>
            </a:pPr>
            <a:r>
              <a:rPr lang="zh-CN" altLang="en-US" dirty="0">
                <a:solidFill>
                  <a:srgbClr val="000000"/>
                </a:solidFill>
              </a:rPr>
              <a:t>每次将（最远距离）最近的两个簇合并成一个簇</a:t>
            </a:r>
            <a:endParaRPr lang="en-US" altLang="zh-CN" dirty="0">
              <a:solidFill>
                <a:srgbClr val="000000"/>
              </a:solidFill>
            </a:endParaRPr>
          </a:p>
          <a:p>
            <a:endParaRPr lang="en-US" altLang="en-US" dirty="0"/>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r="5000" b="3334"/>
          <a:stretch>
            <a:fillRect/>
          </a:stretch>
        </p:blipFill>
        <p:spPr bwMode="auto">
          <a:xfrm>
            <a:off x="152400" y="2819400"/>
            <a:ext cx="4195763"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86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3886200"/>
            <a:ext cx="40005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8614" name="Text Box 6"/>
          <p:cNvSpPr txBox="1">
            <a:spLocks noChangeArrowheads="1"/>
          </p:cNvSpPr>
          <p:nvPr/>
        </p:nvSpPr>
        <p:spPr bwMode="auto">
          <a:xfrm>
            <a:off x="6096000" y="3289618"/>
            <a:ext cx="17526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zh-CN" altLang="en-US" dirty="0">
                <a:ea typeface="宋体" panose="02010600030101010101" pitchFamily="2" charset="-122"/>
              </a:rPr>
              <a:t>距离矩阵</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81000" y="152400"/>
            <a:ext cx="8280400" cy="552450"/>
          </a:xfrm>
        </p:spPr>
        <p:txBody>
          <a:bodyPr/>
          <a:lstStyle/>
          <a:p>
            <a:r>
              <a:rPr lang="en-US" altLang="en-US" dirty="0"/>
              <a:t>MAX </a:t>
            </a:r>
            <a:r>
              <a:rPr lang="zh-CN" altLang="en-US" dirty="0"/>
              <a:t>全</a:t>
            </a:r>
            <a:r>
              <a:rPr lang="en-US" altLang="en-US" dirty="0"/>
              <a:t>链</a:t>
            </a:r>
            <a:r>
              <a:rPr lang="zh-CN" altLang="en-US" dirty="0"/>
              <a:t>：示例</a:t>
            </a:r>
            <a:endParaRPr lang="en-US" altLang="en-US" dirty="0"/>
          </a:p>
        </p:txBody>
      </p:sp>
      <p:sp>
        <p:nvSpPr>
          <p:cNvPr id="69635" name="Text Box 3"/>
          <p:cNvSpPr txBox="1">
            <a:spLocks noChangeArrowheads="1"/>
          </p:cNvSpPr>
          <p:nvPr/>
        </p:nvSpPr>
        <p:spPr bwMode="auto">
          <a:xfrm>
            <a:off x="1574800" y="5343684"/>
            <a:ext cx="335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dirty="0" err="1"/>
              <a:t>嵌套簇</a:t>
            </a:r>
            <a:r>
              <a:rPr lang="zh-CN" altLang="en-US" sz="1800" dirty="0"/>
              <a:t>图</a:t>
            </a:r>
            <a:endParaRPr lang="en-US" altLang="en-US" sz="1800" dirty="0"/>
          </a:p>
        </p:txBody>
      </p:sp>
      <p:sp>
        <p:nvSpPr>
          <p:cNvPr id="69636" name="Text Box 4"/>
          <p:cNvSpPr txBox="1">
            <a:spLocks noChangeArrowheads="1"/>
          </p:cNvSpPr>
          <p:nvPr/>
        </p:nvSpPr>
        <p:spPr bwMode="auto">
          <a:xfrm>
            <a:off x="5105400" y="5328444"/>
            <a:ext cx="3556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spcBef>
                <a:spcPct val="50000"/>
              </a:spcBef>
            </a:pPr>
            <a:r>
              <a:rPr lang="en-US" altLang="en-US" sz="1800" dirty="0" err="1"/>
              <a:t>树状图</a:t>
            </a:r>
            <a:endParaRPr lang="en-US" altLang="en-US" sz="1800" dirty="0"/>
          </a:p>
          <a:p>
            <a:pPr>
              <a:spcBef>
                <a:spcPct val="50000"/>
              </a:spcBef>
            </a:pPr>
            <a:r>
              <a:rPr lang="zh-CN" altLang="en-US" sz="1800" b="0" dirty="0"/>
              <a:t>两个簇合并处的高度对应两个簇之间的最大距离</a:t>
            </a:r>
          </a:p>
          <a:p>
            <a:pPr>
              <a:spcBef>
                <a:spcPct val="50000"/>
              </a:spcBef>
            </a:pPr>
            <a:endParaRPr lang="en-US" altLang="en-US" sz="1800" dirty="0"/>
          </a:p>
        </p:txBody>
      </p:sp>
      <p:pic>
        <p:nvPicPr>
          <p:cNvPr id="696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213" y="2395537"/>
            <a:ext cx="4387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9638" name="Group 6"/>
          <p:cNvGrpSpPr/>
          <p:nvPr/>
        </p:nvGrpSpPr>
        <p:grpSpPr bwMode="auto">
          <a:xfrm>
            <a:off x="792163" y="1824038"/>
            <a:ext cx="2998787" cy="2687637"/>
            <a:chOff x="383" y="1437"/>
            <a:chExt cx="1889" cy="1693"/>
          </a:xfrm>
        </p:grpSpPr>
        <p:sp>
          <p:nvSpPr>
            <p:cNvPr id="69654" name="Freeform 7"/>
            <p:cNvSpPr/>
            <p:nvPr/>
          </p:nvSpPr>
          <p:spPr bwMode="auto">
            <a:xfrm>
              <a:off x="974" y="2118"/>
              <a:ext cx="87" cy="87"/>
            </a:xfrm>
            <a:custGeom>
              <a:avLst/>
              <a:gdLst>
                <a:gd name="T0" fmla="*/ 0 w 87"/>
                <a:gd name="T1" fmla="*/ 43 h 87"/>
                <a:gd name="T2" fmla="*/ 4 w 87"/>
                <a:gd name="T3" fmla="*/ 26 h 87"/>
                <a:gd name="T4" fmla="*/ 13 w 87"/>
                <a:gd name="T5" fmla="*/ 13 h 87"/>
                <a:gd name="T6" fmla="*/ 28 w 87"/>
                <a:gd name="T7" fmla="*/ 2 h 87"/>
                <a:gd name="T8" fmla="*/ 45 w 87"/>
                <a:gd name="T9" fmla="*/ 0 h 87"/>
                <a:gd name="T10" fmla="*/ 62 w 87"/>
                <a:gd name="T11" fmla="*/ 2 h 87"/>
                <a:gd name="T12" fmla="*/ 75 w 87"/>
                <a:gd name="T13" fmla="*/ 13 h 87"/>
                <a:gd name="T14" fmla="*/ 85 w 87"/>
                <a:gd name="T15" fmla="*/ 26 h 87"/>
                <a:gd name="T16" fmla="*/ 87 w 87"/>
                <a:gd name="T17" fmla="*/ 43 h 87"/>
                <a:gd name="T18" fmla="*/ 85 w 87"/>
                <a:gd name="T19" fmla="*/ 60 h 87"/>
                <a:gd name="T20" fmla="*/ 75 w 87"/>
                <a:gd name="T21" fmla="*/ 75 h 87"/>
                <a:gd name="T22" fmla="*/ 62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3"/>
                  </a:moveTo>
                  <a:lnTo>
                    <a:pt x="4" y="26"/>
                  </a:lnTo>
                  <a:lnTo>
                    <a:pt x="13" y="13"/>
                  </a:lnTo>
                  <a:lnTo>
                    <a:pt x="28" y="2"/>
                  </a:lnTo>
                  <a:lnTo>
                    <a:pt x="45" y="0"/>
                  </a:lnTo>
                  <a:lnTo>
                    <a:pt x="62" y="2"/>
                  </a:lnTo>
                  <a:lnTo>
                    <a:pt x="75" y="13"/>
                  </a:lnTo>
                  <a:lnTo>
                    <a:pt x="85" y="26"/>
                  </a:lnTo>
                  <a:lnTo>
                    <a:pt x="87" y="43"/>
                  </a:lnTo>
                  <a:lnTo>
                    <a:pt x="85" y="60"/>
                  </a:lnTo>
                  <a:lnTo>
                    <a:pt x="75" y="75"/>
                  </a:lnTo>
                  <a:lnTo>
                    <a:pt x="62" y="83"/>
                  </a:lnTo>
                  <a:lnTo>
                    <a:pt x="45" y="87"/>
                  </a:lnTo>
                  <a:lnTo>
                    <a:pt x="28" y="83"/>
                  </a:lnTo>
                  <a:lnTo>
                    <a:pt x="13" y="75"/>
                  </a:lnTo>
                  <a:lnTo>
                    <a:pt x="4" y="60"/>
                  </a:lnTo>
                  <a:lnTo>
                    <a:pt x="0" y="43"/>
                  </a:lnTo>
                  <a:close/>
                </a:path>
              </a:pathLst>
            </a:custGeom>
            <a:solidFill>
              <a:srgbClr val="1A1A1A"/>
            </a:solidFill>
            <a:ln w="3175">
              <a:solidFill>
                <a:srgbClr val="000000"/>
              </a:solidFill>
              <a:round/>
            </a:ln>
          </p:spPr>
          <p:txBody>
            <a:bodyPr/>
            <a:lstStyle/>
            <a:p>
              <a:endParaRPr lang="en-US"/>
            </a:p>
          </p:txBody>
        </p:sp>
        <p:sp>
          <p:nvSpPr>
            <p:cNvPr id="69655" name="Freeform 8"/>
            <p:cNvSpPr/>
            <p:nvPr/>
          </p:nvSpPr>
          <p:spPr bwMode="auto">
            <a:xfrm>
              <a:off x="1782" y="1488"/>
              <a:ext cx="87" cy="87"/>
            </a:xfrm>
            <a:custGeom>
              <a:avLst/>
              <a:gdLst>
                <a:gd name="T0" fmla="*/ 0 w 87"/>
                <a:gd name="T1" fmla="*/ 43 h 87"/>
                <a:gd name="T2" fmla="*/ 4 w 87"/>
                <a:gd name="T3" fmla="*/ 26 h 87"/>
                <a:gd name="T4" fmla="*/ 13 w 87"/>
                <a:gd name="T5" fmla="*/ 13 h 87"/>
                <a:gd name="T6" fmla="*/ 28 w 87"/>
                <a:gd name="T7" fmla="*/ 3 h 87"/>
                <a:gd name="T8" fmla="*/ 45 w 87"/>
                <a:gd name="T9" fmla="*/ 0 h 87"/>
                <a:gd name="T10" fmla="*/ 60 w 87"/>
                <a:gd name="T11" fmla="*/ 3 h 87"/>
                <a:gd name="T12" fmla="*/ 74 w 87"/>
                <a:gd name="T13" fmla="*/ 13 h 87"/>
                <a:gd name="T14" fmla="*/ 85 w 87"/>
                <a:gd name="T15" fmla="*/ 26 h 87"/>
                <a:gd name="T16" fmla="*/ 87 w 87"/>
                <a:gd name="T17" fmla="*/ 43 h 87"/>
                <a:gd name="T18" fmla="*/ 85 w 87"/>
                <a:gd name="T19" fmla="*/ 60 h 87"/>
                <a:gd name="T20" fmla="*/ 74 w 87"/>
                <a:gd name="T21" fmla="*/ 75 h 87"/>
                <a:gd name="T22" fmla="*/ 60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3"/>
                  </a:moveTo>
                  <a:lnTo>
                    <a:pt x="4" y="26"/>
                  </a:lnTo>
                  <a:lnTo>
                    <a:pt x="13" y="13"/>
                  </a:lnTo>
                  <a:lnTo>
                    <a:pt x="28" y="3"/>
                  </a:lnTo>
                  <a:lnTo>
                    <a:pt x="45" y="0"/>
                  </a:lnTo>
                  <a:lnTo>
                    <a:pt x="60" y="3"/>
                  </a:lnTo>
                  <a:lnTo>
                    <a:pt x="74" y="13"/>
                  </a:lnTo>
                  <a:lnTo>
                    <a:pt x="85" y="26"/>
                  </a:lnTo>
                  <a:lnTo>
                    <a:pt x="87" y="43"/>
                  </a:lnTo>
                  <a:lnTo>
                    <a:pt x="85" y="60"/>
                  </a:lnTo>
                  <a:lnTo>
                    <a:pt x="74" y="75"/>
                  </a:lnTo>
                  <a:lnTo>
                    <a:pt x="60" y="83"/>
                  </a:lnTo>
                  <a:lnTo>
                    <a:pt x="45" y="87"/>
                  </a:lnTo>
                  <a:lnTo>
                    <a:pt x="28" y="83"/>
                  </a:lnTo>
                  <a:lnTo>
                    <a:pt x="13" y="75"/>
                  </a:lnTo>
                  <a:lnTo>
                    <a:pt x="4" y="60"/>
                  </a:lnTo>
                  <a:lnTo>
                    <a:pt x="0" y="43"/>
                  </a:lnTo>
                  <a:close/>
                </a:path>
              </a:pathLst>
            </a:custGeom>
            <a:solidFill>
              <a:srgbClr val="1A1A1A"/>
            </a:solidFill>
            <a:ln w="3175">
              <a:solidFill>
                <a:srgbClr val="000000"/>
              </a:solidFill>
              <a:round/>
            </a:ln>
          </p:spPr>
          <p:txBody>
            <a:bodyPr/>
            <a:lstStyle/>
            <a:p>
              <a:endParaRPr lang="en-US"/>
            </a:p>
          </p:txBody>
        </p:sp>
        <p:sp>
          <p:nvSpPr>
            <p:cNvPr id="69656" name="Freeform 9"/>
            <p:cNvSpPr/>
            <p:nvPr/>
          </p:nvSpPr>
          <p:spPr bwMode="auto">
            <a:xfrm>
              <a:off x="1193" y="2975"/>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5 w 87"/>
                <a:gd name="T13" fmla="*/ 13 h 87"/>
                <a:gd name="T14" fmla="*/ 85 w 87"/>
                <a:gd name="T15" fmla="*/ 28 h 87"/>
                <a:gd name="T16" fmla="*/ 87 w 87"/>
                <a:gd name="T17" fmla="*/ 45 h 87"/>
                <a:gd name="T18" fmla="*/ 85 w 87"/>
                <a:gd name="T19" fmla="*/ 62 h 87"/>
                <a:gd name="T20" fmla="*/ 75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5"/>
                  </a:moveTo>
                  <a:lnTo>
                    <a:pt x="4" y="28"/>
                  </a:lnTo>
                  <a:lnTo>
                    <a:pt x="13" y="13"/>
                  </a:lnTo>
                  <a:lnTo>
                    <a:pt x="28" y="4"/>
                  </a:lnTo>
                  <a:lnTo>
                    <a:pt x="45" y="0"/>
                  </a:lnTo>
                  <a:lnTo>
                    <a:pt x="62" y="4"/>
                  </a:lnTo>
                  <a:lnTo>
                    <a:pt x="75" y="13"/>
                  </a:lnTo>
                  <a:lnTo>
                    <a:pt x="85" y="28"/>
                  </a:lnTo>
                  <a:lnTo>
                    <a:pt x="87" y="45"/>
                  </a:lnTo>
                  <a:lnTo>
                    <a:pt x="85" y="62"/>
                  </a:lnTo>
                  <a:lnTo>
                    <a:pt x="75" y="74"/>
                  </a:lnTo>
                  <a:lnTo>
                    <a:pt x="62" y="85"/>
                  </a:lnTo>
                  <a:lnTo>
                    <a:pt x="45" y="87"/>
                  </a:lnTo>
                  <a:lnTo>
                    <a:pt x="28" y="85"/>
                  </a:lnTo>
                  <a:lnTo>
                    <a:pt x="13" y="74"/>
                  </a:lnTo>
                  <a:lnTo>
                    <a:pt x="4" y="62"/>
                  </a:lnTo>
                  <a:lnTo>
                    <a:pt x="0" y="45"/>
                  </a:lnTo>
                  <a:close/>
                </a:path>
              </a:pathLst>
            </a:custGeom>
            <a:solidFill>
              <a:srgbClr val="1A1A1A"/>
            </a:solidFill>
            <a:ln w="3175">
              <a:solidFill>
                <a:srgbClr val="000000"/>
              </a:solidFill>
              <a:round/>
            </a:ln>
          </p:spPr>
          <p:txBody>
            <a:bodyPr/>
            <a:lstStyle/>
            <a:p>
              <a:endParaRPr lang="en-US"/>
            </a:p>
          </p:txBody>
        </p:sp>
        <p:sp>
          <p:nvSpPr>
            <p:cNvPr id="69657" name="Freeform 10"/>
            <p:cNvSpPr/>
            <p:nvPr/>
          </p:nvSpPr>
          <p:spPr bwMode="auto">
            <a:xfrm>
              <a:off x="383" y="1993"/>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4 w 87"/>
                <a:gd name="T13" fmla="*/ 13 h 87"/>
                <a:gd name="T14" fmla="*/ 85 w 87"/>
                <a:gd name="T15" fmla="*/ 28 h 87"/>
                <a:gd name="T16" fmla="*/ 87 w 87"/>
                <a:gd name="T17" fmla="*/ 45 h 87"/>
                <a:gd name="T18" fmla="*/ 85 w 87"/>
                <a:gd name="T19" fmla="*/ 62 h 87"/>
                <a:gd name="T20" fmla="*/ 74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5"/>
                  </a:moveTo>
                  <a:lnTo>
                    <a:pt x="4" y="28"/>
                  </a:lnTo>
                  <a:lnTo>
                    <a:pt x="13" y="13"/>
                  </a:lnTo>
                  <a:lnTo>
                    <a:pt x="28" y="4"/>
                  </a:lnTo>
                  <a:lnTo>
                    <a:pt x="45" y="0"/>
                  </a:lnTo>
                  <a:lnTo>
                    <a:pt x="62" y="4"/>
                  </a:lnTo>
                  <a:lnTo>
                    <a:pt x="74" y="13"/>
                  </a:lnTo>
                  <a:lnTo>
                    <a:pt x="85" y="28"/>
                  </a:lnTo>
                  <a:lnTo>
                    <a:pt x="87" y="45"/>
                  </a:lnTo>
                  <a:lnTo>
                    <a:pt x="85" y="62"/>
                  </a:lnTo>
                  <a:lnTo>
                    <a:pt x="74" y="74"/>
                  </a:lnTo>
                  <a:lnTo>
                    <a:pt x="62" y="85"/>
                  </a:lnTo>
                  <a:lnTo>
                    <a:pt x="45" y="87"/>
                  </a:lnTo>
                  <a:lnTo>
                    <a:pt x="28" y="85"/>
                  </a:lnTo>
                  <a:lnTo>
                    <a:pt x="13" y="74"/>
                  </a:lnTo>
                  <a:lnTo>
                    <a:pt x="4" y="62"/>
                  </a:lnTo>
                  <a:lnTo>
                    <a:pt x="0" y="45"/>
                  </a:lnTo>
                  <a:close/>
                </a:path>
              </a:pathLst>
            </a:custGeom>
            <a:solidFill>
              <a:srgbClr val="1A1A1A"/>
            </a:solidFill>
            <a:ln w="3175">
              <a:solidFill>
                <a:srgbClr val="000000"/>
              </a:solidFill>
              <a:round/>
            </a:ln>
          </p:spPr>
          <p:txBody>
            <a:bodyPr/>
            <a:lstStyle/>
            <a:p>
              <a:endParaRPr lang="en-US"/>
            </a:p>
          </p:txBody>
        </p:sp>
        <p:sp>
          <p:nvSpPr>
            <p:cNvPr id="69658" name="Freeform 11"/>
            <p:cNvSpPr/>
            <p:nvPr/>
          </p:nvSpPr>
          <p:spPr bwMode="auto">
            <a:xfrm>
              <a:off x="1544" y="2419"/>
              <a:ext cx="87" cy="87"/>
            </a:xfrm>
            <a:custGeom>
              <a:avLst/>
              <a:gdLst>
                <a:gd name="T0" fmla="*/ 0 w 87"/>
                <a:gd name="T1" fmla="*/ 45 h 87"/>
                <a:gd name="T2" fmla="*/ 4 w 87"/>
                <a:gd name="T3" fmla="*/ 28 h 87"/>
                <a:gd name="T4" fmla="*/ 13 w 87"/>
                <a:gd name="T5" fmla="*/ 13 h 87"/>
                <a:gd name="T6" fmla="*/ 28 w 87"/>
                <a:gd name="T7" fmla="*/ 5 h 87"/>
                <a:gd name="T8" fmla="*/ 42 w 87"/>
                <a:gd name="T9" fmla="*/ 0 h 87"/>
                <a:gd name="T10" fmla="*/ 59 w 87"/>
                <a:gd name="T11" fmla="*/ 5 h 87"/>
                <a:gd name="T12" fmla="*/ 74 w 87"/>
                <a:gd name="T13" fmla="*/ 13 h 87"/>
                <a:gd name="T14" fmla="*/ 83 w 87"/>
                <a:gd name="T15" fmla="*/ 28 h 87"/>
                <a:gd name="T16" fmla="*/ 87 w 87"/>
                <a:gd name="T17" fmla="*/ 45 h 87"/>
                <a:gd name="T18" fmla="*/ 83 w 87"/>
                <a:gd name="T19" fmla="*/ 62 h 87"/>
                <a:gd name="T20" fmla="*/ 74 w 87"/>
                <a:gd name="T21" fmla="*/ 75 h 87"/>
                <a:gd name="T22" fmla="*/ 59 w 87"/>
                <a:gd name="T23" fmla="*/ 85 h 87"/>
                <a:gd name="T24" fmla="*/ 42 w 87"/>
                <a:gd name="T25" fmla="*/ 87 h 87"/>
                <a:gd name="T26" fmla="*/ 28 w 87"/>
                <a:gd name="T27" fmla="*/ 85 h 87"/>
                <a:gd name="T28" fmla="*/ 13 w 87"/>
                <a:gd name="T29" fmla="*/ 75 h 87"/>
                <a:gd name="T30" fmla="*/ 4 w 87"/>
                <a:gd name="T31" fmla="*/ 62 h 87"/>
                <a:gd name="T32" fmla="*/ 0 w 87"/>
                <a:gd name="T33" fmla="*/ 45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5"/>
                  </a:moveTo>
                  <a:lnTo>
                    <a:pt x="4" y="28"/>
                  </a:lnTo>
                  <a:lnTo>
                    <a:pt x="13" y="13"/>
                  </a:lnTo>
                  <a:lnTo>
                    <a:pt x="28" y="5"/>
                  </a:lnTo>
                  <a:lnTo>
                    <a:pt x="42" y="0"/>
                  </a:lnTo>
                  <a:lnTo>
                    <a:pt x="59" y="5"/>
                  </a:lnTo>
                  <a:lnTo>
                    <a:pt x="74" y="13"/>
                  </a:lnTo>
                  <a:lnTo>
                    <a:pt x="83" y="28"/>
                  </a:lnTo>
                  <a:lnTo>
                    <a:pt x="87" y="45"/>
                  </a:lnTo>
                  <a:lnTo>
                    <a:pt x="83" y="62"/>
                  </a:lnTo>
                  <a:lnTo>
                    <a:pt x="74" y="75"/>
                  </a:lnTo>
                  <a:lnTo>
                    <a:pt x="59" y="85"/>
                  </a:lnTo>
                  <a:lnTo>
                    <a:pt x="42" y="87"/>
                  </a:lnTo>
                  <a:lnTo>
                    <a:pt x="28" y="85"/>
                  </a:lnTo>
                  <a:lnTo>
                    <a:pt x="13" y="75"/>
                  </a:lnTo>
                  <a:lnTo>
                    <a:pt x="4" y="62"/>
                  </a:lnTo>
                  <a:lnTo>
                    <a:pt x="0" y="45"/>
                  </a:lnTo>
                  <a:close/>
                </a:path>
              </a:pathLst>
            </a:custGeom>
            <a:solidFill>
              <a:srgbClr val="1A1A1A"/>
            </a:solidFill>
            <a:ln w="3175">
              <a:solidFill>
                <a:srgbClr val="000000"/>
              </a:solidFill>
              <a:round/>
            </a:ln>
          </p:spPr>
          <p:txBody>
            <a:bodyPr/>
            <a:lstStyle/>
            <a:p>
              <a:endParaRPr lang="en-US"/>
            </a:p>
          </p:txBody>
        </p:sp>
        <p:sp>
          <p:nvSpPr>
            <p:cNvPr id="69659" name="Freeform 12"/>
            <p:cNvSpPr/>
            <p:nvPr/>
          </p:nvSpPr>
          <p:spPr bwMode="auto">
            <a:xfrm>
              <a:off x="2018" y="2479"/>
              <a:ext cx="87" cy="87"/>
            </a:xfrm>
            <a:custGeom>
              <a:avLst/>
              <a:gdLst>
                <a:gd name="T0" fmla="*/ 0 w 87"/>
                <a:gd name="T1" fmla="*/ 42 h 87"/>
                <a:gd name="T2" fmla="*/ 4 w 87"/>
                <a:gd name="T3" fmla="*/ 25 h 87"/>
                <a:gd name="T4" fmla="*/ 13 w 87"/>
                <a:gd name="T5" fmla="*/ 13 h 87"/>
                <a:gd name="T6" fmla="*/ 28 w 87"/>
                <a:gd name="T7" fmla="*/ 2 h 87"/>
                <a:gd name="T8" fmla="*/ 45 w 87"/>
                <a:gd name="T9" fmla="*/ 0 h 87"/>
                <a:gd name="T10" fmla="*/ 62 w 87"/>
                <a:gd name="T11" fmla="*/ 2 h 87"/>
                <a:gd name="T12" fmla="*/ 74 w 87"/>
                <a:gd name="T13" fmla="*/ 13 h 87"/>
                <a:gd name="T14" fmla="*/ 85 w 87"/>
                <a:gd name="T15" fmla="*/ 25 h 87"/>
                <a:gd name="T16" fmla="*/ 87 w 87"/>
                <a:gd name="T17" fmla="*/ 42 h 87"/>
                <a:gd name="T18" fmla="*/ 85 w 87"/>
                <a:gd name="T19" fmla="*/ 59 h 87"/>
                <a:gd name="T20" fmla="*/ 74 w 87"/>
                <a:gd name="T21" fmla="*/ 74 h 87"/>
                <a:gd name="T22" fmla="*/ 62 w 87"/>
                <a:gd name="T23" fmla="*/ 83 h 87"/>
                <a:gd name="T24" fmla="*/ 45 w 87"/>
                <a:gd name="T25" fmla="*/ 87 h 87"/>
                <a:gd name="T26" fmla="*/ 28 w 87"/>
                <a:gd name="T27" fmla="*/ 83 h 87"/>
                <a:gd name="T28" fmla="*/ 13 w 87"/>
                <a:gd name="T29" fmla="*/ 74 h 87"/>
                <a:gd name="T30" fmla="*/ 4 w 87"/>
                <a:gd name="T31" fmla="*/ 59 h 87"/>
                <a:gd name="T32" fmla="*/ 0 w 87"/>
                <a:gd name="T33" fmla="*/ 42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87"/>
                <a:gd name="T53" fmla="*/ 87 w 87"/>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87">
                  <a:moveTo>
                    <a:pt x="0" y="42"/>
                  </a:moveTo>
                  <a:lnTo>
                    <a:pt x="4" y="25"/>
                  </a:lnTo>
                  <a:lnTo>
                    <a:pt x="13" y="13"/>
                  </a:lnTo>
                  <a:lnTo>
                    <a:pt x="28" y="2"/>
                  </a:lnTo>
                  <a:lnTo>
                    <a:pt x="45" y="0"/>
                  </a:lnTo>
                  <a:lnTo>
                    <a:pt x="62" y="2"/>
                  </a:lnTo>
                  <a:lnTo>
                    <a:pt x="74" y="13"/>
                  </a:lnTo>
                  <a:lnTo>
                    <a:pt x="85" y="25"/>
                  </a:lnTo>
                  <a:lnTo>
                    <a:pt x="87" y="42"/>
                  </a:lnTo>
                  <a:lnTo>
                    <a:pt x="85" y="59"/>
                  </a:lnTo>
                  <a:lnTo>
                    <a:pt x="74" y="74"/>
                  </a:lnTo>
                  <a:lnTo>
                    <a:pt x="62" y="83"/>
                  </a:lnTo>
                  <a:lnTo>
                    <a:pt x="45" y="87"/>
                  </a:lnTo>
                  <a:lnTo>
                    <a:pt x="28" y="83"/>
                  </a:lnTo>
                  <a:lnTo>
                    <a:pt x="13" y="74"/>
                  </a:lnTo>
                  <a:lnTo>
                    <a:pt x="4" y="59"/>
                  </a:lnTo>
                  <a:lnTo>
                    <a:pt x="0" y="42"/>
                  </a:lnTo>
                  <a:close/>
                </a:path>
              </a:pathLst>
            </a:custGeom>
            <a:solidFill>
              <a:srgbClr val="1A1A1A"/>
            </a:solidFill>
            <a:ln w="3175">
              <a:solidFill>
                <a:srgbClr val="000000"/>
              </a:solidFill>
              <a:round/>
            </a:ln>
          </p:spPr>
          <p:txBody>
            <a:bodyPr/>
            <a:lstStyle/>
            <a:p>
              <a:endParaRPr lang="en-US"/>
            </a:p>
          </p:txBody>
        </p:sp>
        <p:sp>
          <p:nvSpPr>
            <p:cNvPr id="69660" name="Rectangle 13"/>
            <p:cNvSpPr>
              <a:spLocks noChangeArrowheads="1"/>
            </p:cNvSpPr>
            <p:nvPr/>
          </p:nvSpPr>
          <p:spPr bwMode="auto">
            <a:xfrm>
              <a:off x="1890" y="1437"/>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000000"/>
                  </a:solidFill>
                  <a:latin typeface="Times New Roman" panose="02020603050405020304" pitchFamily="18" charset="0"/>
                </a:rPr>
                <a:t>1</a:t>
              </a:r>
              <a:endParaRPr lang="en-US" altLang="en-US"/>
            </a:p>
          </p:txBody>
        </p:sp>
        <p:sp>
          <p:nvSpPr>
            <p:cNvPr id="69661" name="Rectangle 14"/>
            <p:cNvSpPr>
              <a:spLocks noChangeArrowheads="1"/>
            </p:cNvSpPr>
            <p:nvPr/>
          </p:nvSpPr>
          <p:spPr bwMode="auto">
            <a:xfrm>
              <a:off x="1089" y="2061"/>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000000"/>
                  </a:solidFill>
                  <a:latin typeface="Times New Roman" panose="02020603050405020304" pitchFamily="18" charset="0"/>
                </a:rPr>
                <a:t>2</a:t>
              </a:r>
              <a:endParaRPr lang="en-US" altLang="en-US"/>
            </a:p>
          </p:txBody>
        </p:sp>
        <p:sp>
          <p:nvSpPr>
            <p:cNvPr id="69662" name="Rectangle 15"/>
            <p:cNvSpPr>
              <a:spLocks noChangeArrowheads="1"/>
            </p:cNvSpPr>
            <p:nvPr/>
          </p:nvSpPr>
          <p:spPr bwMode="auto">
            <a:xfrm>
              <a:off x="1699" y="2373"/>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000000"/>
                  </a:solidFill>
                  <a:latin typeface="Times New Roman" panose="02020603050405020304" pitchFamily="18" charset="0"/>
                </a:rPr>
                <a:t>3</a:t>
              </a:r>
              <a:endParaRPr lang="en-US" altLang="en-US"/>
            </a:p>
          </p:txBody>
        </p:sp>
        <p:sp>
          <p:nvSpPr>
            <p:cNvPr id="69663" name="Rectangle 16"/>
            <p:cNvSpPr>
              <a:spLocks noChangeArrowheads="1"/>
            </p:cNvSpPr>
            <p:nvPr/>
          </p:nvSpPr>
          <p:spPr bwMode="auto">
            <a:xfrm>
              <a:off x="1319" y="2928"/>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000000"/>
                  </a:solidFill>
                  <a:latin typeface="Times New Roman" panose="02020603050405020304" pitchFamily="18" charset="0"/>
                </a:rPr>
                <a:t>4</a:t>
              </a:r>
              <a:endParaRPr lang="en-US" altLang="en-US"/>
            </a:p>
          </p:txBody>
        </p:sp>
        <p:sp>
          <p:nvSpPr>
            <p:cNvPr id="69664" name="Rectangle 17"/>
            <p:cNvSpPr>
              <a:spLocks noChangeArrowheads="1"/>
            </p:cNvSpPr>
            <p:nvPr/>
          </p:nvSpPr>
          <p:spPr bwMode="auto">
            <a:xfrm>
              <a:off x="517" y="1940"/>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000000"/>
                  </a:solidFill>
                  <a:latin typeface="Times New Roman" panose="02020603050405020304" pitchFamily="18" charset="0"/>
                </a:rPr>
                <a:t>5</a:t>
              </a:r>
              <a:endParaRPr lang="en-US" altLang="en-US"/>
            </a:p>
          </p:txBody>
        </p:sp>
        <p:sp>
          <p:nvSpPr>
            <p:cNvPr id="69665" name="Rectangle 18"/>
            <p:cNvSpPr>
              <a:spLocks noChangeArrowheads="1"/>
            </p:cNvSpPr>
            <p:nvPr/>
          </p:nvSpPr>
          <p:spPr bwMode="auto">
            <a:xfrm>
              <a:off x="2188" y="2428"/>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000000"/>
                  </a:solidFill>
                  <a:latin typeface="Times New Roman" panose="02020603050405020304" pitchFamily="18" charset="0"/>
                </a:rPr>
                <a:t>6</a:t>
              </a:r>
              <a:endParaRPr lang="en-US" altLang="en-US"/>
            </a:p>
          </p:txBody>
        </p:sp>
      </p:grpSp>
      <p:grpSp>
        <p:nvGrpSpPr>
          <p:cNvPr id="3" name="Group 19"/>
          <p:cNvGrpSpPr/>
          <p:nvPr/>
        </p:nvGrpSpPr>
        <p:grpSpPr bwMode="auto">
          <a:xfrm>
            <a:off x="2509838" y="3208338"/>
            <a:ext cx="1401762" cy="890587"/>
            <a:chOff x="1465" y="2309"/>
            <a:chExt cx="883" cy="561"/>
          </a:xfrm>
        </p:grpSpPr>
        <p:sp>
          <p:nvSpPr>
            <p:cNvPr id="69652" name="Freeform 20"/>
            <p:cNvSpPr/>
            <p:nvPr/>
          </p:nvSpPr>
          <p:spPr bwMode="auto">
            <a:xfrm>
              <a:off x="1465" y="2309"/>
              <a:ext cx="883" cy="369"/>
            </a:xfrm>
            <a:custGeom>
              <a:avLst/>
              <a:gdLst>
                <a:gd name="T0" fmla="*/ 442 w 883"/>
                <a:gd name="T1" fmla="*/ 0 h 369"/>
                <a:gd name="T2" fmla="*/ 502 w 883"/>
                <a:gd name="T3" fmla="*/ 2 h 369"/>
                <a:gd name="T4" fmla="*/ 562 w 883"/>
                <a:gd name="T5" fmla="*/ 7 h 369"/>
                <a:gd name="T6" fmla="*/ 619 w 883"/>
                <a:gd name="T7" fmla="*/ 15 h 369"/>
                <a:gd name="T8" fmla="*/ 672 w 883"/>
                <a:gd name="T9" fmla="*/ 28 h 369"/>
                <a:gd name="T10" fmla="*/ 721 w 883"/>
                <a:gd name="T11" fmla="*/ 43 h 369"/>
                <a:gd name="T12" fmla="*/ 766 w 883"/>
                <a:gd name="T13" fmla="*/ 60 h 369"/>
                <a:gd name="T14" fmla="*/ 804 w 883"/>
                <a:gd name="T15" fmla="*/ 79 h 369"/>
                <a:gd name="T16" fmla="*/ 836 w 883"/>
                <a:gd name="T17" fmla="*/ 100 h 369"/>
                <a:gd name="T18" fmla="*/ 859 w 883"/>
                <a:gd name="T19" fmla="*/ 123 h 369"/>
                <a:gd name="T20" fmla="*/ 876 w 883"/>
                <a:gd name="T21" fmla="*/ 147 h 369"/>
                <a:gd name="T22" fmla="*/ 883 w 883"/>
                <a:gd name="T23" fmla="*/ 172 h 369"/>
                <a:gd name="T24" fmla="*/ 883 w 883"/>
                <a:gd name="T25" fmla="*/ 197 h 369"/>
                <a:gd name="T26" fmla="*/ 876 w 883"/>
                <a:gd name="T27" fmla="*/ 223 h 369"/>
                <a:gd name="T28" fmla="*/ 859 w 883"/>
                <a:gd name="T29" fmla="*/ 246 h 369"/>
                <a:gd name="T30" fmla="*/ 836 w 883"/>
                <a:gd name="T31" fmla="*/ 270 h 369"/>
                <a:gd name="T32" fmla="*/ 804 w 883"/>
                <a:gd name="T33" fmla="*/ 291 h 369"/>
                <a:gd name="T34" fmla="*/ 766 w 883"/>
                <a:gd name="T35" fmla="*/ 310 h 369"/>
                <a:gd name="T36" fmla="*/ 721 w 883"/>
                <a:gd name="T37" fmla="*/ 327 h 369"/>
                <a:gd name="T38" fmla="*/ 672 w 883"/>
                <a:gd name="T39" fmla="*/ 342 h 369"/>
                <a:gd name="T40" fmla="*/ 619 w 883"/>
                <a:gd name="T41" fmla="*/ 354 h 369"/>
                <a:gd name="T42" fmla="*/ 562 w 883"/>
                <a:gd name="T43" fmla="*/ 363 h 369"/>
                <a:gd name="T44" fmla="*/ 502 w 883"/>
                <a:gd name="T45" fmla="*/ 367 h 369"/>
                <a:gd name="T46" fmla="*/ 442 w 883"/>
                <a:gd name="T47" fmla="*/ 369 h 369"/>
                <a:gd name="T48" fmla="*/ 381 w 883"/>
                <a:gd name="T49" fmla="*/ 367 h 369"/>
                <a:gd name="T50" fmla="*/ 323 w 883"/>
                <a:gd name="T51" fmla="*/ 363 h 369"/>
                <a:gd name="T52" fmla="*/ 266 w 883"/>
                <a:gd name="T53" fmla="*/ 354 h 369"/>
                <a:gd name="T54" fmla="*/ 213 w 883"/>
                <a:gd name="T55" fmla="*/ 342 h 369"/>
                <a:gd name="T56" fmla="*/ 162 w 883"/>
                <a:gd name="T57" fmla="*/ 327 h 369"/>
                <a:gd name="T58" fmla="*/ 119 w 883"/>
                <a:gd name="T59" fmla="*/ 310 h 369"/>
                <a:gd name="T60" fmla="*/ 81 w 883"/>
                <a:gd name="T61" fmla="*/ 291 h 369"/>
                <a:gd name="T62" fmla="*/ 49 w 883"/>
                <a:gd name="T63" fmla="*/ 270 h 369"/>
                <a:gd name="T64" fmla="*/ 26 w 883"/>
                <a:gd name="T65" fmla="*/ 246 h 369"/>
                <a:gd name="T66" fmla="*/ 9 w 883"/>
                <a:gd name="T67" fmla="*/ 223 h 369"/>
                <a:gd name="T68" fmla="*/ 0 w 883"/>
                <a:gd name="T69" fmla="*/ 197 h 369"/>
                <a:gd name="T70" fmla="*/ 0 w 883"/>
                <a:gd name="T71" fmla="*/ 172 h 369"/>
                <a:gd name="T72" fmla="*/ 9 w 883"/>
                <a:gd name="T73" fmla="*/ 147 h 369"/>
                <a:gd name="T74" fmla="*/ 26 w 883"/>
                <a:gd name="T75" fmla="*/ 123 h 369"/>
                <a:gd name="T76" fmla="*/ 49 w 883"/>
                <a:gd name="T77" fmla="*/ 100 h 369"/>
                <a:gd name="T78" fmla="*/ 81 w 883"/>
                <a:gd name="T79" fmla="*/ 79 h 369"/>
                <a:gd name="T80" fmla="*/ 119 w 883"/>
                <a:gd name="T81" fmla="*/ 60 h 369"/>
                <a:gd name="T82" fmla="*/ 162 w 883"/>
                <a:gd name="T83" fmla="*/ 43 h 369"/>
                <a:gd name="T84" fmla="*/ 213 w 883"/>
                <a:gd name="T85" fmla="*/ 28 h 369"/>
                <a:gd name="T86" fmla="*/ 266 w 883"/>
                <a:gd name="T87" fmla="*/ 15 h 369"/>
                <a:gd name="T88" fmla="*/ 323 w 883"/>
                <a:gd name="T89" fmla="*/ 7 h 369"/>
                <a:gd name="T90" fmla="*/ 381 w 883"/>
                <a:gd name="T91" fmla="*/ 2 h 369"/>
                <a:gd name="T92" fmla="*/ 442 w 883"/>
                <a:gd name="T93" fmla="*/ 0 h 3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3"/>
                <a:gd name="T142" fmla="*/ 0 h 369"/>
                <a:gd name="T143" fmla="*/ 883 w 883"/>
                <a:gd name="T144" fmla="*/ 369 h 3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3" h="369">
                  <a:moveTo>
                    <a:pt x="442" y="0"/>
                  </a:moveTo>
                  <a:lnTo>
                    <a:pt x="502" y="2"/>
                  </a:lnTo>
                  <a:lnTo>
                    <a:pt x="562" y="7"/>
                  </a:lnTo>
                  <a:lnTo>
                    <a:pt x="619" y="15"/>
                  </a:lnTo>
                  <a:lnTo>
                    <a:pt x="672" y="28"/>
                  </a:lnTo>
                  <a:lnTo>
                    <a:pt x="721" y="43"/>
                  </a:lnTo>
                  <a:lnTo>
                    <a:pt x="766" y="60"/>
                  </a:lnTo>
                  <a:lnTo>
                    <a:pt x="804" y="79"/>
                  </a:lnTo>
                  <a:lnTo>
                    <a:pt x="836" y="100"/>
                  </a:lnTo>
                  <a:lnTo>
                    <a:pt x="859" y="123"/>
                  </a:lnTo>
                  <a:lnTo>
                    <a:pt x="876" y="147"/>
                  </a:lnTo>
                  <a:lnTo>
                    <a:pt x="883" y="172"/>
                  </a:lnTo>
                  <a:lnTo>
                    <a:pt x="883" y="197"/>
                  </a:lnTo>
                  <a:lnTo>
                    <a:pt x="876" y="223"/>
                  </a:lnTo>
                  <a:lnTo>
                    <a:pt x="859" y="246"/>
                  </a:lnTo>
                  <a:lnTo>
                    <a:pt x="836" y="270"/>
                  </a:lnTo>
                  <a:lnTo>
                    <a:pt x="804" y="291"/>
                  </a:lnTo>
                  <a:lnTo>
                    <a:pt x="766" y="310"/>
                  </a:lnTo>
                  <a:lnTo>
                    <a:pt x="721" y="327"/>
                  </a:lnTo>
                  <a:lnTo>
                    <a:pt x="672" y="342"/>
                  </a:lnTo>
                  <a:lnTo>
                    <a:pt x="619" y="354"/>
                  </a:lnTo>
                  <a:lnTo>
                    <a:pt x="562" y="363"/>
                  </a:lnTo>
                  <a:lnTo>
                    <a:pt x="502" y="367"/>
                  </a:lnTo>
                  <a:lnTo>
                    <a:pt x="442" y="369"/>
                  </a:lnTo>
                  <a:lnTo>
                    <a:pt x="381" y="367"/>
                  </a:lnTo>
                  <a:lnTo>
                    <a:pt x="323" y="363"/>
                  </a:lnTo>
                  <a:lnTo>
                    <a:pt x="266" y="354"/>
                  </a:lnTo>
                  <a:lnTo>
                    <a:pt x="213" y="342"/>
                  </a:lnTo>
                  <a:lnTo>
                    <a:pt x="162" y="327"/>
                  </a:lnTo>
                  <a:lnTo>
                    <a:pt x="119" y="310"/>
                  </a:lnTo>
                  <a:lnTo>
                    <a:pt x="81" y="291"/>
                  </a:lnTo>
                  <a:lnTo>
                    <a:pt x="49" y="270"/>
                  </a:lnTo>
                  <a:lnTo>
                    <a:pt x="26" y="246"/>
                  </a:lnTo>
                  <a:lnTo>
                    <a:pt x="9" y="223"/>
                  </a:lnTo>
                  <a:lnTo>
                    <a:pt x="0" y="197"/>
                  </a:lnTo>
                  <a:lnTo>
                    <a:pt x="0" y="172"/>
                  </a:lnTo>
                  <a:lnTo>
                    <a:pt x="9" y="147"/>
                  </a:lnTo>
                  <a:lnTo>
                    <a:pt x="26" y="123"/>
                  </a:lnTo>
                  <a:lnTo>
                    <a:pt x="49" y="100"/>
                  </a:lnTo>
                  <a:lnTo>
                    <a:pt x="81" y="79"/>
                  </a:lnTo>
                  <a:lnTo>
                    <a:pt x="119" y="60"/>
                  </a:lnTo>
                  <a:lnTo>
                    <a:pt x="162" y="43"/>
                  </a:lnTo>
                  <a:lnTo>
                    <a:pt x="213" y="28"/>
                  </a:lnTo>
                  <a:lnTo>
                    <a:pt x="266" y="15"/>
                  </a:lnTo>
                  <a:lnTo>
                    <a:pt x="323" y="7"/>
                  </a:lnTo>
                  <a:lnTo>
                    <a:pt x="381" y="2"/>
                  </a:lnTo>
                  <a:lnTo>
                    <a:pt x="442" y="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53" name="Rectangle 21"/>
            <p:cNvSpPr>
              <a:spLocks noChangeArrowheads="1"/>
            </p:cNvSpPr>
            <p:nvPr/>
          </p:nvSpPr>
          <p:spPr bwMode="auto">
            <a:xfrm>
              <a:off x="1831" y="2668"/>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FF0000"/>
                  </a:solidFill>
                </a:rPr>
                <a:t>1</a:t>
              </a:r>
              <a:endParaRPr lang="en-US" altLang="en-US"/>
            </a:p>
          </p:txBody>
        </p:sp>
      </p:grpSp>
      <p:grpSp>
        <p:nvGrpSpPr>
          <p:cNvPr id="4" name="Group 22"/>
          <p:cNvGrpSpPr/>
          <p:nvPr/>
        </p:nvGrpSpPr>
        <p:grpSpPr bwMode="auto">
          <a:xfrm>
            <a:off x="704850" y="2249488"/>
            <a:ext cx="1579563" cy="889000"/>
            <a:chOff x="328" y="1705"/>
            <a:chExt cx="995" cy="560"/>
          </a:xfrm>
        </p:grpSpPr>
        <p:sp>
          <p:nvSpPr>
            <p:cNvPr id="69650" name="Freeform 23"/>
            <p:cNvSpPr/>
            <p:nvPr/>
          </p:nvSpPr>
          <p:spPr bwMode="auto">
            <a:xfrm>
              <a:off x="328" y="1881"/>
              <a:ext cx="995" cy="384"/>
            </a:xfrm>
            <a:custGeom>
              <a:avLst/>
              <a:gdLst>
                <a:gd name="T0" fmla="*/ 514 w 995"/>
                <a:gd name="T1" fmla="*/ 4 h 384"/>
                <a:gd name="T2" fmla="*/ 576 w 995"/>
                <a:gd name="T3" fmla="*/ 10 h 384"/>
                <a:gd name="T4" fmla="*/ 638 w 995"/>
                <a:gd name="T5" fmla="*/ 21 h 384"/>
                <a:gd name="T6" fmla="*/ 695 w 995"/>
                <a:gd name="T7" fmla="*/ 34 h 384"/>
                <a:gd name="T8" fmla="*/ 752 w 995"/>
                <a:gd name="T9" fmla="*/ 49 h 384"/>
                <a:gd name="T10" fmla="*/ 803 w 995"/>
                <a:gd name="T11" fmla="*/ 66 h 384"/>
                <a:gd name="T12" fmla="*/ 850 w 995"/>
                <a:gd name="T13" fmla="*/ 85 h 384"/>
                <a:gd name="T14" fmla="*/ 891 w 995"/>
                <a:gd name="T15" fmla="*/ 106 h 384"/>
                <a:gd name="T16" fmla="*/ 927 w 995"/>
                <a:gd name="T17" fmla="*/ 127 h 384"/>
                <a:gd name="T18" fmla="*/ 954 w 995"/>
                <a:gd name="T19" fmla="*/ 150 h 384"/>
                <a:gd name="T20" fmla="*/ 976 w 995"/>
                <a:gd name="T21" fmla="*/ 176 h 384"/>
                <a:gd name="T22" fmla="*/ 988 w 995"/>
                <a:gd name="T23" fmla="*/ 199 h 384"/>
                <a:gd name="T24" fmla="*/ 995 w 995"/>
                <a:gd name="T25" fmla="*/ 222 h 384"/>
                <a:gd name="T26" fmla="*/ 993 w 995"/>
                <a:gd name="T27" fmla="*/ 248 h 384"/>
                <a:gd name="T28" fmla="*/ 982 w 995"/>
                <a:gd name="T29" fmla="*/ 269 h 384"/>
                <a:gd name="T30" fmla="*/ 965 w 995"/>
                <a:gd name="T31" fmla="*/ 290 h 384"/>
                <a:gd name="T32" fmla="*/ 940 w 995"/>
                <a:gd name="T33" fmla="*/ 312 h 384"/>
                <a:gd name="T34" fmla="*/ 908 w 995"/>
                <a:gd name="T35" fmla="*/ 329 h 384"/>
                <a:gd name="T36" fmla="*/ 869 w 995"/>
                <a:gd name="T37" fmla="*/ 345 h 384"/>
                <a:gd name="T38" fmla="*/ 827 w 995"/>
                <a:gd name="T39" fmla="*/ 358 h 384"/>
                <a:gd name="T40" fmla="*/ 776 w 995"/>
                <a:gd name="T41" fmla="*/ 369 h 384"/>
                <a:gd name="T42" fmla="*/ 723 w 995"/>
                <a:gd name="T43" fmla="*/ 377 h 384"/>
                <a:gd name="T44" fmla="*/ 665 w 995"/>
                <a:gd name="T45" fmla="*/ 382 h 384"/>
                <a:gd name="T46" fmla="*/ 606 w 995"/>
                <a:gd name="T47" fmla="*/ 384 h 384"/>
                <a:gd name="T48" fmla="*/ 544 w 995"/>
                <a:gd name="T49" fmla="*/ 384 h 384"/>
                <a:gd name="T50" fmla="*/ 480 w 995"/>
                <a:gd name="T51" fmla="*/ 379 h 384"/>
                <a:gd name="T52" fmla="*/ 419 w 995"/>
                <a:gd name="T53" fmla="*/ 373 h 384"/>
                <a:gd name="T54" fmla="*/ 357 w 995"/>
                <a:gd name="T55" fmla="*/ 362 h 384"/>
                <a:gd name="T56" fmla="*/ 300 w 995"/>
                <a:gd name="T57" fmla="*/ 350 h 384"/>
                <a:gd name="T58" fmla="*/ 242 w 995"/>
                <a:gd name="T59" fmla="*/ 335 h 384"/>
                <a:gd name="T60" fmla="*/ 191 w 995"/>
                <a:gd name="T61" fmla="*/ 318 h 384"/>
                <a:gd name="T62" fmla="*/ 144 w 995"/>
                <a:gd name="T63" fmla="*/ 299 h 384"/>
                <a:gd name="T64" fmla="*/ 104 w 995"/>
                <a:gd name="T65" fmla="*/ 278 h 384"/>
                <a:gd name="T66" fmla="*/ 68 w 995"/>
                <a:gd name="T67" fmla="*/ 256 h 384"/>
                <a:gd name="T68" fmla="*/ 40 w 995"/>
                <a:gd name="T69" fmla="*/ 233 h 384"/>
                <a:gd name="T70" fmla="*/ 19 w 995"/>
                <a:gd name="T71" fmla="*/ 208 h 384"/>
                <a:gd name="T72" fmla="*/ 6 w 995"/>
                <a:gd name="T73" fmla="*/ 184 h 384"/>
                <a:gd name="T74" fmla="*/ 0 w 995"/>
                <a:gd name="T75" fmla="*/ 161 h 384"/>
                <a:gd name="T76" fmla="*/ 2 w 995"/>
                <a:gd name="T77" fmla="*/ 138 h 384"/>
                <a:gd name="T78" fmla="*/ 13 w 995"/>
                <a:gd name="T79" fmla="*/ 114 h 384"/>
                <a:gd name="T80" fmla="*/ 30 w 995"/>
                <a:gd name="T81" fmla="*/ 93 h 384"/>
                <a:gd name="T82" fmla="*/ 55 w 995"/>
                <a:gd name="T83" fmla="*/ 72 h 384"/>
                <a:gd name="T84" fmla="*/ 87 w 995"/>
                <a:gd name="T85" fmla="*/ 55 h 384"/>
                <a:gd name="T86" fmla="*/ 125 w 995"/>
                <a:gd name="T87" fmla="*/ 38 h 384"/>
                <a:gd name="T88" fmla="*/ 168 w 995"/>
                <a:gd name="T89" fmla="*/ 25 h 384"/>
                <a:gd name="T90" fmla="*/ 219 w 995"/>
                <a:gd name="T91" fmla="*/ 15 h 384"/>
                <a:gd name="T92" fmla="*/ 272 w 995"/>
                <a:gd name="T93" fmla="*/ 6 h 384"/>
                <a:gd name="T94" fmla="*/ 329 w 995"/>
                <a:gd name="T95" fmla="*/ 2 h 384"/>
                <a:gd name="T96" fmla="*/ 389 w 995"/>
                <a:gd name="T97" fmla="*/ 0 h 384"/>
                <a:gd name="T98" fmla="*/ 450 w 995"/>
                <a:gd name="T99" fmla="*/ 0 h 384"/>
                <a:gd name="T100" fmla="*/ 514 w 995"/>
                <a:gd name="T101" fmla="*/ 4 h 3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95"/>
                <a:gd name="T154" fmla="*/ 0 h 384"/>
                <a:gd name="T155" fmla="*/ 995 w 995"/>
                <a:gd name="T156" fmla="*/ 384 h 3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95" h="384">
                  <a:moveTo>
                    <a:pt x="514" y="4"/>
                  </a:moveTo>
                  <a:lnTo>
                    <a:pt x="576" y="10"/>
                  </a:lnTo>
                  <a:lnTo>
                    <a:pt x="638" y="21"/>
                  </a:lnTo>
                  <a:lnTo>
                    <a:pt x="695" y="34"/>
                  </a:lnTo>
                  <a:lnTo>
                    <a:pt x="752" y="49"/>
                  </a:lnTo>
                  <a:lnTo>
                    <a:pt x="803" y="66"/>
                  </a:lnTo>
                  <a:lnTo>
                    <a:pt x="850" y="85"/>
                  </a:lnTo>
                  <a:lnTo>
                    <a:pt x="891" y="106"/>
                  </a:lnTo>
                  <a:lnTo>
                    <a:pt x="927" y="127"/>
                  </a:lnTo>
                  <a:lnTo>
                    <a:pt x="954" y="150"/>
                  </a:lnTo>
                  <a:lnTo>
                    <a:pt x="976" y="176"/>
                  </a:lnTo>
                  <a:lnTo>
                    <a:pt x="988" y="199"/>
                  </a:lnTo>
                  <a:lnTo>
                    <a:pt x="995" y="222"/>
                  </a:lnTo>
                  <a:lnTo>
                    <a:pt x="993" y="248"/>
                  </a:lnTo>
                  <a:lnTo>
                    <a:pt x="982" y="269"/>
                  </a:lnTo>
                  <a:lnTo>
                    <a:pt x="965" y="290"/>
                  </a:lnTo>
                  <a:lnTo>
                    <a:pt x="940" y="312"/>
                  </a:lnTo>
                  <a:lnTo>
                    <a:pt x="908" y="329"/>
                  </a:lnTo>
                  <a:lnTo>
                    <a:pt x="869" y="345"/>
                  </a:lnTo>
                  <a:lnTo>
                    <a:pt x="827" y="358"/>
                  </a:lnTo>
                  <a:lnTo>
                    <a:pt x="776" y="369"/>
                  </a:lnTo>
                  <a:lnTo>
                    <a:pt x="723" y="377"/>
                  </a:lnTo>
                  <a:lnTo>
                    <a:pt x="665" y="382"/>
                  </a:lnTo>
                  <a:lnTo>
                    <a:pt x="606" y="384"/>
                  </a:lnTo>
                  <a:lnTo>
                    <a:pt x="544" y="384"/>
                  </a:lnTo>
                  <a:lnTo>
                    <a:pt x="480" y="379"/>
                  </a:lnTo>
                  <a:lnTo>
                    <a:pt x="419" y="373"/>
                  </a:lnTo>
                  <a:lnTo>
                    <a:pt x="357" y="362"/>
                  </a:lnTo>
                  <a:lnTo>
                    <a:pt x="300" y="350"/>
                  </a:lnTo>
                  <a:lnTo>
                    <a:pt x="242" y="335"/>
                  </a:lnTo>
                  <a:lnTo>
                    <a:pt x="191" y="318"/>
                  </a:lnTo>
                  <a:lnTo>
                    <a:pt x="144" y="299"/>
                  </a:lnTo>
                  <a:lnTo>
                    <a:pt x="104" y="278"/>
                  </a:lnTo>
                  <a:lnTo>
                    <a:pt x="68" y="256"/>
                  </a:lnTo>
                  <a:lnTo>
                    <a:pt x="40" y="233"/>
                  </a:lnTo>
                  <a:lnTo>
                    <a:pt x="19" y="208"/>
                  </a:lnTo>
                  <a:lnTo>
                    <a:pt x="6" y="184"/>
                  </a:lnTo>
                  <a:lnTo>
                    <a:pt x="0" y="161"/>
                  </a:lnTo>
                  <a:lnTo>
                    <a:pt x="2" y="138"/>
                  </a:lnTo>
                  <a:lnTo>
                    <a:pt x="13" y="114"/>
                  </a:lnTo>
                  <a:lnTo>
                    <a:pt x="30" y="93"/>
                  </a:lnTo>
                  <a:lnTo>
                    <a:pt x="55" y="72"/>
                  </a:lnTo>
                  <a:lnTo>
                    <a:pt x="87" y="55"/>
                  </a:lnTo>
                  <a:lnTo>
                    <a:pt x="125" y="38"/>
                  </a:lnTo>
                  <a:lnTo>
                    <a:pt x="168" y="25"/>
                  </a:lnTo>
                  <a:lnTo>
                    <a:pt x="219" y="15"/>
                  </a:lnTo>
                  <a:lnTo>
                    <a:pt x="272" y="6"/>
                  </a:lnTo>
                  <a:lnTo>
                    <a:pt x="329" y="2"/>
                  </a:lnTo>
                  <a:lnTo>
                    <a:pt x="389" y="0"/>
                  </a:lnTo>
                  <a:lnTo>
                    <a:pt x="450" y="0"/>
                  </a:lnTo>
                  <a:lnTo>
                    <a:pt x="514" y="4"/>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651" name="Rectangle 24"/>
            <p:cNvSpPr>
              <a:spLocks noChangeArrowheads="1"/>
            </p:cNvSpPr>
            <p:nvPr/>
          </p:nvSpPr>
          <p:spPr bwMode="auto">
            <a:xfrm>
              <a:off x="853" y="1705"/>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FF0000"/>
                  </a:solidFill>
                </a:rPr>
                <a:t>2</a:t>
              </a:r>
              <a:endParaRPr lang="en-US" altLang="en-US"/>
            </a:p>
          </p:txBody>
        </p:sp>
      </p:grpSp>
      <p:grpSp>
        <p:nvGrpSpPr>
          <p:cNvPr id="5" name="Group 25"/>
          <p:cNvGrpSpPr/>
          <p:nvPr/>
        </p:nvGrpSpPr>
        <p:grpSpPr bwMode="auto">
          <a:xfrm>
            <a:off x="360363" y="1582738"/>
            <a:ext cx="3935412" cy="3487737"/>
            <a:chOff x="111" y="1285"/>
            <a:chExt cx="2479" cy="2197"/>
          </a:xfrm>
        </p:grpSpPr>
        <p:sp>
          <p:nvSpPr>
            <p:cNvPr id="69648" name="Rectangle 26"/>
            <p:cNvSpPr>
              <a:spLocks noChangeArrowheads="1"/>
            </p:cNvSpPr>
            <p:nvPr/>
          </p:nvSpPr>
          <p:spPr bwMode="auto">
            <a:xfrm>
              <a:off x="2484" y="1705"/>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FF0000"/>
                  </a:solidFill>
                </a:rPr>
                <a:t>5</a:t>
              </a:r>
              <a:endParaRPr lang="en-US" altLang="en-US"/>
            </a:p>
          </p:txBody>
        </p:sp>
        <p:sp>
          <p:nvSpPr>
            <p:cNvPr id="69649" name="Freeform 27"/>
            <p:cNvSpPr/>
            <p:nvPr/>
          </p:nvSpPr>
          <p:spPr bwMode="auto">
            <a:xfrm>
              <a:off x="111" y="1285"/>
              <a:ext cx="2479" cy="2197"/>
            </a:xfrm>
            <a:custGeom>
              <a:avLst/>
              <a:gdLst>
                <a:gd name="T0" fmla="*/ 1339 w 2479"/>
                <a:gd name="T1" fmla="*/ 2 h 2197"/>
                <a:gd name="T2" fmla="*/ 1541 w 2479"/>
                <a:gd name="T3" fmla="*/ 32 h 2197"/>
                <a:gd name="T4" fmla="*/ 1735 w 2479"/>
                <a:gd name="T5" fmla="*/ 91 h 2197"/>
                <a:gd name="T6" fmla="*/ 1916 w 2479"/>
                <a:gd name="T7" fmla="*/ 178 h 2197"/>
                <a:gd name="T8" fmla="*/ 2077 w 2479"/>
                <a:gd name="T9" fmla="*/ 288 h 2197"/>
                <a:gd name="T10" fmla="*/ 2215 w 2479"/>
                <a:gd name="T11" fmla="*/ 422 h 2197"/>
                <a:gd name="T12" fmla="*/ 2328 w 2479"/>
                <a:gd name="T13" fmla="*/ 572 h 2197"/>
                <a:gd name="T14" fmla="*/ 2411 w 2479"/>
                <a:gd name="T15" fmla="*/ 740 h 2197"/>
                <a:gd name="T16" fmla="*/ 2462 w 2479"/>
                <a:gd name="T17" fmla="*/ 916 h 2197"/>
                <a:gd name="T18" fmla="*/ 2479 w 2479"/>
                <a:gd name="T19" fmla="*/ 1096 h 2197"/>
                <a:gd name="T20" fmla="*/ 2462 w 2479"/>
                <a:gd name="T21" fmla="*/ 1277 h 2197"/>
                <a:gd name="T22" fmla="*/ 2411 w 2479"/>
                <a:gd name="T23" fmla="*/ 1453 h 2197"/>
                <a:gd name="T24" fmla="*/ 2330 w 2479"/>
                <a:gd name="T25" fmla="*/ 1620 h 2197"/>
                <a:gd name="T26" fmla="*/ 2217 w 2479"/>
                <a:gd name="T27" fmla="*/ 1771 h 2197"/>
                <a:gd name="T28" fmla="*/ 2079 w 2479"/>
                <a:gd name="T29" fmla="*/ 1904 h 2197"/>
                <a:gd name="T30" fmla="*/ 1918 w 2479"/>
                <a:gd name="T31" fmla="*/ 2017 h 2197"/>
                <a:gd name="T32" fmla="*/ 1739 w 2479"/>
                <a:gd name="T33" fmla="*/ 2104 h 2197"/>
                <a:gd name="T34" fmla="*/ 1546 w 2479"/>
                <a:gd name="T35" fmla="*/ 2163 h 2197"/>
                <a:gd name="T36" fmla="*/ 1344 w 2479"/>
                <a:gd name="T37" fmla="*/ 2193 h 2197"/>
                <a:gd name="T38" fmla="*/ 1139 w 2479"/>
                <a:gd name="T39" fmla="*/ 2193 h 2197"/>
                <a:gd name="T40" fmla="*/ 938 w 2479"/>
                <a:gd name="T41" fmla="*/ 2163 h 2197"/>
                <a:gd name="T42" fmla="*/ 744 w 2479"/>
                <a:gd name="T43" fmla="*/ 2106 h 2197"/>
                <a:gd name="T44" fmla="*/ 563 w 2479"/>
                <a:gd name="T45" fmla="*/ 2019 h 2197"/>
                <a:gd name="T46" fmla="*/ 402 w 2479"/>
                <a:gd name="T47" fmla="*/ 1909 h 2197"/>
                <a:gd name="T48" fmla="*/ 264 w 2479"/>
                <a:gd name="T49" fmla="*/ 1775 h 2197"/>
                <a:gd name="T50" fmla="*/ 151 w 2479"/>
                <a:gd name="T51" fmla="*/ 1622 h 2197"/>
                <a:gd name="T52" fmla="*/ 68 w 2479"/>
                <a:gd name="T53" fmla="*/ 1457 h 2197"/>
                <a:gd name="T54" fmla="*/ 17 w 2479"/>
                <a:gd name="T55" fmla="*/ 1281 h 2197"/>
                <a:gd name="T56" fmla="*/ 0 w 2479"/>
                <a:gd name="T57" fmla="*/ 1101 h 2197"/>
                <a:gd name="T58" fmla="*/ 17 w 2479"/>
                <a:gd name="T59" fmla="*/ 920 h 2197"/>
                <a:gd name="T60" fmla="*/ 68 w 2479"/>
                <a:gd name="T61" fmla="*/ 744 h 2197"/>
                <a:gd name="T62" fmla="*/ 149 w 2479"/>
                <a:gd name="T63" fmla="*/ 577 h 2197"/>
                <a:gd name="T64" fmla="*/ 261 w 2479"/>
                <a:gd name="T65" fmla="*/ 424 h 2197"/>
                <a:gd name="T66" fmla="*/ 400 w 2479"/>
                <a:gd name="T67" fmla="*/ 290 h 2197"/>
                <a:gd name="T68" fmla="*/ 559 w 2479"/>
                <a:gd name="T69" fmla="*/ 180 h 2197"/>
                <a:gd name="T70" fmla="*/ 740 w 2479"/>
                <a:gd name="T71" fmla="*/ 93 h 2197"/>
                <a:gd name="T72" fmla="*/ 933 w 2479"/>
                <a:gd name="T73" fmla="*/ 34 h 2197"/>
                <a:gd name="T74" fmla="*/ 1135 w 2479"/>
                <a:gd name="T75" fmla="*/ 4 h 21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79"/>
                <a:gd name="T115" fmla="*/ 0 h 2197"/>
                <a:gd name="T116" fmla="*/ 2479 w 2479"/>
                <a:gd name="T117" fmla="*/ 2197 h 21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79" h="2197">
                  <a:moveTo>
                    <a:pt x="1237" y="0"/>
                  </a:moveTo>
                  <a:lnTo>
                    <a:pt x="1339" y="2"/>
                  </a:lnTo>
                  <a:lnTo>
                    <a:pt x="1441" y="15"/>
                  </a:lnTo>
                  <a:lnTo>
                    <a:pt x="1541" y="32"/>
                  </a:lnTo>
                  <a:lnTo>
                    <a:pt x="1639" y="59"/>
                  </a:lnTo>
                  <a:lnTo>
                    <a:pt x="1735" y="91"/>
                  </a:lnTo>
                  <a:lnTo>
                    <a:pt x="1826" y="131"/>
                  </a:lnTo>
                  <a:lnTo>
                    <a:pt x="1916" y="178"/>
                  </a:lnTo>
                  <a:lnTo>
                    <a:pt x="1998" y="229"/>
                  </a:lnTo>
                  <a:lnTo>
                    <a:pt x="2077" y="288"/>
                  </a:lnTo>
                  <a:lnTo>
                    <a:pt x="2149" y="352"/>
                  </a:lnTo>
                  <a:lnTo>
                    <a:pt x="2215" y="422"/>
                  </a:lnTo>
                  <a:lnTo>
                    <a:pt x="2275" y="496"/>
                  </a:lnTo>
                  <a:lnTo>
                    <a:pt x="2328" y="572"/>
                  </a:lnTo>
                  <a:lnTo>
                    <a:pt x="2373" y="655"/>
                  </a:lnTo>
                  <a:lnTo>
                    <a:pt x="2411" y="740"/>
                  </a:lnTo>
                  <a:lnTo>
                    <a:pt x="2441" y="827"/>
                  </a:lnTo>
                  <a:lnTo>
                    <a:pt x="2462" y="916"/>
                  </a:lnTo>
                  <a:lnTo>
                    <a:pt x="2475" y="1005"/>
                  </a:lnTo>
                  <a:lnTo>
                    <a:pt x="2479" y="1096"/>
                  </a:lnTo>
                  <a:lnTo>
                    <a:pt x="2475" y="1188"/>
                  </a:lnTo>
                  <a:lnTo>
                    <a:pt x="2462" y="1277"/>
                  </a:lnTo>
                  <a:lnTo>
                    <a:pt x="2441" y="1366"/>
                  </a:lnTo>
                  <a:lnTo>
                    <a:pt x="2411" y="1453"/>
                  </a:lnTo>
                  <a:lnTo>
                    <a:pt x="2375" y="1537"/>
                  </a:lnTo>
                  <a:lnTo>
                    <a:pt x="2330" y="1620"/>
                  </a:lnTo>
                  <a:lnTo>
                    <a:pt x="2277" y="1697"/>
                  </a:lnTo>
                  <a:lnTo>
                    <a:pt x="2217" y="1771"/>
                  </a:lnTo>
                  <a:lnTo>
                    <a:pt x="2152" y="1841"/>
                  </a:lnTo>
                  <a:lnTo>
                    <a:pt x="2079" y="1904"/>
                  </a:lnTo>
                  <a:lnTo>
                    <a:pt x="2003" y="1964"/>
                  </a:lnTo>
                  <a:lnTo>
                    <a:pt x="1918" y="2017"/>
                  </a:lnTo>
                  <a:lnTo>
                    <a:pt x="1830" y="2063"/>
                  </a:lnTo>
                  <a:lnTo>
                    <a:pt x="1739" y="2104"/>
                  </a:lnTo>
                  <a:lnTo>
                    <a:pt x="1643" y="2136"/>
                  </a:lnTo>
                  <a:lnTo>
                    <a:pt x="1546" y="2163"/>
                  </a:lnTo>
                  <a:lnTo>
                    <a:pt x="1446" y="2182"/>
                  </a:lnTo>
                  <a:lnTo>
                    <a:pt x="1344" y="2193"/>
                  </a:lnTo>
                  <a:lnTo>
                    <a:pt x="1242" y="2197"/>
                  </a:lnTo>
                  <a:lnTo>
                    <a:pt x="1139" y="2193"/>
                  </a:lnTo>
                  <a:lnTo>
                    <a:pt x="1037" y="2182"/>
                  </a:lnTo>
                  <a:lnTo>
                    <a:pt x="938" y="2163"/>
                  </a:lnTo>
                  <a:lnTo>
                    <a:pt x="840" y="2138"/>
                  </a:lnTo>
                  <a:lnTo>
                    <a:pt x="744" y="2106"/>
                  </a:lnTo>
                  <a:lnTo>
                    <a:pt x="650" y="2066"/>
                  </a:lnTo>
                  <a:lnTo>
                    <a:pt x="563" y="2019"/>
                  </a:lnTo>
                  <a:lnTo>
                    <a:pt x="480" y="1966"/>
                  </a:lnTo>
                  <a:lnTo>
                    <a:pt x="402" y="1909"/>
                  </a:lnTo>
                  <a:lnTo>
                    <a:pt x="329" y="1843"/>
                  </a:lnTo>
                  <a:lnTo>
                    <a:pt x="264" y="1775"/>
                  </a:lnTo>
                  <a:lnTo>
                    <a:pt x="204" y="1701"/>
                  </a:lnTo>
                  <a:lnTo>
                    <a:pt x="151" y="1622"/>
                  </a:lnTo>
                  <a:lnTo>
                    <a:pt x="106" y="1542"/>
                  </a:lnTo>
                  <a:lnTo>
                    <a:pt x="68" y="1457"/>
                  </a:lnTo>
                  <a:lnTo>
                    <a:pt x="38" y="1370"/>
                  </a:lnTo>
                  <a:lnTo>
                    <a:pt x="17" y="1281"/>
                  </a:lnTo>
                  <a:lnTo>
                    <a:pt x="4" y="1192"/>
                  </a:lnTo>
                  <a:lnTo>
                    <a:pt x="0" y="1101"/>
                  </a:lnTo>
                  <a:lnTo>
                    <a:pt x="4" y="1009"/>
                  </a:lnTo>
                  <a:lnTo>
                    <a:pt x="17" y="920"/>
                  </a:lnTo>
                  <a:lnTo>
                    <a:pt x="38" y="831"/>
                  </a:lnTo>
                  <a:lnTo>
                    <a:pt x="68" y="744"/>
                  </a:lnTo>
                  <a:lnTo>
                    <a:pt x="104" y="659"/>
                  </a:lnTo>
                  <a:lnTo>
                    <a:pt x="149" y="577"/>
                  </a:lnTo>
                  <a:lnTo>
                    <a:pt x="202" y="498"/>
                  </a:lnTo>
                  <a:lnTo>
                    <a:pt x="261" y="424"/>
                  </a:lnTo>
                  <a:lnTo>
                    <a:pt x="327" y="356"/>
                  </a:lnTo>
                  <a:lnTo>
                    <a:pt x="400" y="290"/>
                  </a:lnTo>
                  <a:lnTo>
                    <a:pt x="476" y="233"/>
                  </a:lnTo>
                  <a:lnTo>
                    <a:pt x="559" y="180"/>
                  </a:lnTo>
                  <a:lnTo>
                    <a:pt x="648" y="133"/>
                  </a:lnTo>
                  <a:lnTo>
                    <a:pt x="740" y="93"/>
                  </a:lnTo>
                  <a:lnTo>
                    <a:pt x="835" y="59"/>
                  </a:lnTo>
                  <a:lnTo>
                    <a:pt x="933" y="34"/>
                  </a:lnTo>
                  <a:lnTo>
                    <a:pt x="1033" y="15"/>
                  </a:lnTo>
                  <a:lnTo>
                    <a:pt x="1135" y="4"/>
                  </a:lnTo>
                  <a:lnTo>
                    <a:pt x="1237" y="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 name="Group 28"/>
          <p:cNvGrpSpPr/>
          <p:nvPr/>
        </p:nvGrpSpPr>
        <p:grpSpPr bwMode="auto">
          <a:xfrm>
            <a:off x="1882775" y="2982913"/>
            <a:ext cx="2160588" cy="1652587"/>
            <a:chOff x="1070" y="2167"/>
            <a:chExt cx="1361" cy="1041"/>
          </a:xfrm>
        </p:grpSpPr>
        <p:sp>
          <p:nvSpPr>
            <p:cNvPr id="69646" name="Rectangle 29"/>
            <p:cNvSpPr>
              <a:spLocks noChangeArrowheads="1"/>
            </p:cNvSpPr>
            <p:nvPr/>
          </p:nvSpPr>
          <p:spPr bwMode="auto">
            <a:xfrm>
              <a:off x="1070" y="2560"/>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FF0000"/>
                  </a:solidFill>
                </a:rPr>
                <a:t>3</a:t>
              </a:r>
              <a:endParaRPr lang="en-US" altLang="en-US"/>
            </a:p>
          </p:txBody>
        </p:sp>
        <p:sp>
          <p:nvSpPr>
            <p:cNvPr id="69647" name="Freeform 30"/>
            <p:cNvSpPr/>
            <p:nvPr/>
          </p:nvSpPr>
          <p:spPr bwMode="auto">
            <a:xfrm>
              <a:off x="1114" y="2167"/>
              <a:ext cx="1317" cy="1041"/>
            </a:xfrm>
            <a:custGeom>
              <a:avLst/>
              <a:gdLst>
                <a:gd name="T0" fmla="*/ 441 w 1317"/>
                <a:gd name="T1" fmla="*/ 174 h 1041"/>
                <a:gd name="T2" fmla="*/ 506 w 1317"/>
                <a:gd name="T3" fmla="*/ 134 h 1041"/>
                <a:gd name="T4" fmla="*/ 574 w 1317"/>
                <a:gd name="T5" fmla="*/ 100 h 1041"/>
                <a:gd name="T6" fmla="*/ 643 w 1317"/>
                <a:gd name="T7" fmla="*/ 70 h 1041"/>
                <a:gd name="T8" fmla="*/ 711 w 1317"/>
                <a:gd name="T9" fmla="*/ 47 h 1041"/>
                <a:gd name="T10" fmla="*/ 781 w 1317"/>
                <a:gd name="T11" fmla="*/ 26 h 1041"/>
                <a:gd name="T12" fmla="*/ 847 w 1317"/>
                <a:gd name="T13" fmla="*/ 13 h 1041"/>
                <a:gd name="T14" fmla="*/ 910 w 1317"/>
                <a:gd name="T15" fmla="*/ 4 h 1041"/>
                <a:gd name="T16" fmla="*/ 974 w 1317"/>
                <a:gd name="T17" fmla="*/ 0 h 1041"/>
                <a:gd name="T18" fmla="*/ 1032 w 1317"/>
                <a:gd name="T19" fmla="*/ 4 h 1041"/>
                <a:gd name="T20" fmla="*/ 1087 w 1317"/>
                <a:gd name="T21" fmla="*/ 13 h 1041"/>
                <a:gd name="T22" fmla="*/ 1136 w 1317"/>
                <a:gd name="T23" fmla="*/ 26 h 1041"/>
                <a:gd name="T24" fmla="*/ 1180 w 1317"/>
                <a:gd name="T25" fmla="*/ 45 h 1041"/>
                <a:gd name="T26" fmla="*/ 1219 w 1317"/>
                <a:gd name="T27" fmla="*/ 70 h 1041"/>
                <a:gd name="T28" fmla="*/ 1253 w 1317"/>
                <a:gd name="T29" fmla="*/ 100 h 1041"/>
                <a:gd name="T30" fmla="*/ 1278 w 1317"/>
                <a:gd name="T31" fmla="*/ 134 h 1041"/>
                <a:gd name="T32" fmla="*/ 1297 w 1317"/>
                <a:gd name="T33" fmla="*/ 172 h 1041"/>
                <a:gd name="T34" fmla="*/ 1310 w 1317"/>
                <a:gd name="T35" fmla="*/ 214 h 1041"/>
                <a:gd name="T36" fmla="*/ 1317 w 1317"/>
                <a:gd name="T37" fmla="*/ 261 h 1041"/>
                <a:gd name="T38" fmla="*/ 1314 w 1317"/>
                <a:gd name="T39" fmla="*/ 310 h 1041"/>
                <a:gd name="T40" fmla="*/ 1304 w 1317"/>
                <a:gd name="T41" fmla="*/ 359 h 1041"/>
                <a:gd name="T42" fmla="*/ 1289 w 1317"/>
                <a:gd name="T43" fmla="*/ 412 h 1041"/>
                <a:gd name="T44" fmla="*/ 1265 w 1317"/>
                <a:gd name="T45" fmla="*/ 467 h 1041"/>
                <a:gd name="T46" fmla="*/ 1236 w 1317"/>
                <a:gd name="T47" fmla="*/ 520 h 1041"/>
                <a:gd name="T48" fmla="*/ 1200 w 1317"/>
                <a:gd name="T49" fmla="*/ 575 h 1041"/>
                <a:gd name="T50" fmla="*/ 1157 w 1317"/>
                <a:gd name="T51" fmla="*/ 628 h 1041"/>
                <a:gd name="T52" fmla="*/ 1110 w 1317"/>
                <a:gd name="T53" fmla="*/ 681 h 1041"/>
                <a:gd name="T54" fmla="*/ 1057 w 1317"/>
                <a:gd name="T55" fmla="*/ 732 h 1041"/>
                <a:gd name="T56" fmla="*/ 1000 w 1317"/>
                <a:gd name="T57" fmla="*/ 781 h 1041"/>
                <a:gd name="T58" fmla="*/ 940 w 1317"/>
                <a:gd name="T59" fmla="*/ 825 h 1041"/>
                <a:gd name="T60" fmla="*/ 876 w 1317"/>
                <a:gd name="T61" fmla="*/ 868 h 1041"/>
                <a:gd name="T62" fmla="*/ 810 w 1317"/>
                <a:gd name="T63" fmla="*/ 908 h 1041"/>
                <a:gd name="T64" fmla="*/ 742 w 1317"/>
                <a:gd name="T65" fmla="*/ 942 h 1041"/>
                <a:gd name="T66" fmla="*/ 674 w 1317"/>
                <a:gd name="T67" fmla="*/ 971 h 1041"/>
                <a:gd name="T68" fmla="*/ 604 w 1317"/>
                <a:gd name="T69" fmla="*/ 995 h 1041"/>
                <a:gd name="T70" fmla="*/ 536 w 1317"/>
                <a:gd name="T71" fmla="*/ 1016 h 1041"/>
                <a:gd name="T72" fmla="*/ 470 w 1317"/>
                <a:gd name="T73" fmla="*/ 1029 h 1041"/>
                <a:gd name="T74" fmla="*/ 404 w 1317"/>
                <a:gd name="T75" fmla="*/ 1037 h 1041"/>
                <a:gd name="T76" fmla="*/ 343 w 1317"/>
                <a:gd name="T77" fmla="*/ 1041 h 1041"/>
                <a:gd name="T78" fmla="*/ 283 w 1317"/>
                <a:gd name="T79" fmla="*/ 1037 h 1041"/>
                <a:gd name="T80" fmla="*/ 230 w 1317"/>
                <a:gd name="T81" fmla="*/ 1029 h 1041"/>
                <a:gd name="T82" fmla="*/ 179 w 1317"/>
                <a:gd name="T83" fmla="*/ 1016 h 1041"/>
                <a:gd name="T84" fmla="*/ 134 w 1317"/>
                <a:gd name="T85" fmla="*/ 997 h 1041"/>
                <a:gd name="T86" fmla="*/ 96 w 1317"/>
                <a:gd name="T87" fmla="*/ 971 h 1041"/>
                <a:gd name="T88" fmla="*/ 64 w 1317"/>
                <a:gd name="T89" fmla="*/ 942 h 1041"/>
                <a:gd name="T90" fmla="*/ 37 w 1317"/>
                <a:gd name="T91" fmla="*/ 908 h 1041"/>
                <a:gd name="T92" fmla="*/ 17 w 1317"/>
                <a:gd name="T93" fmla="*/ 870 h 1041"/>
                <a:gd name="T94" fmla="*/ 7 w 1317"/>
                <a:gd name="T95" fmla="*/ 827 h 1041"/>
                <a:gd name="T96" fmla="*/ 0 w 1317"/>
                <a:gd name="T97" fmla="*/ 781 h 1041"/>
                <a:gd name="T98" fmla="*/ 3 w 1317"/>
                <a:gd name="T99" fmla="*/ 732 h 1041"/>
                <a:gd name="T100" fmla="*/ 11 w 1317"/>
                <a:gd name="T101" fmla="*/ 681 h 1041"/>
                <a:gd name="T102" fmla="*/ 28 w 1317"/>
                <a:gd name="T103" fmla="*/ 630 h 1041"/>
                <a:gd name="T104" fmla="*/ 51 w 1317"/>
                <a:gd name="T105" fmla="*/ 575 h 1041"/>
                <a:gd name="T106" fmla="*/ 81 w 1317"/>
                <a:gd name="T107" fmla="*/ 522 h 1041"/>
                <a:gd name="T108" fmla="*/ 117 w 1317"/>
                <a:gd name="T109" fmla="*/ 467 h 1041"/>
                <a:gd name="T110" fmla="*/ 160 w 1317"/>
                <a:gd name="T111" fmla="*/ 414 h 1041"/>
                <a:gd name="T112" fmla="*/ 207 w 1317"/>
                <a:gd name="T113" fmla="*/ 361 h 1041"/>
                <a:gd name="T114" fmla="*/ 260 w 1317"/>
                <a:gd name="T115" fmla="*/ 310 h 1041"/>
                <a:gd name="T116" fmla="*/ 315 w 1317"/>
                <a:gd name="T117" fmla="*/ 261 h 1041"/>
                <a:gd name="T118" fmla="*/ 377 w 1317"/>
                <a:gd name="T119" fmla="*/ 216 h 1041"/>
                <a:gd name="T120" fmla="*/ 441 w 1317"/>
                <a:gd name="T121" fmla="*/ 174 h 10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17"/>
                <a:gd name="T184" fmla="*/ 0 h 1041"/>
                <a:gd name="T185" fmla="*/ 1317 w 1317"/>
                <a:gd name="T186" fmla="*/ 1041 h 10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17" h="1041">
                  <a:moveTo>
                    <a:pt x="441" y="174"/>
                  </a:moveTo>
                  <a:lnTo>
                    <a:pt x="506" y="134"/>
                  </a:lnTo>
                  <a:lnTo>
                    <a:pt x="574" y="100"/>
                  </a:lnTo>
                  <a:lnTo>
                    <a:pt x="643" y="70"/>
                  </a:lnTo>
                  <a:lnTo>
                    <a:pt x="711" y="47"/>
                  </a:lnTo>
                  <a:lnTo>
                    <a:pt x="781" y="26"/>
                  </a:lnTo>
                  <a:lnTo>
                    <a:pt x="847" y="13"/>
                  </a:lnTo>
                  <a:lnTo>
                    <a:pt x="910" y="4"/>
                  </a:lnTo>
                  <a:lnTo>
                    <a:pt x="974" y="0"/>
                  </a:lnTo>
                  <a:lnTo>
                    <a:pt x="1032" y="4"/>
                  </a:lnTo>
                  <a:lnTo>
                    <a:pt x="1087" y="13"/>
                  </a:lnTo>
                  <a:lnTo>
                    <a:pt x="1136" y="26"/>
                  </a:lnTo>
                  <a:lnTo>
                    <a:pt x="1180" y="45"/>
                  </a:lnTo>
                  <a:lnTo>
                    <a:pt x="1219" y="70"/>
                  </a:lnTo>
                  <a:lnTo>
                    <a:pt x="1253" y="100"/>
                  </a:lnTo>
                  <a:lnTo>
                    <a:pt x="1278" y="134"/>
                  </a:lnTo>
                  <a:lnTo>
                    <a:pt x="1297" y="172"/>
                  </a:lnTo>
                  <a:lnTo>
                    <a:pt x="1310" y="214"/>
                  </a:lnTo>
                  <a:lnTo>
                    <a:pt x="1317" y="261"/>
                  </a:lnTo>
                  <a:lnTo>
                    <a:pt x="1314" y="310"/>
                  </a:lnTo>
                  <a:lnTo>
                    <a:pt x="1304" y="359"/>
                  </a:lnTo>
                  <a:lnTo>
                    <a:pt x="1289" y="412"/>
                  </a:lnTo>
                  <a:lnTo>
                    <a:pt x="1265" y="467"/>
                  </a:lnTo>
                  <a:lnTo>
                    <a:pt x="1236" y="520"/>
                  </a:lnTo>
                  <a:lnTo>
                    <a:pt x="1200" y="575"/>
                  </a:lnTo>
                  <a:lnTo>
                    <a:pt x="1157" y="628"/>
                  </a:lnTo>
                  <a:lnTo>
                    <a:pt x="1110" y="681"/>
                  </a:lnTo>
                  <a:lnTo>
                    <a:pt x="1057" y="732"/>
                  </a:lnTo>
                  <a:lnTo>
                    <a:pt x="1000" y="781"/>
                  </a:lnTo>
                  <a:lnTo>
                    <a:pt x="940" y="825"/>
                  </a:lnTo>
                  <a:lnTo>
                    <a:pt x="876" y="868"/>
                  </a:lnTo>
                  <a:lnTo>
                    <a:pt x="810" y="908"/>
                  </a:lnTo>
                  <a:lnTo>
                    <a:pt x="742" y="942"/>
                  </a:lnTo>
                  <a:lnTo>
                    <a:pt x="674" y="971"/>
                  </a:lnTo>
                  <a:lnTo>
                    <a:pt x="604" y="995"/>
                  </a:lnTo>
                  <a:lnTo>
                    <a:pt x="536" y="1016"/>
                  </a:lnTo>
                  <a:lnTo>
                    <a:pt x="470" y="1029"/>
                  </a:lnTo>
                  <a:lnTo>
                    <a:pt x="404" y="1037"/>
                  </a:lnTo>
                  <a:lnTo>
                    <a:pt x="343" y="1041"/>
                  </a:lnTo>
                  <a:lnTo>
                    <a:pt x="283" y="1037"/>
                  </a:lnTo>
                  <a:lnTo>
                    <a:pt x="230" y="1029"/>
                  </a:lnTo>
                  <a:lnTo>
                    <a:pt x="179" y="1016"/>
                  </a:lnTo>
                  <a:lnTo>
                    <a:pt x="134" y="997"/>
                  </a:lnTo>
                  <a:lnTo>
                    <a:pt x="96" y="971"/>
                  </a:lnTo>
                  <a:lnTo>
                    <a:pt x="64" y="942"/>
                  </a:lnTo>
                  <a:lnTo>
                    <a:pt x="37" y="908"/>
                  </a:lnTo>
                  <a:lnTo>
                    <a:pt x="17" y="870"/>
                  </a:lnTo>
                  <a:lnTo>
                    <a:pt x="7" y="827"/>
                  </a:lnTo>
                  <a:lnTo>
                    <a:pt x="0" y="781"/>
                  </a:lnTo>
                  <a:lnTo>
                    <a:pt x="3" y="732"/>
                  </a:lnTo>
                  <a:lnTo>
                    <a:pt x="11" y="681"/>
                  </a:lnTo>
                  <a:lnTo>
                    <a:pt x="28" y="630"/>
                  </a:lnTo>
                  <a:lnTo>
                    <a:pt x="51" y="575"/>
                  </a:lnTo>
                  <a:lnTo>
                    <a:pt x="81" y="522"/>
                  </a:lnTo>
                  <a:lnTo>
                    <a:pt x="117" y="467"/>
                  </a:lnTo>
                  <a:lnTo>
                    <a:pt x="160" y="414"/>
                  </a:lnTo>
                  <a:lnTo>
                    <a:pt x="207" y="361"/>
                  </a:lnTo>
                  <a:lnTo>
                    <a:pt x="260" y="310"/>
                  </a:lnTo>
                  <a:lnTo>
                    <a:pt x="315" y="261"/>
                  </a:lnTo>
                  <a:lnTo>
                    <a:pt x="377" y="216"/>
                  </a:lnTo>
                  <a:lnTo>
                    <a:pt x="441" y="174"/>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 name="Group 31"/>
          <p:cNvGrpSpPr/>
          <p:nvPr/>
        </p:nvGrpSpPr>
        <p:grpSpPr bwMode="auto">
          <a:xfrm>
            <a:off x="615950" y="1720850"/>
            <a:ext cx="2906713" cy="1520825"/>
            <a:chOff x="272" y="1372"/>
            <a:chExt cx="1831" cy="958"/>
          </a:xfrm>
        </p:grpSpPr>
        <p:sp>
          <p:nvSpPr>
            <p:cNvPr id="69644" name="Rectangle 32"/>
            <p:cNvSpPr>
              <a:spLocks noChangeArrowheads="1"/>
            </p:cNvSpPr>
            <p:nvPr/>
          </p:nvSpPr>
          <p:spPr bwMode="auto">
            <a:xfrm>
              <a:off x="1165" y="1380"/>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100">
                  <a:solidFill>
                    <a:srgbClr val="FF0000"/>
                  </a:solidFill>
                </a:rPr>
                <a:t>4</a:t>
              </a:r>
              <a:endParaRPr lang="en-US" altLang="en-US"/>
            </a:p>
          </p:txBody>
        </p:sp>
        <p:sp>
          <p:nvSpPr>
            <p:cNvPr id="69645" name="Freeform 33"/>
            <p:cNvSpPr/>
            <p:nvPr/>
          </p:nvSpPr>
          <p:spPr bwMode="auto">
            <a:xfrm>
              <a:off x="272" y="1372"/>
              <a:ext cx="1831" cy="958"/>
            </a:xfrm>
            <a:custGeom>
              <a:avLst/>
              <a:gdLst>
                <a:gd name="T0" fmla="*/ 906 w 1831"/>
                <a:gd name="T1" fmla="*/ 25 h 958"/>
                <a:gd name="T2" fmla="*/ 1081 w 1831"/>
                <a:gd name="T3" fmla="*/ 4 h 958"/>
                <a:gd name="T4" fmla="*/ 1246 w 1831"/>
                <a:gd name="T5" fmla="*/ 0 h 958"/>
                <a:gd name="T6" fmla="*/ 1404 w 1831"/>
                <a:gd name="T7" fmla="*/ 13 h 958"/>
                <a:gd name="T8" fmla="*/ 1542 w 1831"/>
                <a:gd name="T9" fmla="*/ 42 h 958"/>
                <a:gd name="T10" fmla="*/ 1657 w 1831"/>
                <a:gd name="T11" fmla="*/ 87 h 958"/>
                <a:gd name="T12" fmla="*/ 1744 w 1831"/>
                <a:gd name="T13" fmla="*/ 146 h 958"/>
                <a:gd name="T14" fmla="*/ 1803 w 1831"/>
                <a:gd name="T15" fmla="*/ 218 h 958"/>
                <a:gd name="T16" fmla="*/ 1829 w 1831"/>
                <a:gd name="T17" fmla="*/ 299 h 958"/>
                <a:gd name="T18" fmla="*/ 1823 w 1831"/>
                <a:gd name="T19" fmla="*/ 388 h 958"/>
                <a:gd name="T20" fmla="*/ 1784 w 1831"/>
                <a:gd name="T21" fmla="*/ 477 h 958"/>
                <a:gd name="T22" fmla="*/ 1714 w 1831"/>
                <a:gd name="T23" fmla="*/ 568 h 958"/>
                <a:gd name="T24" fmla="*/ 1614 w 1831"/>
                <a:gd name="T25" fmla="*/ 657 h 958"/>
                <a:gd name="T26" fmla="*/ 1489 w 1831"/>
                <a:gd name="T27" fmla="*/ 738 h 958"/>
                <a:gd name="T28" fmla="*/ 1344 w 1831"/>
                <a:gd name="T29" fmla="*/ 810 h 958"/>
                <a:gd name="T30" fmla="*/ 1183 w 1831"/>
                <a:gd name="T31" fmla="*/ 869 h 958"/>
                <a:gd name="T32" fmla="*/ 1010 w 1831"/>
                <a:gd name="T33" fmla="*/ 914 h 958"/>
                <a:gd name="T34" fmla="*/ 838 w 1831"/>
                <a:gd name="T35" fmla="*/ 946 h 958"/>
                <a:gd name="T36" fmla="*/ 666 w 1831"/>
                <a:gd name="T37" fmla="*/ 958 h 958"/>
                <a:gd name="T38" fmla="*/ 504 w 1831"/>
                <a:gd name="T39" fmla="*/ 954 h 958"/>
                <a:gd name="T40" fmla="*/ 356 w 1831"/>
                <a:gd name="T41" fmla="*/ 933 h 958"/>
                <a:gd name="T42" fmla="*/ 228 w 1831"/>
                <a:gd name="T43" fmla="*/ 895 h 958"/>
                <a:gd name="T44" fmla="*/ 126 w 1831"/>
                <a:gd name="T45" fmla="*/ 842 h 958"/>
                <a:gd name="T46" fmla="*/ 51 w 1831"/>
                <a:gd name="T47" fmla="*/ 776 h 958"/>
                <a:gd name="T48" fmla="*/ 9 w 1831"/>
                <a:gd name="T49" fmla="*/ 700 h 958"/>
                <a:gd name="T50" fmla="*/ 0 w 1831"/>
                <a:gd name="T51" fmla="*/ 615 h 958"/>
                <a:gd name="T52" fmla="*/ 22 w 1831"/>
                <a:gd name="T53" fmla="*/ 524 h 958"/>
                <a:gd name="T54" fmla="*/ 77 w 1831"/>
                <a:gd name="T55" fmla="*/ 432 h 958"/>
                <a:gd name="T56" fmla="*/ 164 w 1831"/>
                <a:gd name="T57" fmla="*/ 343 h 958"/>
                <a:gd name="T58" fmla="*/ 277 w 1831"/>
                <a:gd name="T59" fmla="*/ 259 h 958"/>
                <a:gd name="T60" fmla="*/ 413 w 1831"/>
                <a:gd name="T61" fmla="*/ 182 h 958"/>
                <a:gd name="T62" fmla="*/ 566 w 1831"/>
                <a:gd name="T63" fmla="*/ 116 h 958"/>
                <a:gd name="T64" fmla="*/ 732 w 1831"/>
                <a:gd name="T65" fmla="*/ 63 h 9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31"/>
                <a:gd name="T100" fmla="*/ 0 h 958"/>
                <a:gd name="T101" fmla="*/ 1831 w 1831"/>
                <a:gd name="T102" fmla="*/ 958 h 9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31" h="958">
                  <a:moveTo>
                    <a:pt x="819" y="42"/>
                  </a:moveTo>
                  <a:lnTo>
                    <a:pt x="906" y="25"/>
                  </a:lnTo>
                  <a:lnTo>
                    <a:pt x="993" y="13"/>
                  </a:lnTo>
                  <a:lnTo>
                    <a:pt x="1081" y="4"/>
                  </a:lnTo>
                  <a:lnTo>
                    <a:pt x="1166" y="0"/>
                  </a:lnTo>
                  <a:lnTo>
                    <a:pt x="1246" y="0"/>
                  </a:lnTo>
                  <a:lnTo>
                    <a:pt x="1327" y="4"/>
                  </a:lnTo>
                  <a:lnTo>
                    <a:pt x="1404" y="13"/>
                  </a:lnTo>
                  <a:lnTo>
                    <a:pt x="1474" y="25"/>
                  </a:lnTo>
                  <a:lnTo>
                    <a:pt x="1542" y="42"/>
                  </a:lnTo>
                  <a:lnTo>
                    <a:pt x="1601" y="63"/>
                  </a:lnTo>
                  <a:lnTo>
                    <a:pt x="1657" y="87"/>
                  </a:lnTo>
                  <a:lnTo>
                    <a:pt x="1704" y="116"/>
                  </a:lnTo>
                  <a:lnTo>
                    <a:pt x="1744" y="146"/>
                  </a:lnTo>
                  <a:lnTo>
                    <a:pt x="1778" y="182"/>
                  </a:lnTo>
                  <a:lnTo>
                    <a:pt x="1803" y="218"/>
                  </a:lnTo>
                  <a:lnTo>
                    <a:pt x="1820" y="259"/>
                  </a:lnTo>
                  <a:lnTo>
                    <a:pt x="1829" y="299"/>
                  </a:lnTo>
                  <a:lnTo>
                    <a:pt x="1831" y="343"/>
                  </a:lnTo>
                  <a:lnTo>
                    <a:pt x="1823" y="388"/>
                  </a:lnTo>
                  <a:lnTo>
                    <a:pt x="1808" y="432"/>
                  </a:lnTo>
                  <a:lnTo>
                    <a:pt x="1784" y="477"/>
                  </a:lnTo>
                  <a:lnTo>
                    <a:pt x="1752" y="524"/>
                  </a:lnTo>
                  <a:lnTo>
                    <a:pt x="1714" y="568"/>
                  </a:lnTo>
                  <a:lnTo>
                    <a:pt x="1667" y="613"/>
                  </a:lnTo>
                  <a:lnTo>
                    <a:pt x="1614" y="657"/>
                  </a:lnTo>
                  <a:lnTo>
                    <a:pt x="1555" y="698"/>
                  </a:lnTo>
                  <a:lnTo>
                    <a:pt x="1489" y="738"/>
                  </a:lnTo>
                  <a:lnTo>
                    <a:pt x="1419" y="774"/>
                  </a:lnTo>
                  <a:lnTo>
                    <a:pt x="1344" y="810"/>
                  </a:lnTo>
                  <a:lnTo>
                    <a:pt x="1263" y="842"/>
                  </a:lnTo>
                  <a:lnTo>
                    <a:pt x="1183" y="869"/>
                  </a:lnTo>
                  <a:lnTo>
                    <a:pt x="1098" y="895"/>
                  </a:lnTo>
                  <a:lnTo>
                    <a:pt x="1010" y="914"/>
                  </a:lnTo>
                  <a:lnTo>
                    <a:pt x="925" y="931"/>
                  </a:lnTo>
                  <a:lnTo>
                    <a:pt x="838" y="946"/>
                  </a:lnTo>
                  <a:lnTo>
                    <a:pt x="751" y="954"/>
                  </a:lnTo>
                  <a:lnTo>
                    <a:pt x="666" y="958"/>
                  </a:lnTo>
                  <a:lnTo>
                    <a:pt x="583" y="958"/>
                  </a:lnTo>
                  <a:lnTo>
                    <a:pt x="504" y="954"/>
                  </a:lnTo>
                  <a:lnTo>
                    <a:pt x="428" y="946"/>
                  </a:lnTo>
                  <a:lnTo>
                    <a:pt x="356" y="933"/>
                  </a:lnTo>
                  <a:lnTo>
                    <a:pt x="290" y="916"/>
                  </a:lnTo>
                  <a:lnTo>
                    <a:pt x="228" y="895"/>
                  </a:lnTo>
                  <a:lnTo>
                    <a:pt x="175" y="869"/>
                  </a:lnTo>
                  <a:lnTo>
                    <a:pt x="126" y="842"/>
                  </a:lnTo>
                  <a:lnTo>
                    <a:pt x="86" y="810"/>
                  </a:lnTo>
                  <a:lnTo>
                    <a:pt x="51" y="776"/>
                  </a:lnTo>
                  <a:lnTo>
                    <a:pt x="26" y="738"/>
                  </a:lnTo>
                  <a:lnTo>
                    <a:pt x="9" y="700"/>
                  </a:lnTo>
                  <a:lnTo>
                    <a:pt x="0" y="657"/>
                  </a:lnTo>
                  <a:lnTo>
                    <a:pt x="0" y="615"/>
                  </a:lnTo>
                  <a:lnTo>
                    <a:pt x="7" y="570"/>
                  </a:lnTo>
                  <a:lnTo>
                    <a:pt x="22" y="524"/>
                  </a:lnTo>
                  <a:lnTo>
                    <a:pt x="47" y="479"/>
                  </a:lnTo>
                  <a:lnTo>
                    <a:pt x="77" y="432"/>
                  </a:lnTo>
                  <a:lnTo>
                    <a:pt x="117" y="388"/>
                  </a:lnTo>
                  <a:lnTo>
                    <a:pt x="164" y="343"/>
                  </a:lnTo>
                  <a:lnTo>
                    <a:pt x="217" y="301"/>
                  </a:lnTo>
                  <a:lnTo>
                    <a:pt x="277" y="259"/>
                  </a:lnTo>
                  <a:lnTo>
                    <a:pt x="341" y="220"/>
                  </a:lnTo>
                  <a:lnTo>
                    <a:pt x="413" y="182"/>
                  </a:lnTo>
                  <a:lnTo>
                    <a:pt x="487" y="148"/>
                  </a:lnTo>
                  <a:lnTo>
                    <a:pt x="566" y="116"/>
                  </a:lnTo>
                  <a:lnTo>
                    <a:pt x="649" y="89"/>
                  </a:lnTo>
                  <a:lnTo>
                    <a:pt x="732" y="63"/>
                  </a:lnTo>
                  <a:lnTo>
                    <a:pt x="819" y="42"/>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4" name="Picture 5">
            <a:extLst>
              <a:ext uri="{FF2B5EF4-FFF2-40B4-BE49-F238E27FC236}">
                <a16:creationId xmlns:a16="http://schemas.microsoft.com/office/drawing/2014/main" id="{4A6A1CBD-4CC9-4DA8-9420-8EDA9A5B1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137" y="251777"/>
            <a:ext cx="40005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22472-5958-498E-A4AD-7A46191C9093}"/>
              </a:ext>
            </a:extLst>
          </p:cNvPr>
          <p:cNvSpPr>
            <a:spLocks noGrp="1"/>
          </p:cNvSpPr>
          <p:nvPr>
            <p:ph type="title"/>
          </p:nvPr>
        </p:nvSpPr>
        <p:spPr/>
        <p:txBody>
          <a:bodyPr/>
          <a:lstStyle/>
          <a:p>
            <a:r>
              <a:rPr lang="en-US" altLang="en-US" dirty="0"/>
              <a:t>MAX </a:t>
            </a:r>
            <a:r>
              <a:rPr lang="zh-CN" altLang="en-US" dirty="0"/>
              <a:t>全</a:t>
            </a:r>
            <a:r>
              <a:rPr lang="en-US" altLang="en-US" dirty="0"/>
              <a:t>链</a:t>
            </a:r>
            <a:r>
              <a:rPr lang="zh-CN" altLang="en-US" dirty="0"/>
              <a:t>：示例</a:t>
            </a:r>
          </a:p>
        </p:txBody>
      </p:sp>
      <p:pic>
        <p:nvPicPr>
          <p:cNvPr id="5" name="内容占位符 4">
            <a:extLst>
              <a:ext uri="{FF2B5EF4-FFF2-40B4-BE49-F238E27FC236}">
                <a16:creationId xmlns:a16="http://schemas.microsoft.com/office/drawing/2014/main" id="{BF2B6814-106E-4A3C-B1AB-3DD51139BD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371600"/>
            <a:ext cx="3886200" cy="4114800"/>
          </a:xfrm>
        </p:spPr>
      </p:pic>
      <p:pic>
        <p:nvPicPr>
          <p:cNvPr id="6" name="Picture 5">
            <a:extLst>
              <a:ext uri="{FF2B5EF4-FFF2-40B4-BE49-F238E27FC236}">
                <a16:creationId xmlns:a16="http://schemas.microsoft.com/office/drawing/2014/main" id="{197678B5-D753-4FB0-8AD6-8B8B494EA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900" y="1219200"/>
            <a:ext cx="40005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图片 9">
            <a:extLst>
              <a:ext uri="{FF2B5EF4-FFF2-40B4-BE49-F238E27FC236}">
                <a16:creationId xmlns:a16="http://schemas.microsoft.com/office/drawing/2014/main" id="{D76B4645-CF01-4010-A828-C83ADBC0F42D}"/>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38600" y="3822383"/>
            <a:ext cx="4876800" cy="2197417"/>
          </a:xfrm>
          <a:prstGeom prst="rect">
            <a:avLst/>
          </a:prstGeom>
        </p:spPr>
      </p:pic>
      <p:sp>
        <p:nvSpPr>
          <p:cNvPr id="11" name="文本框 10">
            <a:extLst>
              <a:ext uri="{FF2B5EF4-FFF2-40B4-BE49-F238E27FC236}">
                <a16:creationId xmlns:a16="http://schemas.microsoft.com/office/drawing/2014/main" id="{F10EB46D-BD8F-45D2-BBD8-B8A8835C4A50}"/>
              </a:ext>
            </a:extLst>
          </p:cNvPr>
          <p:cNvSpPr txBox="1"/>
          <p:nvPr/>
        </p:nvSpPr>
        <p:spPr>
          <a:xfrm>
            <a:off x="4038600" y="3372406"/>
            <a:ext cx="4493538" cy="369332"/>
          </a:xfrm>
          <a:prstGeom prst="rect">
            <a:avLst/>
          </a:prstGeom>
          <a:noFill/>
        </p:spPr>
        <p:txBody>
          <a:bodyPr wrap="none" rtlCol="0">
            <a:spAutoFit/>
          </a:bodyPr>
          <a:lstStyle/>
          <a:p>
            <a:r>
              <a:rPr lang="en-US" altLang="zh-CN" sz="1800" dirty="0"/>
              <a:t>{3,6}</a:t>
            </a:r>
            <a:r>
              <a:rPr lang="zh-CN" altLang="en-US" sz="1800" dirty="0"/>
              <a:t>和</a:t>
            </a:r>
            <a:r>
              <a:rPr lang="en-US" altLang="zh-CN" sz="1800" dirty="0"/>
              <a:t>{4}</a:t>
            </a:r>
            <a:r>
              <a:rPr lang="zh-CN" altLang="en-US" sz="1800" dirty="0"/>
              <a:t>合并，而不是和</a:t>
            </a:r>
            <a:r>
              <a:rPr lang="en-US" altLang="zh-CN" sz="1800" dirty="0"/>
              <a:t>{2,5}</a:t>
            </a:r>
            <a:r>
              <a:rPr lang="zh-CN" altLang="en-US" sz="1800" dirty="0"/>
              <a:t>合并，因为</a:t>
            </a:r>
          </a:p>
        </p:txBody>
      </p:sp>
    </p:spTree>
    <p:extLst>
      <p:ext uri="{BB962C8B-B14F-4D97-AF65-F5344CB8AC3E}">
        <p14:creationId xmlns:p14="http://schemas.microsoft.com/office/powerpoint/2010/main" val="11255640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81000" y="152400"/>
            <a:ext cx="8280400" cy="552450"/>
          </a:xfrm>
        </p:spPr>
        <p:txBody>
          <a:bodyPr/>
          <a:lstStyle/>
          <a:p>
            <a:r>
              <a:rPr lang="en-US" altLang="en-US" dirty="0"/>
              <a:t>MAX </a:t>
            </a:r>
            <a:r>
              <a:rPr lang="zh-CN" altLang="en-US" dirty="0"/>
              <a:t>全链的优势</a:t>
            </a:r>
          </a:p>
        </p:txBody>
      </p:sp>
      <p:sp>
        <p:nvSpPr>
          <p:cNvPr id="70659" name="Text Box 3"/>
          <p:cNvSpPr txBox="1">
            <a:spLocks noChangeArrowheads="1"/>
          </p:cNvSpPr>
          <p:nvPr/>
        </p:nvSpPr>
        <p:spPr bwMode="auto">
          <a:xfrm>
            <a:off x="1370013" y="43576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a:t>Original Points</a:t>
            </a:r>
          </a:p>
        </p:txBody>
      </p:sp>
      <p:sp>
        <p:nvSpPr>
          <p:cNvPr id="70660" name="Text Box 6"/>
          <p:cNvSpPr txBox="1">
            <a:spLocks noChangeArrowheads="1"/>
          </p:cNvSpPr>
          <p:nvPr/>
        </p:nvSpPr>
        <p:spPr bwMode="auto">
          <a:xfrm>
            <a:off x="5180013" y="43576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a:t>Two Clusters</a:t>
            </a:r>
          </a:p>
        </p:txBody>
      </p:sp>
      <p:sp>
        <p:nvSpPr>
          <p:cNvPr id="70661" name="Text Box 8"/>
          <p:cNvSpPr txBox="1">
            <a:spLocks noChangeArrowheads="1"/>
          </p:cNvSpPr>
          <p:nvPr/>
        </p:nvSpPr>
        <p:spPr bwMode="auto">
          <a:xfrm>
            <a:off x="609600" y="5410200"/>
            <a:ext cx="6324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2400" dirty="0" err="1">
                <a:solidFill>
                  <a:srgbClr val="0070C0"/>
                </a:solidFill>
              </a:rPr>
              <a:t>不太容易受到噪音和异常值的影响</a:t>
            </a:r>
            <a:endParaRPr lang="en-US" altLang="en-US" sz="2400" dirty="0">
              <a:solidFill>
                <a:srgbClr val="0070C0"/>
              </a:solidFill>
            </a:endParaRPr>
          </a:p>
        </p:txBody>
      </p:sp>
      <p:pic>
        <p:nvPicPr>
          <p:cNvPr id="7066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066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10668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1000" y="152400"/>
            <a:ext cx="8280400" cy="552450"/>
          </a:xfrm>
        </p:spPr>
        <p:txBody>
          <a:bodyPr/>
          <a:lstStyle/>
          <a:p>
            <a:r>
              <a:rPr lang="en-US" altLang="en-US" dirty="0"/>
              <a:t>MAX </a:t>
            </a:r>
            <a:r>
              <a:rPr lang="zh-CN" altLang="en-US" dirty="0"/>
              <a:t>全链的不足</a:t>
            </a:r>
          </a:p>
        </p:txBody>
      </p:sp>
      <p:sp>
        <p:nvSpPr>
          <p:cNvPr id="71683" name="Text Box 4"/>
          <p:cNvSpPr txBox="1">
            <a:spLocks noChangeArrowheads="1"/>
          </p:cNvSpPr>
          <p:nvPr/>
        </p:nvSpPr>
        <p:spPr bwMode="auto">
          <a:xfrm>
            <a:off x="1066800" y="47386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a:t>Original Points</a:t>
            </a:r>
          </a:p>
        </p:txBody>
      </p:sp>
      <p:sp>
        <p:nvSpPr>
          <p:cNvPr id="71684" name="Text Box 7"/>
          <p:cNvSpPr txBox="1">
            <a:spLocks noChangeArrowheads="1"/>
          </p:cNvSpPr>
          <p:nvPr/>
        </p:nvSpPr>
        <p:spPr bwMode="auto">
          <a:xfrm>
            <a:off x="5180013" y="4738688"/>
            <a:ext cx="289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a:t>Two Clusters</a:t>
            </a:r>
          </a:p>
        </p:txBody>
      </p:sp>
      <p:sp>
        <p:nvSpPr>
          <p:cNvPr id="71685" name="Text Box 8"/>
          <p:cNvSpPr txBox="1">
            <a:spLocks noChangeArrowheads="1"/>
          </p:cNvSpPr>
          <p:nvPr/>
        </p:nvSpPr>
        <p:spPr bwMode="auto">
          <a:xfrm>
            <a:off x="609600" y="5486400"/>
            <a:ext cx="6324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indent="-342900">
              <a:spcBef>
                <a:spcPct val="50000"/>
              </a:spcBef>
              <a:buFont typeface="Wingdings" panose="05000000000000000000" pitchFamily="2" charset="2"/>
              <a:buChar char="n"/>
            </a:pPr>
            <a:r>
              <a:rPr lang="zh-CN" altLang="en-US" sz="2400" dirty="0">
                <a:solidFill>
                  <a:srgbClr val="0070C0"/>
                </a:solidFill>
              </a:rPr>
              <a:t>倾向于使</a:t>
            </a:r>
            <a:r>
              <a:rPr lang="en-US" altLang="en-US" sz="2400" dirty="0">
                <a:solidFill>
                  <a:srgbClr val="0070C0"/>
                </a:solidFill>
              </a:rPr>
              <a:t>大</a:t>
            </a:r>
            <a:r>
              <a:rPr lang="zh-CN" altLang="en-US" sz="2400" dirty="0">
                <a:solidFill>
                  <a:srgbClr val="0070C0"/>
                </a:solidFill>
              </a:rPr>
              <a:t>的</a:t>
            </a:r>
            <a:r>
              <a:rPr lang="en-US" altLang="en-US" sz="2400" dirty="0">
                <a:solidFill>
                  <a:srgbClr val="0070C0"/>
                </a:solidFill>
              </a:rPr>
              <a:t>簇</a:t>
            </a:r>
            <a:r>
              <a:rPr lang="zh-CN" altLang="en-US" sz="2400" dirty="0">
                <a:solidFill>
                  <a:srgbClr val="0070C0"/>
                </a:solidFill>
              </a:rPr>
              <a:t>破裂</a:t>
            </a:r>
            <a:endParaRPr lang="en-US" altLang="en-US" sz="2400" dirty="0">
              <a:solidFill>
                <a:srgbClr val="0070C0"/>
              </a:solidFill>
            </a:endParaRPr>
          </a:p>
          <a:p>
            <a:pPr marL="342900" indent="-342900">
              <a:spcBef>
                <a:spcPct val="50000"/>
              </a:spcBef>
              <a:buFont typeface="Wingdings" panose="05000000000000000000" pitchFamily="2" charset="2"/>
              <a:buChar char="n"/>
            </a:pPr>
            <a:r>
              <a:rPr lang="zh-CN" altLang="en-US" sz="2400" dirty="0">
                <a:solidFill>
                  <a:srgbClr val="0070C0"/>
                </a:solidFill>
              </a:rPr>
              <a:t>偏向于学习</a:t>
            </a:r>
            <a:r>
              <a:rPr lang="en-US" altLang="en-US" sz="2400" dirty="0" err="1">
                <a:solidFill>
                  <a:srgbClr val="0070C0"/>
                </a:solidFill>
              </a:rPr>
              <a:t>球状</a:t>
            </a:r>
            <a:r>
              <a:rPr lang="zh-CN" altLang="en-US" sz="2400" dirty="0">
                <a:solidFill>
                  <a:srgbClr val="0070C0"/>
                </a:solidFill>
              </a:rPr>
              <a:t>簇</a:t>
            </a:r>
            <a:endParaRPr lang="en-US" altLang="en-US" sz="2400" dirty="0">
              <a:solidFill>
                <a:srgbClr val="0070C0"/>
              </a:solidFill>
            </a:endParaRPr>
          </a:p>
        </p:txBody>
      </p:sp>
      <p:pic>
        <p:nvPicPr>
          <p:cNvPr id="7168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3716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68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485457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a:t>组平均</a:t>
            </a:r>
          </a:p>
        </p:txBody>
      </p:sp>
      <mc:AlternateContent xmlns:mc="http://schemas.openxmlformats.org/markup-compatibility/2006" xmlns:a14="http://schemas.microsoft.com/office/drawing/2010/main">
        <mc:Choice Requires="a14">
          <p:sp>
            <p:nvSpPr>
              <p:cNvPr id="72707" name="Rectangle 3"/>
              <p:cNvSpPr>
                <a:spLocks noGrp="1" noChangeArrowheads="1"/>
              </p:cNvSpPr>
              <p:nvPr>
                <p:ph idx="1"/>
              </p:nvPr>
            </p:nvSpPr>
            <p:spPr>
              <a:xfrm>
                <a:off x="411163" y="1066800"/>
                <a:ext cx="8318500" cy="3581400"/>
              </a:xfrm>
            </p:spPr>
            <p:txBody>
              <a:bodyPr/>
              <a:lstStyle/>
              <a:p>
                <a:pPr>
                  <a:buFont typeface="Wingdings" panose="05000000000000000000" pitchFamily="2" charset="2"/>
                  <a:buChar char="n"/>
                </a:pPr>
                <a:r>
                  <a:rPr lang="en-US" altLang="en-US" sz="2400" dirty="0"/>
                  <a:t>两个簇的邻近度是</a:t>
                </a:r>
                <a:r>
                  <a:rPr lang="en-US" altLang="en-US" sz="2400" dirty="0">
                    <a:solidFill>
                      <a:srgbClr val="0070C0"/>
                    </a:solidFill>
                  </a:rPr>
                  <a:t>两个簇中</a:t>
                </a:r>
                <a:r>
                  <a:rPr lang="zh-CN" altLang="en-US" sz="2400" dirty="0">
                    <a:solidFill>
                      <a:srgbClr val="0070C0"/>
                    </a:solidFill>
                  </a:rPr>
                  <a:t>任意两</a:t>
                </a:r>
                <a:r>
                  <a:rPr lang="en-US" altLang="en-US" sz="2400" dirty="0" err="1">
                    <a:solidFill>
                      <a:srgbClr val="0070C0"/>
                    </a:solidFill>
                  </a:rPr>
                  <a:t>点之间</a:t>
                </a:r>
                <a:r>
                  <a:rPr lang="zh-CN" altLang="en-US" sz="2400" dirty="0">
                    <a:solidFill>
                      <a:srgbClr val="0070C0"/>
                    </a:solidFill>
                  </a:rPr>
                  <a:t>的</a:t>
                </a:r>
                <a:r>
                  <a:rPr lang="en-US" altLang="en-US" sz="2400" dirty="0" err="1">
                    <a:solidFill>
                      <a:srgbClr val="0070C0"/>
                    </a:solidFill>
                  </a:rPr>
                  <a:t>邻近度的平均值</a:t>
                </a:r>
                <a:endParaRPr lang="en-US" altLang="en-US" sz="2400"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en-US" altLang="zh-CN" sz="2400" b="1" i="1">
                          <a:solidFill>
                            <a:srgbClr val="000000"/>
                          </a:solidFill>
                          <a:latin typeface="Cambria Math" panose="02040503050406030204" pitchFamily="18" charset="0"/>
                        </a:rPr>
                        <m:t>𝒑𝒓𝒐𝒙𝒊𝒎𝒊𝒕𝒚</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𝑪</m:t>
                          </m:r>
                        </m:e>
                        <m:sub>
                          <m:r>
                            <m:rPr>
                              <m:sty m:val="p"/>
                            </m:rPr>
                            <a:rPr lang="zh-CN" altLang="en-US" sz="2400" i="1">
                              <a:solidFill>
                                <a:srgbClr val="000000"/>
                              </a:solidFill>
                              <a:latin typeface="Cambria Math" panose="02040503050406030204" pitchFamily="18" charset="0"/>
                            </a:rPr>
                            <m:t>i</m:t>
                          </m:r>
                        </m:sub>
                      </m:sSub>
                      <m:r>
                        <a:rPr lang="zh-CN" altLang="en-US" sz="2400" i="1">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𝑪</m:t>
                          </m:r>
                        </m:e>
                        <m:sub>
                          <m:r>
                            <m:rPr>
                              <m:sty m:val="p"/>
                            </m:rPr>
                            <a:rPr lang="zh-CN" altLang="en-US" sz="2400" i="1">
                              <a:solidFill>
                                <a:srgbClr val="000000"/>
                              </a:solidFill>
                              <a:latin typeface="Cambria Math" panose="02040503050406030204" pitchFamily="18" charset="0"/>
                            </a:rPr>
                            <m:t>j</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nary>
                            <m:naryPr>
                              <m:chr m:val="∑"/>
                              <m:supHide m:val="on"/>
                              <m:ctrlPr>
                                <a:rPr lang="zh-CN" altLang="en-US" sz="2400" i="1">
                                  <a:solidFill>
                                    <a:srgbClr val="000000"/>
                                  </a:solidFill>
                                  <a:latin typeface="Cambria Math" panose="02040503050406030204" pitchFamily="18" charset="0"/>
                                </a:rPr>
                              </m:ctrlPr>
                            </m:naryPr>
                            <m:sub>
                              <m:r>
                                <m:rPr>
                                  <m:brk m:alnAt="7"/>
                                </m:rPr>
                                <a:rPr lang="en-US" altLang="zh-CN" sz="2400" b="1" i="1">
                                  <a:solidFill>
                                    <a:srgbClr val="000000"/>
                                  </a:solidFill>
                                  <a:latin typeface="Cambria Math" panose="02040503050406030204" pitchFamily="18" charset="0"/>
                                </a:rPr>
                                <m:t>𝒙</m:t>
                              </m:r>
                              <m:r>
                                <a:rPr lang="en-US" altLang="zh-CN" sz="2400" b="1" i="1">
                                  <a:solidFill>
                                    <a:srgbClr val="000000"/>
                                  </a:solidFill>
                                  <a:latin typeface="Cambria Math" panose="02040503050406030204" pitchFamily="18" charset="0"/>
                                  <a:ea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𝑪</m:t>
                                  </m:r>
                                </m:e>
                                <m:sub>
                                  <m:r>
                                    <m:rPr>
                                      <m:sty m:val="p"/>
                                    </m:rPr>
                                    <a:rPr lang="zh-CN" altLang="en-US" sz="2400" i="1">
                                      <a:solidFill>
                                        <a:srgbClr val="000000"/>
                                      </a:solidFill>
                                      <a:latin typeface="Cambria Math" panose="02040503050406030204" pitchFamily="18" charset="0"/>
                                    </a:rPr>
                                    <m:t>i</m:t>
                                  </m:r>
                                </m:sub>
                              </m:sSub>
                              <m:r>
                                <a:rPr lang="en-US" altLang="zh-CN" sz="2400" b="1"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𝒚</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𝑪</m:t>
                                  </m:r>
                                </m:e>
                                <m:sub>
                                  <m:r>
                                    <a:rPr lang="en-US" altLang="zh-CN" sz="2400" b="1" i="1">
                                      <a:solidFill>
                                        <a:srgbClr val="000000"/>
                                      </a:solidFill>
                                      <a:latin typeface="Cambria Math" panose="02040503050406030204" pitchFamily="18" charset="0"/>
                                    </a:rPr>
                                    <m:t>𝒋</m:t>
                                  </m:r>
                                </m:sub>
                              </m:sSub>
                            </m:sub>
                            <m:sup/>
                            <m:e>
                              <m:r>
                                <a:rPr lang="en-US" altLang="zh-CN" sz="2400" b="1" i="1">
                                  <a:solidFill>
                                    <a:srgbClr val="000000"/>
                                  </a:solidFill>
                                  <a:latin typeface="Cambria Math" panose="02040503050406030204" pitchFamily="18" charset="0"/>
                                </a:rPr>
                                <m:t>𝒑𝒓𝒐𝒙𝒊𝒎𝒊𝒕𝒚</m:t>
                              </m:r>
                              <m:d>
                                <m:dPr>
                                  <m:ctrlPr>
                                    <a:rPr lang="en-US" altLang="zh-CN" sz="2400" b="1"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pitchFamily="18" charset="0"/>
                                    </a:rPr>
                                    <m:t>𝒙</m:t>
                                  </m:r>
                                  <m:r>
                                    <a:rPr lang="en-US" altLang="zh-CN" sz="2400" b="1"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𝒚</m:t>
                                  </m:r>
                                </m:e>
                              </m:d>
                            </m:e>
                          </m:nary>
                        </m:num>
                        <m:den>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𝑪</m:t>
                              </m:r>
                            </m:e>
                            <m:sub>
                              <m:r>
                                <a:rPr lang="en-US" altLang="zh-CN" sz="2400" b="1" i="1">
                                  <a:solidFill>
                                    <a:srgbClr val="000000"/>
                                  </a:solidFill>
                                  <a:latin typeface="Cambria Math" panose="02040503050406030204" pitchFamily="18" charset="0"/>
                                </a:rPr>
                                <m:t>𝒊</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𝑪</m:t>
                              </m:r>
                            </m:e>
                            <m:sub>
                              <m:r>
                                <m:rPr>
                                  <m:sty m:val="p"/>
                                </m:rPr>
                                <a:rPr lang="zh-CN" altLang="en-US" sz="2400" i="1">
                                  <a:solidFill>
                                    <a:srgbClr val="000000"/>
                                  </a:solidFill>
                                  <a:latin typeface="Cambria Math" panose="02040503050406030204" pitchFamily="18" charset="0"/>
                                </a:rPr>
                                <m:t>j</m:t>
                              </m:r>
                            </m:sub>
                          </m:sSub>
                          <m:r>
                            <a:rPr lang="zh-CN" altLang="en-US" sz="2400" i="1">
                              <a:solidFill>
                                <a:srgbClr val="000000"/>
                              </a:solidFill>
                              <a:latin typeface="Cambria Math" panose="02040503050406030204" pitchFamily="18" charset="0"/>
                            </a:rPr>
                            <m:t>|</m:t>
                          </m:r>
                        </m:den>
                      </m:f>
                    </m:oMath>
                  </m:oMathPara>
                </a14:m>
                <a:endParaRPr lang="en-US" altLang="en-US" sz="2200" dirty="0"/>
              </a:p>
              <a:p>
                <a:pPr marL="292100" lvl="4" indent="-292100">
                  <a:spcBef>
                    <a:spcPct val="10000"/>
                  </a:spcBef>
                  <a:spcAft>
                    <a:spcPts val="400"/>
                  </a:spcAft>
                  <a:buClr>
                    <a:srgbClr val="0C7B9C"/>
                  </a:buClr>
                  <a:buSzPct val="75000"/>
                  <a:buFont typeface="Wingdings" panose="05000000000000000000" pitchFamily="2" charset="2"/>
                  <a:buChar char="n"/>
                </a:pPr>
                <a:r>
                  <a:rPr lang="zh-CN" altLang="en-US" sz="2400" dirty="0">
                    <a:latin typeface="+mn-lt"/>
                    <a:ea typeface="+mn-ea"/>
                    <a:cs typeface="+mn-cs"/>
                  </a:rPr>
                  <a:t>界于单链和全链之间的折中方法</a:t>
                </a:r>
                <a:endParaRPr lang="en-US" altLang="en-US" sz="2400" dirty="0">
                  <a:latin typeface="+mn-lt"/>
                  <a:ea typeface="+mn-ea"/>
                  <a:cs typeface="+mn-cs"/>
                </a:endParaRPr>
              </a:p>
            </p:txBody>
          </p:sp>
        </mc:Choice>
        <mc:Fallback xmlns="">
          <p:sp>
            <p:nvSpPr>
              <p:cNvPr id="72707" name="Rectangle 3"/>
              <p:cNvSpPr>
                <a:spLocks noGrp="1" noRot="1" noChangeAspect="1" noMove="1" noResize="1" noEditPoints="1" noAdjustHandles="1" noChangeArrowheads="1" noChangeShapeType="1" noTextEdit="1"/>
              </p:cNvSpPr>
              <p:nvPr>
                <p:ph idx="1"/>
              </p:nvPr>
            </p:nvSpPr>
            <p:spPr>
              <a:xfrm>
                <a:off x="411163" y="1066800"/>
                <a:ext cx="8318500" cy="3581400"/>
              </a:xfrm>
              <a:blipFill>
                <a:blip r:embed="rId2"/>
                <a:stretch>
                  <a:fillRect l="-440" t="-1361"/>
                </a:stretch>
              </a:blipFill>
            </p:spPr>
            <p:txBody>
              <a:bodyPr/>
              <a:lstStyle/>
              <a:p>
                <a:r>
                  <a:rPr lang="zh-CN" altLang="en-US">
                    <a:noFill/>
                  </a:rPr>
                  <a:t> </a:t>
                </a:r>
              </a:p>
            </p:txBody>
          </p:sp>
        </mc:Fallback>
      </mc:AlternateContent>
      <p:pic>
        <p:nvPicPr>
          <p:cNvPr id="72709" name="Picture 5"/>
          <p:cNvPicPr>
            <a:picLocks noChangeAspect="1" noChangeArrowheads="1"/>
          </p:cNvPicPr>
          <p:nvPr/>
        </p:nvPicPr>
        <p:blipFill>
          <a:blip r:embed="rId3">
            <a:extLst>
              <a:ext uri="{28A0092B-C50C-407E-A947-70E740481C1C}">
                <a14:useLocalDpi xmlns:a14="http://schemas.microsoft.com/office/drawing/2010/main" val="0"/>
              </a:ext>
            </a:extLst>
          </a:blip>
          <a:srcRect r="5000" b="3334"/>
          <a:stretch>
            <a:fillRect/>
          </a:stretch>
        </p:blipFill>
        <p:spPr bwMode="auto">
          <a:xfrm>
            <a:off x="762000" y="3505200"/>
            <a:ext cx="3276600"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27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733" y="3954463"/>
            <a:ext cx="40005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2711" name="Text Box 7"/>
          <p:cNvSpPr txBox="1">
            <a:spLocks noChangeArrowheads="1"/>
          </p:cNvSpPr>
          <p:nvPr/>
        </p:nvSpPr>
        <p:spPr bwMode="auto">
          <a:xfrm>
            <a:off x="5772150" y="3573463"/>
            <a:ext cx="17526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zh-CN" altLang="en-US" dirty="0">
                <a:ea typeface="宋体" panose="02010600030101010101" pitchFamily="2" charset="-122"/>
              </a:rPr>
              <a:t>距离矩阵：</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81000" y="152400"/>
            <a:ext cx="8280400" cy="552450"/>
          </a:xfrm>
        </p:spPr>
        <p:txBody>
          <a:bodyPr/>
          <a:lstStyle/>
          <a:p>
            <a:r>
              <a:rPr lang="en-US" altLang="en-US" dirty="0" err="1"/>
              <a:t>组平均</a:t>
            </a:r>
            <a:r>
              <a:rPr lang="zh-CN" altLang="en-US" dirty="0"/>
              <a:t>：示例</a:t>
            </a:r>
            <a:endParaRPr lang="en-US" altLang="en-US" dirty="0"/>
          </a:p>
        </p:txBody>
      </p:sp>
      <p:sp>
        <p:nvSpPr>
          <p:cNvPr id="73731" name="Text Box 3"/>
          <p:cNvSpPr txBox="1">
            <a:spLocks noChangeArrowheads="1"/>
          </p:cNvSpPr>
          <p:nvPr/>
        </p:nvSpPr>
        <p:spPr bwMode="auto">
          <a:xfrm>
            <a:off x="1311276" y="5581650"/>
            <a:ext cx="335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dirty="0" err="1">
                <a:sym typeface="+mn-ea"/>
              </a:rPr>
              <a:t>嵌套簇</a:t>
            </a:r>
            <a:r>
              <a:rPr lang="zh-CN" altLang="en-US" sz="1800" dirty="0">
                <a:sym typeface="+mn-ea"/>
              </a:rPr>
              <a:t>图</a:t>
            </a:r>
            <a:endParaRPr lang="en-US" altLang="en-US" sz="1800" dirty="0"/>
          </a:p>
        </p:txBody>
      </p:sp>
      <p:sp>
        <p:nvSpPr>
          <p:cNvPr id="73732" name="Text Box 4"/>
          <p:cNvSpPr txBox="1">
            <a:spLocks noChangeArrowheads="1"/>
          </p:cNvSpPr>
          <p:nvPr/>
        </p:nvSpPr>
        <p:spPr bwMode="auto">
          <a:xfrm>
            <a:off x="4521200" y="5083175"/>
            <a:ext cx="4191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spcBef>
                <a:spcPct val="50000"/>
              </a:spcBef>
            </a:pPr>
            <a:r>
              <a:rPr lang="zh-CN" altLang="en-US" sz="1800" dirty="0">
                <a:latin typeface="+mn-ea"/>
              </a:rPr>
              <a:t>树状图</a:t>
            </a:r>
            <a:endParaRPr lang="en-US" altLang="zh-CN" sz="1800" dirty="0">
              <a:latin typeface="+mn-ea"/>
            </a:endParaRPr>
          </a:p>
          <a:p>
            <a:pPr>
              <a:spcBef>
                <a:spcPct val="50000"/>
              </a:spcBef>
            </a:pPr>
            <a:r>
              <a:rPr lang="zh-CN" altLang="en-US" sz="1800" b="0" dirty="0">
                <a:latin typeface="+mn-ea"/>
              </a:rPr>
              <a:t>两个簇合并处的高度对应两个簇之间的组平均距离</a:t>
            </a:r>
          </a:p>
          <a:p>
            <a:pPr>
              <a:spcBef>
                <a:spcPct val="50000"/>
              </a:spcBef>
            </a:pPr>
            <a:endParaRPr lang="zh-CN" altLang="en-US" sz="1800" dirty="0">
              <a:latin typeface="+mn-ea"/>
            </a:endParaRPr>
          </a:p>
        </p:txBody>
      </p:sp>
      <p:grpSp>
        <p:nvGrpSpPr>
          <p:cNvPr id="73734" name="Group 6"/>
          <p:cNvGrpSpPr/>
          <p:nvPr/>
        </p:nvGrpSpPr>
        <p:grpSpPr bwMode="auto">
          <a:xfrm>
            <a:off x="808038" y="1987550"/>
            <a:ext cx="2901950" cy="2544763"/>
            <a:chOff x="509" y="1252"/>
            <a:chExt cx="1828" cy="1603"/>
          </a:xfrm>
        </p:grpSpPr>
        <p:sp>
          <p:nvSpPr>
            <p:cNvPr id="73750" name="Freeform 7"/>
            <p:cNvSpPr/>
            <p:nvPr/>
          </p:nvSpPr>
          <p:spPr bwMode="auto">
            <a:xfrm>
              <a:off x="1058" y="1885"/>
              <a:ext cx="79" cy="81"/>
            </a:xfrm>
            <a:custGeom>
              <a:avLst/>
              <a:gdLst>
                <a:gd name="T0" fmla="*/ 0 w 79"/>
                <a:gd name="T1" fmla="*/ 40 h 81"/>
                <a:gd name="T2" fmla="*/ 2 w 79"/>
                <a:gd name="T3" fmla="*/ 24 h 81"/>
                <a:gd name="T4" fmla="*/ 12 w 79"/>
                <a:gd name="T5" fmla="*/ 12 h 81"/>
                <a:gd name="T6" fmla="*/ 24 w 79"/>
                <a:gd name="T7" fmla="*/ 2 h 81"/>
                <a:gd name="T8" fmla="*/ 40 w 79"/>
                <a:gd name="T9" fmla="*/ 0 h 81"/>
                <a:gd name="T10" fmla="*/ 56 w 79"/>
                <a:gd name="T11" fmla="*/ 2 h 81"/>
                <a:gd name="T12" fmla="*/ 68 w 79"/>
                <a:gd name="T13" fmla="*/ 12 h 81"/>
                <a:gd name="T14" fmla="*/ 77 w 79"/>
                <a:gd name="T15" fmla="*/ 24 h 81"/>
                <a:gd name="T16" fmla="*/ 79 w 79"/>
                <a:gd name="T17" fmla="*/ 40 h 81"/>
                <a:gd name="T18" fmla="*/ 77 w 79"/>
                <a:gd name="T19" fmla="*/ 55 h 81"/>
                <a:gd name="T20" fmla="*/ 68 w 79"/>
                <a:gd name="T21" fmla="*/ 69 h 81"/>
                <a:gd name="T22" fmla="*/ 56 w 79"/>
                <a:gd name="T23" fmla="*/ 77 h 81"/>
                <a:gd name="T24" fmla="*/ 40 w 79"/>
                <a:gd name="T25" fmla="*/ 81 h 81"/>
                <a:gd name="T26" fmla="*/ 24 w 79"/>
                <a:gd name="T27" fmla="*/ 77 h 81"/>
                <a:gd name="T28" fmla="*/ 12 w 79"/>
                <a:gd name="T29" fmla="*/ 69 h 81"/>
                <a:gd name="T30" fmla="*/ 2 w 79"/>
                <a:gd name="T31" fmla="*/ 55 h 81"/>
                <a:gd name="T32" fmla="*/ 0 w 79"/>
                <a:gd name="T33" fmla="*/ 4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81"/>
                <a:gd name="T53" fmla="*/ 79 w 79"/>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81">
                  <a:moveTo>
                    <a:pt x="0" y="40"/>
                  </a:moveTo>
                  <a:lnTo>
                    <a:pt x="2" y="24"/>
                  </a:lnTo>
                  <a:lnTo>
                    <a:pt x="12" y="12"/>
                  </a:lnTo>
                  <a:lnTo>
                    <a:pt x="24" y="2"/>
                  </a:lnTo>
                  <a:lnTo>
                    <a:pt x="40" y="0"/>
                  </a:lnTo>
                  <a:lnTo>
                    <a:pt x="56" y="2"/>
                  </a:lnTo>
                  <a:lnTo>
                    <a:pt x="68" y="12"/>
                  </a:lnTo>
                  <a:lnTo>
                    <a:pt x="77" y="24"/>
                  </a:lnTo>
                  <a:lnTo>
                    <a:pt x="79" y="40"/>
                  </a:lnTo>
                  <a:lnTo>
                    <a:pt x="77" y="55"/>
                  </a:lnTo>
                  <a:lnTo>
                    <a:pt x="68" y="69"/>
                  </a:lnTo>
                  <a:lnTo>
                    <a:pt x="56" y="77"/>
                  </a:lnTo>
                  <a:lnTo>
                    <a:pt x="40" y="81"/>
                  </a:lnTo>
                  <a:lnTo>
                    <a:pt x="24" y="77"/>
                  </a:lnTo>
                  <a:lnTo>
                    <a:pt x="12" y="69"/>
                  </a:lnTo>
                  <a:lnTo>
                    <a:pt x="2" y="55"/>
                  </a:lnTo>
                  <a:lnTo>
                    <a:pt x="0" y="40"/>
                  </a:lnTo>
                  <a:close/>
                </a:path>
              </a:pathLst>
            </a:custGeom>
            <a:solidFill>
              <a:srgbClr val="1A1A1A"/>
            </a:solidFill>
            <a:ln w="3175">
              <a:solidFill>
                <a:srgbClr val="000000"/>
              </a:solidFill>
              <a:round/>
            </a:ln>
          </p:spPr>
          <p:txBody>
            <a:bodyPr/>
            <a:lstStyle/>
            <a:p>
              <a:endParaRPr lang="en-US"/>
            </a:p>
          </p:txBody>
        </p:sp>
        <p:sp>
          <p:nvSpPr>
            <p:cNvPr id="73751" name="Freeform 8"/>
            <p:cNvSpPr/>
            <p:nvPr/>
          </p:nvSpPr>
          <p:spPr bwMode="auto">
            <a:xfrm>
              <a:off x="1810" y="1300"/>
              <a:ext cx="81" cy="81"/>
            </a:xfrm>
            <a:custGeom>
              <a:avLst/>
              <a:gdLst>
                <a:gd name="T0" fmla="*/ 0 w 81"/>
                <a:gd name="T1" fmla="*/ 39 h 81"/>
                <a:gd name="T2" fmla="*/ 2 w 81"/>
                <a:gd name="T3" fmla="*/ 23 h 81"/>
                <a:gd name="T4" fmla="*/ 11 w 81"/>
                <a:gd name="T5" fmla="*/ 12 h 81"/>
                <a:gd name="T6" fmla="*/ 23 w 81"/>
                <a:gd name="T7" fmla="*/ 2 h 81"/>
                <a:gd name="T8" fmla="*/ 39 w 81"/>
                <a:gd name="T9" fmla="*/ 0 h 81"/>
                <a:gd name="T10" fmla="*/ 55 w 81"/>
                <a:gd name="T11" fmla="*/ 2 h 81"/>
                <a:gd name="T12" fmla="*/ 69 w 81"/>
                <a:gd name="T13" fmla="*/ 12 h 81"/>
                <a:gd name="T14" fmla="*/ 77 w 81"/>
                <a:gd name="T15" fmla="*/ 23 h 81"/>
                <a:gd name="T16" fmla="*/ 81 w 81"/>
                <a:gd name="T17" fmla="*/ 39 h 81"/>
                <a:gd name="T18" fmla="*/ 77 w 81"/>
                <a:gd name="T19" fmla="*/ 55 h 81"/>
                <a:gd name="T20" fmla="*/ 69 w 81"/>
                <a:gd name="T21" fmla="*/ 69 h 81"/>
                <a:gd name="T22" fmla="*/ 55 w 81"/>
                <a:gd name="T23" fmla="*/ 77 h 81"/>
                <a:gd name="T24" fmla="*/ 39 w 81"/>
                <a:gd name="T25" fmla="*/ 81 h 81"/>
                <a:gd name="T26" fmla="*/ 23 w 81"/>
                <a:gd name="T27" fmla="*/ 77 h 81"/>
                <a:gd name="T28" fmla="*/ 11 w 81"/>
                <a:gd name="T29" fmla="*/ 69 h 81"/>
                <a:gd name="T30" fmla="*/ 2 w 81"/>
                <a:gd name="T31" fmla="*/ 55 h 81"/>
                <a:gd name="T32" fmla="*/ 0 w 81"/>
                <a:gd name="T33" fmla="*/ 39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39"/>
                  </a:moveTo>
                  <a:lnTo>
                    <a:pt x="2" y="23"/>
                  </a:lnTo>
                  <a:lnTo>
                    <a:pt x="11" y="12"/>
                  </a:lnTo>
                  <a:lnTo>
                    <a:pt x="23" y="2"/>
                  </a:lnTo>
                  <a:lnTo>
                    <a:pt x="39" y="0"/>
                  </a:lnTo>
                  <a:lnTo>
                    <a:pt x="55" y="2"/>
                  </a:lnTo>
                  <a:lnTo>
                    <a:pt x="69" y="12"/>
                  </a:lnTo>
                  <a:lnTo>
                    <a:pt x="77" y="23"/>
                  </a:lnTo>
                  <a:lnTo>
                    <a:pt x="81" y="39"/>
                  </a:lnTo>
                  <a:lnTo>
                    <a:pt x="77" y="55"/>
                  </a:lnTo>
                  <a:lnTo>
                    <a:pt x="69" y="69"/>
                  </a:lnTo>
                  <a:lnTo>
                    <a:pt x="55" y="77"/>
                  </a:lnTo>
                  <a:lnTo>
                    <a:pt x="39" y="81"/>
                  </a:lnTo>
                  <a:lnTo>
                    <a:pt x="23" y="77"/>
                  </a:lnTo>
                  <a:lnTo>
                    <a:pt x="11" y="69"/>
                  </a:lnTo>
                  <a:lnTo>
                    <a:pt x="2" y="55"/>
                  </a:lnTo>
                  <a:lnTo>
                    <a:pt x="0" y="39"/>
                  </a:lnTo>
                  <a:close/>
                </a:path>
              </a:pathLst>
            </a:custGeom>
            <a:solidFill>
              <a:srgbClr val="1A1A1A"/>
            </a:solidFill>
            <a:ln w="3175">
              <a:solidFill>
                <a:srgbClr val="000000"/>
              </a:solidFill>
              <a:round/>
            </a:ln>
          </p:spPr>
          <p:txBody>
            <a:bodyPr/>
            <a:lstStyle/>
            <a:p>
              <a:endParaRPr lang="en-US"/>
            </a:p>
          </p:txBody>
        </p:sp>
        <p:sp>
          <p:nvSpPr>
            <p:cNvPr id="73752" name="Freeform 9"/>
            <p:cNvSpPr/>
            <p:nvPr/>
          </p:nvSpPr>
          <p:spPr bwMode="auto">
            <a:xfrm>
              <a:off x="1262" y="2683"/>
              <a:ext cx="81" cy="81"/>
            </a:xfrm>
            <a:custGeom>
              <a:avLst/>
              <a:gdLst>
                <a:gd name="T0" fmla="*/ 0 w 81"/>
                <a:gd name="T1" fmla="*/ 40 h 81"/>
                <a:gd name="T2" fmla="*/ 2 w 81"/>
                <a:gd name="T3" fmla="*/ 24 h 81"/>
                <a:gd name="T4" fmla="*/ 12 w 81"/>
                <a:gd name="T5" fmla="*/ 12 h 81"/>
                <a:gd name="T6" fmla="*/ 24 w 81"/>
                <a:gd name="T7" fmla="*/ 2 h 81"/>
                <a:gd name="T8" fmla="*/ 40 w 81"/>
                <a:gd name="T9" fmla="*/ 0 h 81"/>
                <a:gd name="T10" fmla="*/ 55 w 81"/>
                <a:gd name="T11" fmla="*/ 2 h 81"/>
                <a:gd name="T12" fmla="*/ 69 w 81"/>
                <a:gd name="T13" fmla="*/ 12 h 81"/>
                <a:gd name="T14" fmla="*/ 77 w 81"/>
                <a:gd name="T15" fmla="*/ 24 h 81"/>
                <a:gd name="T16" fmla="*/ 81 w 81"/>
                <a:gd name="T17" fmla="*/ 40 h 81"/>
                <a:gd name="T18" fmla="*/ 77 w 81"/>
                <a:gd name="T19" fmla="*/ 56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6 h 81"/>
                <a:gd name="T32" fmla="*/ 0 w 81"/>
                <a:gd name="T33" fmla="*/ 4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40"/>
                  </a:moveTo>
                  <a:lnTo>
                    <a:pt x="2" y="24"/>
                  </a:lnTo>
                  <a:lnTo>
                    <a:pt x="12" y="12"/>
                  </a:lnTo>
                  <a:lnTo>
                    <a:pt x="24" y="2"/>
                  </a:lnTo>
                  <a:lnTo>
                    <a:pt x="40" y="0"/>
                  </a:lnTo>
                  <a:lnTo>
                    <a:pt x="55" y="2"/>
                  </a:lnTo>
                  <a:lnTo>
                    <a:pt x="69" y="12"/>
                  </a:lnTo>
                  <a:lnTo>
                    <a:pt x="77" y="24"/>
                  </a:lnTo>
                  <a:lnTo>
                    <a:pt x="81" y="40"/>
                  </a:lnTo>
                  <a:lnTo>
                    <a:pt x="77" y="56"/>
                  </a:lnTo>
                  <a:lnTo>
                    <a:pt x="69" y="69"/>
                  </a:lnTo>
                  <a:lnTo>
                    <a:pt x="55" y="77"/>
                  </a:lnTo>
                  <a:lnTo>
                    <a:pt x="40" y="81"/>
                  </a:lnTo>
                  <a:lnTo>
                    <a:pt x="24" y="77"/>
                  </a:lnTo>
                  <a:lnTo>
                    <a:pt x="12" y="69"/>
                  </a:lnTo>
                  <a:lnTo>
                    <a:pt x="2" y="56"/>
                  </a:lnTo>
                  <a:lnTo>
                    <a:pt x="0" y="40"/>
                  </a:lnTo>
                  <a:close/>
                </a:path>
              </a:pathLst>
            </a:custGeom>
            <a:solidFill>
              <a:srgbClr val="1A1A1A"/>
            </a:solidFill>
            <a:ln w="3175">
              <a:solidFill>
                <a:srgbClr val="000000"/>
              </a:solidFill>
              <a:round/>
            </a:ln>
          </p:spPr>
          <p:txBody>
            <a:bodyPr/>
            <a:lstStyle/>
            <a:p>
              <a:endParaRPr lang="en-US"/>
            </a:p>
          </p:txBody>
        </p:sp>
        <p:sp>
          <p:nvSpPr>
            <p:cNvPr id="73753" name="Freeform 10"/>
            <p:cNvSpPr/>
            <p:nvPr/>
          </p:nvSpPr>
          <p:spPr bwMode="auto">
            <a:xfrm>
              <a:off x="509" y="1769"/>
              <a:ext cx="81" cy="81"/>
            </a:xfrm>
            <a:custGeom>
              <a:avLst/>
              <a:gdLst>
                <a:gd name="T0" fmla="*/ 0 w 81"/>
                <a:gd name="T1" fmla="*/ 41 h 81"/>
                <a:gd name="T2" fmla="*/ 2 w 81"/>
                <a:gd name="T3" fmla="*/ 25 h 81"/>
                <a:gd name="T4" fmla="*/ 12 w 81"/>
                <a:gd name="T5" fmla="*/ 12 h 81"/>
                <a:gd name="T6" fmla="*/ 24 w 81"/>
                <a:gd name="T7" fmla="*/ 4 h 81"/>
                <a:gd name="T8" fmla="*/ 39 w 81"/>
                <a:gd name="T9" fmla="*/ 0 h 81"/>
                <a:gd name="T10" fmla="*/ 55 w 81"/>
                <a:gd name="T11" fmla="*/ 4 h 81"/>
                <a:gd name="T12" fmla="*/ 69 w 81"/>
                <a:gd name="T13" fmla="*/ 12 h 81"/>
                <a:gd name="T14" fmla="*/ 77 w 81"/>
                <a:gd name="T15" fmla="*/ 25 h 81"/>
                <a:gd name="T16" fmla="*/ 81 w 81"/>
                <a:gd name="T17" fmla="*/ 41 h 81"/>
                <a:gd name="T18" fmla="*/ 77 w 81"/>
                <a:gd name="T19" fmla="*/ 57 h 81"/>
                <a:gd name="T20" fmla="*/ 69 w 81"/>
                <a:gd name="T21" fmla="*/ 69 h 81"/>
                <a:gd name="T22" fmla="*/ 55 w 81"/>
                <a:gd name="T23" fmla="*/ 79 h 81"/>
                <a:gd name="T24" fmla="*/ 39 w 81"/>
                <a:gd name="T25" fmla="*/ 81 h 81"/>
                <a:gd name="T26" fmla="*/ 24 w 81"/>
                <a:gd name="T27" fmla="*/ 79 h 81"/>
                <a:gd name="T28" fmla="*/ 12 w 81"/>
                <a:gd name="T29" fmla="*/ 69 h 81"/>
                <a:gd name="T30" fmla="*/ 2 w 81"/>
                <a:gd name="T31" fmla="*/ 57 h 81"/>
                <a:gd name="T32" fmla="*/ 0 w 81"/>
                <a:gd name="T33" fmla="*/ 41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41"/>
                  </a:moveTo>
                  <a:lnTo>
                    <a:pt x="2" y="25"/>
                  </a:lnTo>
                  <a:lnTo>
                    <a:pt x="12" y="12"/>
                  </a:lnTo>
                  <a:lnTo>
                    <a:pt x="24" y="4"/>
                  </a:lnTo>
                  <a:lnTo>
                    <a:pt x="39" y="0"/>
                  </a:lnTo>
                  <a:lnTo>
                    <a:pt x="55" y="4"/>
                  </a:lnTo>
                  <a:lnTo>
                    <a:pt x="69" y="12"/>
                  </a:lnTo>
                  <a:lnTo>
                    <a:pt x="77" y="25"/>
                  </a:lnTo>
                  <a:lnTo>
                    <a:pt x="81" y="41"/>
                  </a:lnTo>
                  <a:lnTo>
                    <a:pt x="77" y="57"/>
                  </a:lnTo>
                  <a:lnTo>
                    <a:pt x="69" y="69"/>
                  </a:lnTo>
                  <a:lnTo>
                    <a:pt x="55" y="79"/>
                  </a:lnTo>
                  <a:lnTo>
                    <a:pt x="39" y="81"/>
                  </a:lnTo>
                  <a:lnTo>
                    <a:pt x="24" y="79"/>
                  </a:lnTo>
                  <a:lnTo>
                    <a:pt x="12" y="69"/>
                  </a:lnTo>
                  <a:lnTo>
                    <a:pt x="2" y="57"/>
                  </a:lnTo>
                  <a:lnTo>
                    <a:pt x="0" y="41"/>
                  </a:lnTo>
                  <a:close/>
                </a:path>
              </a:pathLst>
            </a:custGeom>
            <a:solidFill>
              <a:srgbClr val="1A1A1A"/>
            </a:solidFill>
            <a:ln w="3175">
              <a:solidFill>
                <a:srgbClr val="000000"/>
              </a:solidFill>
              <a:round/>
            </a:ln>
          </p:spPr>
          <p:txBody>
            <a:bodyPr/>
            <a:lstStyle/>
            <a:p>
              <a:endParaRPr lang="en-US"/>
            </a:p>
          </p:txBody>
        </p:sp>
        <p:sp>
          <p:nvSpPr>
            <p:cNvPr id="73754" name="Freeform 11"/>
            <p:cNvSpPr/>
            <p:nvPr/>
          </p:nvSpPr>
          <p:spPr bwMode="auto">
            <a:xfrm>
              <a:off x="1586" y="2167"/>
              <a:ext cx="81" cy="79"/>
            </a:xfrm>
            <a:custGeom>
              <a:avLst/>
              <a:gdLst>
                <a:gd name="T0" fmla="*/ 0 w 81"/>
                <a:gd name="T1" fmla="*/ 39 h 79"/>
                <a:gd name="T2" fmla="*/ 4 w 81"/>
                <a:gd name="T3" fmla="*/ 24 h 79"/>
                <a:gd name="T4" fmla="*/ 12 w 81"/>
                <a:gd name="T5" fmla="*/ 12 h 79"/>
                <a:gd name="T6" fmla="*/ 26 w 81"/>
                <a:gd name="T7" fmla="*/ 2 h 79"/>
                <a:gd name="T8" fmla="*/ 42 w 81"/>
                <a:gd name="T9" fmla="*/ 0 h 79"/>
                <a:gd name="T10" fmla="*/ 58 w 81"/>
                <a:gd name="T11" fmla="*/ 2 h 79"/>
                <a:gd name="T12" fmla="*/ 69 w 81"/>
                <a:gd name="T13" fmla="*/ 12 h 79"/>
                <a:gd name="T14" fmla="*/ 79 w 81"/>
                <a:gd name="T15" fmla="*/ 24 h 79"/>
                <a:gd name="T16" fmla="*/ 81 w 81"/>
                <a:gd name="T17" fmla="*/ 39 h 79"/>
                <a:gd name="T18" fmla="*/ 79 w 81"/>
                <a:gd name="T19" fmla="*/ 55 h 79"/>
                <a:gd name="T20" fmla="*/ 69 w 81"/>
                <a:gd name="T21" fmla="*/ 67 h 79"/>
                <a:gd name="T22" fmla="*/ 58 w 81"/>
                <a:gd name="T23" fmla="*/ 77 h 79"/>
                <a:gd name="T24" fmla="*/ 42 w 81"/>
                <a:gd name="T25" fmla="*/ 79 h 79"/>
                <a:gd name="T26" fmla="*/ 26 w 81"/>
                <a:gd name="T27" fmla="*/ 77 h 79"/>
                <a:gd name="T28" fmla="*/ 12 w 81"/>
                <a:gd name="T29" fmla="*/ 67 h 79"/>
                <a:gd name="T30" fmla="*/ 4 w 81"/>
                <a:gd name="T31" fmla="*/ 55 h 79"/>
                <a:gd name="T32" fmla="*/ 0 w 81"/>
                <a:gd name="T33" fmla="*/ 39 h 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79"/>
                <a:gd name="T53" fmla="*/ 81 w 81"/>
                <a:gd name="T54" fmla="*/ 79 h 7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79">
                  <a:moveTo>
                    <a:pt x="0" y="39"/>
                  </a:moveTo>
                  <a:lnTo>
                    <a:pt x="4" y="24"/>
                  </a:lnTo>
                  <a:lnTo>
                    <a:pt x="12" y="12"/>
                  </a:lnTo>
                  <a:lnTo>
                    <a:pt x="26" y="2"/>
                  </a:lnTo>
                  <a:lnTo>
                    <a:pt x="42" y="0"/>
                  </a:lnTo>
                  <a:lnTo>
                    <a:pt x="58" y="2"/>
                  </a:lnTo>
                  <a:lnTo>
                    <a:pt x="69" y="12"/>
                  </a:lnTo>
                  <a:lnTo>
                    <a:pt x="79" y="24"/>
                  </a:lnTo>
                  <a:lnTo>
                    <a:pt x="81" y="39"/>
                  </a:lnTo>
                  <a:lnTo>
                    <a:pt x="79" y="55"/>
                  </a:lnTo>
                  <a:lnTo>
                    <a:pt x="69" y="67"/>
                  </a:lnTo>
                  <a:lnTo>
                    <a:pt x="58" y="77"/>
                  </a:lnTo>
                  <a:lnTo>
                    <a:pt x="42" y="79"/>
                  </a:lnTo>
                  <a:lnTo>
                    <a:pt x="26" y="77"/>
                  </a:lnTo>
                  <a:lnTo>
                    <a:pt x="12" y="67"/>
                  </a:lnTo>
                  <a:lnTo>
                    <a:pt x="4" y="55"/>
                  </a:lnTo>
                  <a:lnTo>
                    <a:pt x="0" y="39"/>
                  </a:lnTo>
                  <a:close/>
                </a:path>
              </a:pathLst>
            </a:custGeom>
            <a:solidFill>
              <a:srgbClr val="1A1A1A"/>
            </a:solidFill>
            <a:ln w="3175">
              <a:solidFill>
                <a:srgbClr val="000000"/>
              </a:solidFill>
              <a:round/>
            </a:ln>
          </p:spPr>
          <p:txBody>
            <a:bodyPr/>
            <a:lstStyle/>
            <a:p>
              <a:endParaRPr lang="en-US"/>
            </a:p>
          </p:txBody>
        </p:sp>
        <p:sp>
          <p:nvSpPr>
            <p:cNvPr id="73755" name="Freeform 12"/>
            <p:cNvSpPr/>
            <p:nvPr/>
          </p:nvSpPr>
          <p:spPr bwMode="auto">
            <a:xfrm>
              <a:off x="2029" y="2220"/>
              <a:ext cx="81" cy="81"/>
            </a:xfrm>
            <a:custGeom>
              <a:avLst/>
              <a:gdLst>
                <a:gd name="T0" fmla="*/ 0 w 81"/>
                <a:gd name="T1" fmla="*/ 40 h 81"/>
                <a:gd name="T2" fmla="*/ 2 w 81"/>
                <a:gd name="T3" fmla="*/ 26 h 81"/>
                <a:gd name="T4" fmla="*/ 12 w 81"/>
                <a:gd name="T5" fmla="*/ 12 h 81"/>
                <a:gd name="T6" fmla="*/ 24 w 81"/>
                <a:gd name="T7" fmla="*/ 4 h 81"/>
                <a:gd name="T8" fmla="*/ 40 w 81"/>
                <a:gd name="T9" fmla="*/ 0 h 81"/>
                <a:gd name="T10" fmla="*/ 55 w 81"/>
                <a:gd name="T11" fmla="*/ 4 h 81"/>
                <a:gd name="T12" fmla="*/ 69 w 81"/>
                <a:gd name="T13" fmla="*/ 12 h 81"/>
                <a:gd name="T14" fmla="*/ 77 w 81"/>
                <a:gd name="T15" fmla="*/ 26 h 81"/>
                <a:gd name="T16" fmla="*/ 81 w 81"/>
                <a:gd name="T17" fmla="*/ 40 h 81"/>
                <a:gd name="T18" fmla="*/ 77 w 81"/>
                <a:gd name="T19" fmla="*/ 55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5 h 81"/>
                <a:gd name="T32" fmla="*/ 0 w 81"/>
                <a:gd name="T33" fmla="*/ 4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81"/>
                <a:gd name="T53" fmla="*/ 81 w 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81">
                  <a:moveTo>
                    <a:pt x="0" y="40"/>
                  </a:moveTo>
                  <a:lnTo>
                    <a:pt x="2" y="26"/>
                  </a:lnTo>
                  <a:lnTo>
                    <a:pt x="12" y="12"/>
                  </a:lnTo>
                  <a:lnTo>
                    <a:pt x="24" y="4"/>
                  </a:lnTo>
                  <a:lnTo>
                    <a:pt x="40" y="0"/>
                  </a:lnTo>
                  <a:lnTo>
                    <a:pt x="55" y="4"/>
                  </a:lnTo>
                  <a:lnTo>
                    <a:pt x="69" y="12"/>
                  </a:lnTo>
                  <a:lnTo>
                    <a:pt x="77" y="26"/>
                  </a:lnTo>
                  <a:lnTo>
                    <a:pt x="81" y="40"/>
                  </a:lnTo>
                  <a:lnTo>
                    <a:pt x="77" y="55"/>
                  </a:lnTo>
                  <a:lnTo>
                    <a:pt x="69" y="69"/>
                  </a:lnTo>
                  <a:lnTo>
                    <a:pt x="55" y="77"/>
                  </a:lnTo>
                  <a:lnTo>
                    <a:pt x="40" y="81"/>
                  </a:lnTo>
                  <a:lnTo>
                    <a:pt x="24" y="77"/>
                  </a:lnTo>
                  <a:lnTo>
                    <a:pt x="12" y="69"/>
                  </a:lnTo>
                  <a:lnTo>
                    <a:pt x="2" y="55"/>
                  </a:lnTo>
                  <a:lnTo>
                    <a:pt x="0" y="40"/>
                  </a:lnTo>
                  <a:close/>
                </a:path>
              </a:pathLst>
            </a:custGeom>
            <a:solidFill>
              <a:srgbClr val="1A1A1A"/>
            </a:solidFill>
            <a:ln w="3175">
              <a:solidFill>
                <a:srgbClr val="000000"/>
              </a:solidFill>
              <a:round/>
            </a:ln>
          </p:spPr>
          <p:txBody>
            <a:bodyPr/>
            <a:lstStyle/>
            <a:p>
              <a:endParaRPr lang="en-US"/>
            </a:p>
          </p:txBody>
        </p:sp>
        <p:sp>
          <p:nvSpPr>
            <p:cNvPr id="73756" name="Rectangle 13"/>
            <p:cNvSpPr>
              <a:spLocks noChangeArrowheads="1"/>
            </p:cNvSpPr>
            <p:nvPr/>
          </p:nvSpPr>
          <p:spPr bwMode="auto">
            <a:xfrm>
              <a:off x="1908" y="1252"/>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dirty="0">
                  <a:solidFill>
                    <a:srgbClr val="000000"/>
                  </a:solidFill>
                  <a:latin typeface="Times New Roman" panose="02020603050405020304" pitchFamily="18" charset="0"/>
                </a:rPr>
                <a:t>1</a:t>
              </a:r>
              <a:endParaRPr lang="en-US" altLang="en-US" dirty="0"/>
            </a:p>
          </p:txBody>
        </p:sp>
        <p:sp>
          <p:nvSpPr>
            <p:cNvPr id="73757" name="Rectangle 14"/>
            <p:cNvSpPr>
              <a:spLocks noChangeArrowheads="1"/>
            </p:cNvSpPr>
            <p:nvPr/>
          </p:nvSpPr>
          <p:spPr bwMode="auto">
            <a:xfrm>
              <a:off x="1163" y="1832"/>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a:solidFill>
                    <a:srgbClr val="000000"/>
                  </a:solidFill>
                  <a:latin typeface="Times New Roman" panose="02020603050405020304" pitchFamily="18" charset="0"/>
                </a:rPr>
                <a:t>2</a:t>
              </a:r>
              <a:endParaRPr lang="en-US" altLang="en-US"/>
            </a:p>
          </p:txBody>
        </p:sp>
        <p:sp>
          <p:nvSpPr>
            <p:cNvPr id="73758" name="Rectangle 15"/>
            <p:cNvSpPr>
              <a:spLocks noChangeArrowheads="1"/>
            </p:cNvSpPr>
            <p:nvPr/>
          </p:nvSpPr>
          <p:spPr bwMode="auto">
            <a:xfrm>
              <a:off x="1732" y="2121"/>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a:solidFill>
                    <a:srgbClr val="000000"/>
                  </a:solidFill>
                  <a:latin typeface="Times New Roman" panose="02020603050405020304" pitchFamily="18" charset="0"/>
                </a:rPr>
                <a:t>3</a:t>
              </a:r>
              <a:endParaRPr lang="en-US" altLang="en-US"/>
            </a:p>
          </p:txBody>
        </p:sp>
        <p:sp>
          <p:nvSpPr>
            <p:cNvPr id="73759" name="Rectangle 16"/>
            <p:cNvSpPr>
              <a:spLocks noChangeArrowheads="1"/>
            </p:cNvSpPr>
            <p:nvPr/>
          </p:nvSpPr>
          <p:spPr bwMode="auto">
            <a:xfrm>
              <a:off x="1379" y="2638"/>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a:solidFill>
                    <a:srgbClr val="000000"/>
                  </a:solidFill>
                  <a:latin typeface="Times New Roman" panose="02020603050405020304" pitchFamily="18" charset="0"/>
                </a:rPr>
                <a:t>4</a:t>
              </a:r>
              <a:endParaRPr lang="en-US" altLang="en-US"/>
            </a:p>
          </p:txBody>
        </p:sp>
        <p:sp>
          <p:nvSpPr>
            <p:cNvPr id="73760" name="Rectangle 17"/>
            <p:cNvSpPr>
              <a:spLocks noChangeArrowheads="1"/>
            </p:cNvSpPr>
            <p:nvPr/>
          </p:nvSpPr>
          <p:spPr bwMode="auto">
            <a:xfrm>
              <a:off x="631" y="1719"/>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a:solidFill>
                    <a:srgbClr val="000000"/>
                  </a:solidFill>
                  <a:latin typeface="Times New Roman" panose="02020603050405020304" pitchFamily="18" charset="0"/>
                </a:rPr>
                <a:t>5</a:t>
              </a:r>
              <a:endParaRPr lang="en-US" altLang="en-US"/>
            </a:p>
          </p:txBody>
        </p:sp>
        <p:sp>
          <p:nvSpPr>
            <p:cNvPr id="73761" name="Rectangle 18"/>
            <p:cNvSpPr>
              <a:spLocks noChangeArrowheads="1"/>
            </p:cNvSpPr>
            <p:nvPr/>
          </p:nvSpPr>
          <p:spPr bwMode="auto">
            <a:xfrm>
              <a:off x="2187" y="2173"/>
              <a:ext cx="15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a:solidFill>
                    <a:srgbClr val="000000"/>
                  </a:solidFill>
                  <a:latin typeface="Times New Roman" panose="02020603050405020304" pitchFamily="18" charset="0"/>
                </a:rPr>
                <a:t>6</a:t>
              </a:r>
              <a:endParaRPr lang="en-US" altLang="en-US"/>
            </a:p>
          </p:txBody>
        </p:sp>
      </p:grpSp>
      <p:grpSp>
        <p:nvGrpSpPr>
          <p:cNvPr id="3" name="Group 19"/>
          <p:cNvGrpSpPr/>
          <p:nvPr/>
        </p:nvGrpSpPr>
        <p:grpSpPr bwMode="auto">
          <a:xfrm>
            <a:off x="2405063" y="3273425"/>
            <a:ext cx="1301750" cy="889000"/>
            <a:chOff x="1515" y="2062"/>
            <a:chExt cx="820" cy="560"/>
          </a:xfrm>
        </p:grpSpPr>
        <p:sp>
          <p:nvSpPr>
            <p:cNvPr id="73748" name="Freeform 20"/>
            <p:cNvSpPr/>
            <p:nvPr/>
          </p:nvSpPr>
          <p:spPr bwMode="auto">
            <a:xfrm>
              <a:off x="1515" y="2062"/>
              <a:ext cx="820" cy="343"/>
            </a:xfrm>
            <a:custGeom>
              <a:avLst/>
              <a:gdLst>
                <a:gd name="T0" fmla="*/ 409 w 820"/>
                <a:gd name="T1" fmla="*/ 0 h 343"/>
                <a:gd name="T2" fmla="*/ 467 w 820"/>
                <a:gd name="T3" fmla="*/ 2 h 343"/>
                <a:gd name="T4" fmla="*/ 520 w 820"/>
                <a:gd name="T5" fmla="*/ 8 h 343"/>
                <a:gd name="T6" fmla="*/ 573 w 820"/>
                <a:gd name="T7" fmla="*/ 16 h 343"/>
                <a:gd name="T8" fmla="*/ 623 w 820"/>
                <a:gd name="T9" fmla="*/ 26 h 343"/>
                <a:gd name="T10" fmla="*/ 670 w 820"/>
                <a:gd name="T11" fmla="*/ 40 h 343"/>
                <a:gd name="T12" fmla="*/ 710 w 820"/>
                <a:gd name="T13" fmla="*/ 56 h 343"/>
                <a:gd name="T14" fmla="*/ 745 w 820"/>
                <a:gd name="T15" fmla="*/ 73 h 343"/>
                <a:gd name="T16" fmla="*/ 775 w 820"/>
                <a:gd name="T17" fmla="*/ 93 h 343"/>
                <a:gd name="T18" fmla="*/ 797 w 820"/>
                <a:gd name="T19" fmla="*/ 115 h 343"/>
                <a:gd name="T20" fmla="*/ 812 w 820"/>
                <a:gd name="T21" fmla="*/ 138 h 343"/>
                <a:gd name="T22" fmla="*/ 820 w 820"/>
                <a:gd name="T23" fmla="*/ 160 h 343"/>
                <a:gd name="T24" fmla="*/ 820 w 820"/>
                <a:gd name="T25" fmla="*/ 184 h 343"/>
                <a:gd name="T26" fmla="*/ 812 w 820"/>
                <a:gd name="T27" fmla="*/ 207 h 343"/>
                <a:gd name="T28" fmla="*/ 797 w 820"/>
                <a:gd name="T29" fmla="*/ 229 h 343"/>
                <a:gd name="T30" fmla="*/ 775 w 820"/>
                <a:gd name="T31" fmla="*/ 251 h 343"/>
                <a:gd name="T32" fmla="*/ 745 w 820"/>
                <a:gd name="T33" fmla="*/ 271 h 343"/>
                <a:gd name="T34" fmla="*/ 710 w 820"/>
                <a:gd name="T35" fmla="*/ 290 h 343"/>
                <a:gd name="T36" fmla="*/ 670 w 820"/>
                <a:gd name="T37" fmla="*/ 306 h 343"/>
                <a:gd name="T38" fmla="*/ 623 w 820"/>
                <a:gd name="T39" fmla="*/ 318 h 343"/>
                <a:gd name="T40" fmla="*/ 573 w 820"/>
                <a:gd name="T41" fmla="*/ 330 h 343"/>
                <a:gd name="T42" fmla="*/ 520 w 820"/>
                <a:gd name="T43" fmla="*/ 338 h 343"/>
                <a:gd name="T44" fmla="*/ 467 w 820"/>
                <a:gd name="T45" fmla="*/ 341 h 343"/>
                <a:gd name="T46" fmla="*/ 409 w 820"/>
                <a:gd name="T47" fmla="*/ 343 h 343"/>
                <a:gd name="T48" fmla="*/ 354 w 820"/>
                <a:gd name="T49" fmla="*/ 341 h 343"/>
                <a:gd name="T50" fmla="*/ 299 w 820"/>
                <a:gd name="T51" fmla="*/ 338 h 343"/>
                <a:gd name="T52" fmla="*/ 245 w 820"/>
                <a:gd name="T53" fmla="*/ 330 h 343"/>
                <a:gd name="T54" fmla="*/ 196 w 820"/>
                <a:gd name="T55" fmla="*/ 318 h 343"/>
                <a:gd name="T56" fmla="*/ 150 w 820"/>
                <a:gd name="T57" fmla="*/ 306 h 343"/>
                <a:gd name="T58" fmla="*/ 109 w 820"/>
                <a:gd name="T59" fmla="*/ 290 h 343"/>
                <a:gd name="T60" fmla="*/ 73 w 820"/>
                <a:gd name="T61" fmla="*/ 271 h 343"/>
                <a:gd name="T62" fmla="*/ 44 w 820"/>
                <a:gd name="T63" fmla="*/ 251 h 343"/>
                <a:gd name="T64" fmla="*/ 22 w 820"/>
                <a:gd name="T65" fmla="*/ 229 h 343"/>
                <a:gd name="T66" fmla="*/ 6 w 820"/>
                <a:gd name="T67" fmla="*/ 207 h 343"/>
                <a:gd name="T68" fmla="*/ 0 w 820"/>
                <a:gd name="T69" fmla="*/ 184 h 343"/>
                <a:gd name="T70" fmla="*/ 0 w 820"/>
                <a:gd name="T71" fmla="*/ 160 h 343"/>
                <a:gd name="T72" fmla="*/ 6 w 820"/>
                <a:gd name="T73" fmla="*/ 138 h 343"/>
                <a:gd name="T74" fmla="*/ 22 w 820"/>
                <a:gd name="T75" fmla="*/ 115 h 343"/>
                <a:gd name="T76" fmla="*/ 44 w 820"/>
                <a:gd name="T77" fmla="*/ 93 h 343"/>
                <a:gd name="T78" fmla="*/ 73 w 820"/>
                <a:gd name="T79" fmla="*/ 73 h 343"/>
                <a:gd name="T80" fmla="*/ 109 w 820"/>
                <a:gd name="T81" fmla="*/ 56 h 343"/>
                <a:gd name="T82" fmla="*/ 150 w 820"/>
                <a:gd name="T83" fmla="*/ 40 h 343"/>
                <a:gd name="T84" fmla="*/ 196 w 820"/>
                <a:gd name="T85" fmla="*/ 26 h 343"/>
                <a:gd name="T86" fmla="*/ 245 w 820"/>
                <a:gd name="T87" fmla="*/ 16 h 343"/>
                <a:gd name="T88" fmla="*/ 299 w 820"/>
                <a:gd name="T89" fmla="*/ 8 h 343"/>
                <a:gd name="T90" fmla="*/ 354 w 820"/>
                <a:gd name="T91" fmla="*/ 2 h 343"/>
                <a:gd name="T92" fmla="*/ 409 w 820"/>
                <a:gd name="T93" fmla="*/ 0 h 3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0"/>
                <a:gd name="T142" fmla="*/ 0 h 343"/>
                <a:gd name="T143" fmla="*/ 820 w 820"/>
                <a:gd name="T144" fmla="*/ 343 h 34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0" h="343">
                  <a:moveTo>
                    <a:pt x="409" y="0"/>
                  </a:moveTo>
                  <a:lnTo>
                    <a:pt x="467" y="2"/>
                  </a:lnTo>
                  <a:lnTo>
                    <a:pt x="520" y="8"/>
                  </a:lnTo>
                  <a:lnTo>
                    <a:pt x="573" y="16"/>
                  </a:lnTo>
                  <a:lnTo>
                    <a:pt x="623" y="26"/>
                  </a:lnTo>
                  <a:lnTo>
                    <a:pt x="670" y="40"/>
                  </a:lnTo>
                  <a:lnTo>
                    <a:pt x="710" y="56"/>
                  </a:lnTo>
                  <a:lnTo>
                    <a:pt x="745" y="73"/>
                  </a:lnTo>
                  <a:lnTo>
                    <a:pt x="775" y="93"/>
                  </a:lnTo>
                  <a:lnTo>
                    <a:pt x="797" y="115"/>
                  </a:lnTo>
                  <a:lnTo>
                    <a:pt x="812" y="138"/>
                  </a:lnTo>
                  <a:lnTo>
                    <a:pt x="820" y="160"/>
                  </a:lnTo>
                  <a:lnTo>
                    <a:pt x="820" y="184"/>
                  </a:lnTo>
                  <a:lnTo>
                    <a:pt x="812" y="207"/>
                  </a:lnTo>
                  <a:lnTo>
                    <a:pt x="797" y="229"/>
                  </a:lnTo>
                  <a:lnTo>
                    <a:pt x="775" y="251"/>
                  </a:lnTo>
                  <a:lnTo>
                    <a:pt x="745" y="271"/>
                  </a:lnTo>
                  <a:lnTo>
                    <a:pt x="710" y="290"/>
                  </a:lnTo>
                  <a:lnTo>
                    <a:pt x="670" y="306"/>
                  </a:lnTo>
                  <a:lnTo>
                    <a:pt x="623" y="318"/>
                  </a:lnTo>
                  <a:lnTo>
                    <a:pt x="573" y="330"/>
                  </a:lnTo>
                  <a:lnTo>
                    <a:pt x="520" y="338"/>
                  </a:lnTo>
                  <a:lnTo>
                    <a:pt x="467" y="341"/>
                  </a:lnTo>
                  <a:lnTo>
                    <a:pt x="409" y="343"/>
                  </a:lnTo>
                  <a:lnTo>
                    <a:pt x="354" y="341"/>
                  </a:lnTo>
                  <a:lnTo>
                    <a:pt x="299" y="338"/>
                  </a:lnTo>
                  <a:lnTo>
                    <a:pt x="245" y="330"/>
                  </a:lnTo>
                  <a:lnTo>
                    <a:pt x="196" y="318"/>
                  </a:lnTo>
                  <a:lnTo>
                    <a:pt x="150" y="306"/>
                  </a:lnTo>
                  <a:lnTo>
                    <a:pt x="109" y="290"/>
                  </a:lnTo>
                  <a:lnTo>
                    <a:pt x="73" y="271"/>
                  </a:lnTo>
                  <a:lnTo>
                    <a:pt x="44" y="251"/>
                  </a:lnTo>
                  <a:lnTo>
                    <a:pt x="22" y="229"/>
                  </a:lnTo>
                  <a:lnTo>
                    <a:pt x="6" y="207"/>
                  </a:lnTo>
                  <a:lnTo>
                    <a:pt x="0" y="184"/>
                  </a:lnTo>
                  <a:lnTo>
                    <a:pt x="0" y="160"/>
                  </a:lnTo>
                  <a:lnTo>
                    <a:pt x="6" y="138"/>
                  </a:lnTo>
                  <a:lnTo>
                    <a:pt x="22" y="115"/>
                  </a:lnTo>
                  <a:lnTo>
                    <a:pt x="44" y="93"/>
                  </a:lnTo>
                  <a:lnTo>
                    <a:pt x="73" y="73"/>
                  </a:lnTo>
                  <a:lnTo>
                    <a:pt x="109" y="56"/>
                  </a:lnTo>
                  <a:lnTo>
                    <a:pt x="150" y="40"/>
                  </a:lnTo>
                  <a:lnTo>
                    <a:pt x="196" y="26"/>
                  </a:lnTo>
                  <a:lnTo>
                    <a:pt x="245" y="16"/>
                  </a:lnTo>
                  <a:lnTo>
                    <a:pt x="299" y="8"/>
                  </a:lnTo>
                  <a:lnTo>
                    <a:pt x="354" y="2"/>
                  </a:lnTo>
                  <a:lnTo>
                    <a:pt x="409" y="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749" name="Rectangle 21"/>
            <p:cNvSpPr>
              <a:spLocks noChangeArrowheads="1"/>
            </p:cNvSpPr>
            <p:nvPr/>
          </p:nvSpPr>
          <p:spPr bwMode="auto">
            <a:xfrm>
              <a:off x="1855" y="2395"/>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a:solidFill>
                    <a:srgbClr val="FF0000"/>
                  </a:solidFill>
                </a:rPr>
                <a:t>1</a:t>
              </a:r>
              <a:endParaRPr lang="en-US" altLang="en-US"/>
            </a:p>
          </p:txBody>
        </p:sp>
      </p:grpSp>
      <p:grpSp>
        <p:nvGrpSpPr>
          <p:cNvPr id="4" name="Group 22"/>
          <p:cNvGrpSpPr/>
          <p:nvPr/>
        </p:nvGrpSpPr>
        <p:grpSpPr bwMode="auto">
          <a:xfrm>
            <a:off x="717550" y="2382838"/>
            <a:ext cx="1323975" cy="985837"/>
            <a:chOff x="452" y="1501"/>
            <a:chExt cx="834" cy="621"/>
          </a:xfrm>
        </p:grpSpPr>
        <p:sp>
          <p:nvSpPr>
            <p:cNvPr id="73746" name="Freeform 23"/>
            <p:cNvSpPr/>
            <p:nvPr/>
          </p:nvSpPr>
          <p:spPr bwMode="auto">
            <a:xfrm>
              <a:off x="452" y="1662"/>
              <a:ext cx="834" cy="460"/>
            </a:xfrm>
            <a:custGeom>
              <a:avLst/>
              <a:gdLst>
                <a:gd name="T0" fmla="*/ 436 w 834"/>
                <a:gd name="T1" fmla="*/ 2 h 460"/>
                <a:gd name="T2" fmla="*/ 494 w 834"/>
                <a:gd name="T3" fmla="*/ 10 h 460"/>
                <a:gd name="T4" fmla="*/ 547 w 834"/>
                <a:gd name="T5" fmla="*/ 20 h 460"/>
                <a:gd name="T6" fmla="*/ 600 w 834"/>
                <a:gd name="T7" fmla="*/ 36 h 460"/>
                <a:gd name="T8" fmla="*/ 650 w 834"/>
                <a:gd name="T9" fmla="*/ 54 h 460"/>
                <a:gd name="T10" fmla="*/ 695 w 834"/>
                <a:gd name="T11" fmla="*/ 77 h 460"/>
                <a:gd name="T12" fmla="*/ 735 w 834"/>
                <a:gd name="T13" fmla="*/ 101 h 460"/>
                <a:gd name="T14" fmla="*/ 768 w 834"/>
                <a:gd name="T15" fmla="*/ 128 h 460"/>
                <a:gd name="T16" fmla="*/ 796 w 834"/>
                <a:gd name="T17" fmla="*/ 158 h 460"/>
                <a:gd name="T18" fmla="*/ 816 w 834"/>
                <a:gd name="T19" fmla="*/ 188 h 460"/>
                <a:gd name="T20" fmla="*/ 830 w 834"/>
                <a:gd name="T21" fmla="*/ 219 h 460"/>
                <a:gd name="T22" fmla="*/ 834 w 834"/>
                <a:gd name="T23" fmla="*/ 251 h 460"/>
                <a:gd name="T24" fmla="*/ 832 w 834"/>
                <a:gd name="T25" fmla="*/ 282 h 460"/>
                <a:gd name="T26" fmla="*/ 820 w 834"/>
                <a:gd name="T27" fmla="*/ 312 h 460"/>
                <a:gd name="T28" fmla="*/ 802 w 834"/>
                <a:gd name="T29" fmla="*/ 339 h 460"/>
                <a:gd name="T30" fmla="*/ 778 w 834"/>
                <a:gd name="T31" fmla="*/ 367 h 460"/>
                <a:gd name="T32" fmla="*/ 745 w 834"/>
                <a:gd name="T33" fmla="*/ 391 h 460"/>
                <a:gd name="T34" fmla="*/ 707 w 834"/>
                <a:gd name="T35" fmla="*/ 412 h 460"/>
                <a:gd name="T36" fmla="*/ 664 w 834"/>
                <a:gd name="T37" fmla="*/ 430 h 460"/>
                <a:gd name="T38" fmla="*/ 616 w 834"/>
                <a:gd name="T39" fmla="*/ 444 h 460"/>
                <a:gd name="T40" fmla="*/ 565 w 834"/>
                <a:gd name="T41" fmla="*/ 454 h 460"/>
                <a:gd name="T42" fmla="*/ 510 w 834"/>
                <a:gd name="T43" fmla="*/ 460 h 460"/>
                <a:gd name="T44" fmla="*/ 454 w 834"/>
                <a:gd name="T45" fmla="*/ 460 h 460"/>
                <a:gd name="T46" fmla="*/ 397 w 834"/>
                <a:gd name="T47" fmla="*/ 458 h 460"/>
                <a:gd name="T48" fmla="*/ 340 w 834"/>
                <a:gd name="T49" fmla="*/ 450 h 460"/>
                <a:gd name="T50" fmla="*/ 284 w 834"/>
                <a:gd name="T51" fmla="*/ 440 h 460"/>
                <a:gd name="T52" fmla="*/ 231 w 834"/>
                <a:gd name="T53" fmla="*/ 424 h 460"/>
                <a:gd name="T54" fmla="*/ 183 w 834"/>
                <a:gd name="T55" fmla="*/ 404 h 460"/>
                <a:gd name="T56" fmla="*/ 138 w 834"/>
                <a:gd name="T57" fmla="*/ 383 h 460"/>
                <a:gd name="T58" fmla="*/ 98 w 834"/>
                <a:gd name="T59" fmla="*/ 359 h 460"/>
                <a:gd name="T60" fmla="*/ 65 w 834"/>
                <a:gd name="T61" fmla="*/ 331 h 460"/>
                <a:gd name="T62" fmla="*/ 37 w 834"/>
                <a:gd name="T63" fmla="*/ 302 h 460"/>
                <a:gd name="T64" fmla="*/ 17 w 834"/>
                <a:gd name="T65" fmla="*/ 272 h 460"/>
                <a:gd name="T66" fmla="*/ 3 w 834"/>
                <a:gd name="T67" fmla="*/ 241 h 460"/>
                <a:gd name="T68" fmla="*/ 0 w 834"/>
                <a:gd name="T69" fmla="*/ 209 h 460"/>
                <a:gd name="T70" fmla="*/ 1 w 834"/>
                <a:gd name="T71" fmla="*/ 178 h 460"/>
                <a:gd name="T72" fmla="*/ 11 w 834"/>
                <a:gd name="T73" fmla="*/ 148 h 460"/>
                <a:gd name="T74" fmla="*/ 29 w 834"/>
                <a:gd name="T75" fmla="*/ 119 h 460"/>
                <a:gd name="T76" fmla="*/ 55 w 834"/>
                <a:gd name="T77" fmla="*/ 93 h 460"/>
                <a:gd name="T78" fmla="*/ 86 w 834"/>
                <a:gd name="T79" fmla="*/ 69 h 460"/>
                <a:gd name="T80" fmla="*/ 124 w 834"/>
                <a:gd name="T81" fmla="*/ 48 h 460"/>
                <a:gd name="T82" fmla="*/ 168 w 834"/>
                <a:gd name="T83" fmla="*/ 30 h 460"/>
                <a:gd name="T84" fmla="*/ 217 w 834"/>
                <a:gd name="T85" fmla="*/ 16 h 460"/>
                <a:gd name="T86" fmla="*/ 268 w 834"/>
                <a:gd name="T87" fmla="*/ 6 h 460"/>
                <a:gd name="T88" fmla="*/ 324 w 834"/>
                <a:gd name="T89" fmla="*/ 0 h 460"/>
                <a:gd name="T90" fmla="*/ 379 w 834"/>
                <a:gd name="T91" fmla="*/ 0 h 460"/>
                <a:gd name="T92" fmla="*/ 436 w 834"/>
                <a:gd name="T93" fmla="*/ 2 h 4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34"/>
                <a:gd name="T142" fmla="*/ 0 h 460"/>
                <a:gd name="T143" fmla="*/ 834 w 834"/>
                <a:gd name="T144" fmla="*/ 460 h 46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34" h="460">
                  <a:moveTo>
                    <a:pt x="436" y="2"/>
                  </a:moveTo>
                  <a:lnTo>
                    <a:pt x="494" y="10"/>
                  </a:lnTo>
                  <a:lnTo>
                    <a:pt x="547" y="20"/>
                  </a:lnTo>
                  <a:lnTo>
                    <a:pt x="600" y="36"/>
                  </a:lnTo>
                  <a:lnTo>
                    <a:pt x="650" y="54"/>
                  </a:lnTo>
                  <a:lnTo>
                    <a:pt x="695" y="77"/>
                  </a:lnTo>
                  <a:lnTo>
                    <a:pt x="735" y="101"/>
                  </a:lnTo>
                  <a:lnTo>
                    <a:pt x="768" y="128"/>
                  </a:lnTo>
                  <a:lnTo>
                    <a:pt x="796" y="158"/>
                  </a:lnTo>
                  <a:lnTo>
                    <a:pt x="816" y="188"/>
                  </a:lnTo>
                  <a:lnTo>
                    <a:pt x="830" y="219"/>
                  </a:lnTo>
                  <a:lnTo>
                    <a:pt x="834" y="251"/>
                  </a:lnTo>
                  <a:lnTo>
                    <a:pt x="832" y="282"/>
                  </a:lnTo>
                  <a:lnTo>
                    <a:pt x="820" y="312"/>
                  </a:lnTo>
                  <a:lnTo>
                    <a:pt x="802" y="339"/>
                  </a:lnTo>
                  <a:lnTo>
                    <a:pt x="778" y="367"/>
                  </a:lnTo>
                  <a:lnTo>
                    <a:pt x="745" y="391"/>
                  </a:lnTo>
                  <a:lnTo>
                    <a:pt x="707" y="412"/>
                  </a:lnTo>
                  <a:lnTo>
                    <a:pt x="664" y="430"/>
                  </a:lnTo>
                  <a:lnTo>
                    <a:pt x="616" y="444"/>
                  </a:lnTo>
                  <a:lnTo>
                    <a:pt x="565" y="454"/>
                  </a:lnTo>
                  <a:lnTo>
                    <a:pt x="510" y="460"/>
                  </a:lnTo>
                  <a:lnTo>
                    <a:pt x="454" y="460"/>
                  </a:lnTo>
                  <a:lnTo>
                    <a:pt x="397" y="458"/>
                  </a:lnTo>
                  <a:lnTo>
                    <a:pt x="340" y="450"/>
                  </a:lnTo>
                  <a:lnTo>
                    <a:pt x="284" y="440"/>
                  </a:lnTo>
                  <a:lnTo>
                    <a:pt x="231" y="424"/>
                  </a:lnTo>
                  <a:lnTo>
                    <a:pt x="183" y="404"/>
                  </a:lnTo>
                  <a:lnTo>
                    <a:pt x="138" y="383"/>
                  </a:lnTo>
                  <a:lnTo>
                    <a:pt x="98" y="359"/>
                  </a:lnTo>
                  <a:lnTo>
                    <a:pt x="65" y="331"/>
                  </a:lnTo>
                  <a:lnTo>
                    <a:pt x="37" y="302"/>
                  </a:lnTo>
                  <a:lnTo>
                    <a:pt x="17" y="272"/>
                  </a:lnTo>
                  <a:lnTo>
                    <a:pt x="3" y="241"/>
                  </a:lnTo>
                  <a:lnTo>
                    <a:pt x="0" y="209"/>
                  </a:lnTo>
                  <a:lnTo>
                    <a:pt x="1" y="178"/>
                  </a:lnTo>
                  <a:lnTo>
                    <a:pt x="11" y="148"/>
                  </a:lnTo>
                  <a:lnTo>
                    <a:pt x="29" y="119"/>
                  </a:lnTo>
                  <a:lnTo>
                    <a:pt x="55" y="93"/>
                  </a:lnTo>
                  <a:lnTo>
                    <a:pt x="86" y="69"/>
                  </a:lnTo>
                  <a:lnTo>
                    <a:pt x="124" y="48"/>
                  </a:lnTo>
                  <a:lnTo>
                    <a:pt x="168" y="30"/>
                  </a:lnTo>
                  <a:lnTo>
                    <a:pt x="217" y="16"/>
                  </a:lnTo>
                  <a:lnTo>
                    <a:pt x="268" y="6"/>
                  </a:lnTo>
                  <a:lnTo>
                    <a:pt x="324" y="0"/>
                  </a:lnTo>
                  <a:lnTo>
                    <a:pt x="379" y="0"/>
                  </a:lnTo>
                  <a:lnTo>
                    <a:pt x="436" y="2"/>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747" name="Rectangle 24"/>
            <p:cNvSpPr>
              <a:spLocks noChangeArrowheads="1"/>
            </p:cNvSpPr>
            <p:nvPr/>
          </p:nvSpPr>
          <p:spPr bwMode="auto">
            <a:xfrm>
              <a:off x="944" y="1501"/>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a:solidFill>
                    <a:srgbClr val="FF0000"/>
                  </a:solidFill>
                </a:rPr>
                <a:t>2</a:t>
              </a:r>
              <a:endParaRPr lang="en-US" altLang="en-US"/>
            </a:p>
          </p:txBody>
        </p:sp>
      </p:grpSp>
      <p:grpSp>
        <p:nvGrpSpPr>
          <p:cNvPr id="6" name="Group 28"/>
          <p:cNvGrpSpPr/>
          <p:nvPr/>
        </p:nvGrpSpPr>
        <p:grpSpPr bwMode="auto">
          <a:xfrm>
            <a:off x="1931988" y="3101975"/>
            <a:ext cx="1800225" cy="1720850"/>
            <a:chOff x="1217" y="1954"/>
            <a:chExt cx="1134" cy="1084"/>
          </a:xfrm>
        </p:grpSpPr>
        <p:sp>
          <p:nvSpPr>
            <p:cNvPr id="73742" name="Rectangle 29"/>
            <p:cNvSpPr>
              <a:spLocks noChangeArrowheads="1"/>
            </p:cNvSpPr>
            <p:nvPr/>
          </p:nvSpPr>
          <p:spPr bwMode="auto">
            <a:xfrm>
              <a:off x="1665" y="2811"/>
              <a:ext cx="16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dirty="0">
                  <a:solidFill>
                    <a:srgbClr val="FF0000"/>
                  </a:solidFill>
                </a:rPr>
                <a:t>3</a:t>
              </a:r>
              <a:endParaRPr lang="en-US" altLang="en-US" dirty="0"/>
            </a:p>
          </p:txBody>
        </p:sp>
        <p:sp>
          <p:nvSpPr>
            <p:cNvPr id="73743" name="Freeform 30"/>
            <p:cNvSpPr/>
            <p:nvPr/>
          </p:nvSpPr>
          <p:spPr bwMode="auto">
            <a:xfrm>
              <a:off x="1217" y="1954"/>
              <a:ext cx="1134" cy="909"/>
            </a:xfrm>
            <a:custGeom>
              <a:avLst/>
              <a:gdLst>
                <a:gd name="T0" fmla="*/ 371 w 1134"/>
                <a:gd name="T1" fmla="*/ 142 h 909"/>
                <a:gd name="T2" fmla="*/ 430 w 1134"/>
                <a:gd name="T3" fmla="*/ 108 h 909"/>
                <a:gd name="T4" fmla="*/ 492 w 1134"/>
                <a:gd name="T5" fmla="*/ 79 h 909"/>
                <a:gd name="T6" fmla="*/ 551 w 1134"/>
                <a:gd name="T7" fmla="*/ 53 h 909"/>
                <a:gd name="T8" fmla="*/ 614 w 1134"/>
                <a:gd name="T9" fmla="*/ 32 h 909"/>
                <a:gd name="T10" fmla="*/ 674 w 1134"/>
                <a:gd name="T11" fmla="*/ 16 h 909"/>
                <a:gd name="T12" fmla="*/ 735 w 1134"/>
                <a:gd name="T13" fmla="*/ 6 h 909"/>
                <a:gd name="T14" fmla="*/ 792 w 1134"/>
                <a:gd name="T15" fmla="*/ 0 h 909"/>
                <a:gd name="T16" fmla="*/ 848 w 1134"/>
                <a:gd name="T17" fmla="*/ 0 h 909"/>
                <a:gd name="T18" fmla="*/ 899 w 1134"/>
                <a:gd name="T19" fmla="*/ 4 h 909"/>
                <a:gd name="T20" fmla="*/ 946 w 1134"/>
                <a:gd name="T21" fmla="*/ 14 h 909"/>
                <a:gd name="T22" fmla="*/ 990 w 1134"/>
                <a:gd name="T23" fmla="*/ 30 h 909"/>
                <a:gd name="T24" fmla="*/ 1027 w 1134"/>
                <a:gd name="T25" fmla="*/ 51 h 909"/>
                <a:gd name="T26" fmla="*/ 1061 w 1134"/>
                <a:gd name="T27" fmla="*/ 77 h 909"/>
                <a:gd name="T28" fmla="*/ 1089 w 1134"/>
                <a:gd name="T29" fmla="*/ 107 h 909"/>
                <a:gd name="T30" fmla="*/ 1110 w 1134"/>
                <a:gd name="T31" fmla="*/ 140 h 909"/>
                <a:gd name="T32" fmla="*/ 1124 w 1134"/>
                <a:gd name="T33" fmla="*/ 177 h 909"/>
                <a:gd name="T34" fmla="*/ 1132 w 1134"/>
                <a:gd name="T35" fmla="*/ 217 h 909"/>
                <a:gd name="T36" fmla="*/ 1134 w 1134"/>
                <a:gd name="T37" fmla="*/ 260 h 909"/>
                <a:gd name="T38" fmla="*/ 1128 w 1134"/>
                <a:gd name="T39" fmla="*/ 308 h 909"/>
                <a:gd name="T40" fmla="*/ 1118 w 1134"/>
                <a:gd name="T41" fmla="*/ 355 h 909"/>
                <a:gd name="T42" fmla="*/ 1099 w 1134"/>
                <a:gd name="T43" fmla="*/ 402 h 909"/>
                <a:gd name="T44" fmla="*/ 1075 w 1134"/>
                <a:gd name="T45" fmla="*/ 451 h 909"/>
                <a:gd name="T46" fmla="*/ 1045 w 1134"/>
                <a:gd name="T47" fmla="*/ 501 h 909"/>
                <a:gd name="T48" fmla="*/ 1010 w 1134"/>
                <a:gd name="T49" fmla="*/ 550 h 909"/>
                <a:gd name="T50" fmla="*/ 968 w 1134"/>
                <a:gd name="T51" fmla="*/ 597 h 909"/>
                <a:gd name="T52" fmla="*/ 923 w 1134"/>
                <a:gd name="T53" fmla="*/ 643 h 909"/>
                <a:gd name="T54" fmla="*/ 871 w 1134"/>
                <a:gd name="T55" fmla="*/ 688 h 909"/>
                <a:gd name="T56" fmla="*/ 818 w 1134"/>
                <a:gd name="T57" fmla="*/ 727 h 909"/>
                <a:gd name="T58" fmla="*/ 763 w 1134"/>
                <a:gd name="T59" fmla="*/ 765 h 909"/>
                <a:gd name="T60" fmla="*/ 703 w 1134"/>
                <a:gd name="T61" fmla="*/ 800 h 909"/>
                <a:gd name="T62" fmla="*/ 644 w 1134"/>
                <a:gd name="T63" fmla="*/ 830 h 909"/>
                <a:gd name="T64" fmla="*/ 583 w 1134"/>
                <a:gd name="T65" fmla="*/ 855 h 909"/>
                <a:gd name="T66" fmla="*/ 519 w 1134"/>
                <a:gd name="T67" fmla="*/ 877 h 909"/>
                <a:gd name="T68" fmla="*/ 460 w 1134"/>
                <a:gd name="T69" fmla="*/ 893 h 909"/>
                <a:gd name="T70" fmla="*/ 401 w 1134"/>
                <a:gd name="T71" fmla="*/ 903 h 909"/>
                <a:gd name="T72" fmla="*/ 342 w 1134"/>
                <a:gd name="T73" fmla="*/ 909 h 909"/>
                <a:gd name="T74" fmla="*/ 286 w 1134"/>
                <a:gd name="T75" fmla="*/ 909 h 909"/>
                <a:gd name="T76" fmla="*/ 235 w 1134"/>
                <a:gd name="T77" fmla="*/ 905 h 909"/>
                <a:gd name="T78" fmla="*/ 187 w 1134"/>
                <a:gd name="T79" fmla="*/ 893 h 909"/>
                <a:gd name="T80" fmla="*/ 144 w 1134"/>
                <a:gd name="T81" fmla="*/ 877 h 909"/>
                <a:gd name="T82" fmla="*/ 106 w 1134"/>
                <a:gd name="T83" fmla="*/ 857 h 909"/>
                <a:gd name="T84" fmla="*/ 73 w 1134"/>
                <a:gd name="T85" fmla="*/ 832 h 909"/>
                <a:gd name="T86" fmla="*/ 45 w 1134"/>
                <a:gd name="T87" fmla="*/ 802 h 909"/>
                <a:gd name="T88" fmla="*/ 23 w 1134"/>
                <a:gd name="T89" fmla="*/ 769 h 909"/>
                <a:gd name="T90" fmla="*/ 9 w 1134"/>
                <a:gd name="T91" fmla="*/ 731 h 909"/>
                <a:gd name="T92" fmla="*/ 2 w 1134"/>
                <a:gd name="T93" fmla="*/ 690 h 909"/>
                <a:gd name="T94" fmla="*/ 0 w 1134"/>
                <a:gd name="T95" fmla="*/ 647 h 909"/>
                <a:gd name="T96" fmla="*/ 5 w 1134"/>
                <a:gd name="T97" fmla="*/ 601 h 909"/>
                <a:gd name="T98" fmla="*/ 15 w 1134"/>
                <a:gd name="T99" fmla="*/ 554 h 909"/>
                <a:gd name="T100" fmla="*/ 35 w 1134"/>
                <a:gd name="T101" fmla="*/ 505 h 909"/>
                <a:gd name="T102" fmla="*/ 59 w 1134"/>
                <a:gd name="T103" fmla="*/ 455 h 909"/>
                <a:gd name="T104" fmla="*/ 88 w 1134"/>
                <a:gd name="T105" fmla="*/ 406 h 909"/>
                <a:gd name="T106" fmla="*/ 124 w 1134"/>
                <a:gd name="T107" fmla="*/ 359 h 909"/>
                <a:gd name="T108" fmla="*/ 166 w 1134"/>
                <a:gd name="T109" fmla="*/ 311 h 909"/>
                <a:gd name="T110" fmla="*/ 211 w 1134"/>
                <a:gd name="T111" fmla="*/ 264 h 909"/>
                <a:gd name="T112" fmla="*/ 262 w 1134"/>
                <a:gd name="T113" fmla="*/ 221 h 909"/>
                <a:gd name="T114" fmla="*/ 316 w 1134"/>
                <a:gd name="T115" fmla="*/ 179 h 909"/>
                <a:gd name="T116" fmla="*/ 371 w 1134"/>
                <a:gd name="T117" fmla="*/ 142 h 90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34"/>
                <a:gd name="T178" fmla="*/ 0 h 909"/>
                <a:gd name="T179" fmla="*/ 1134 w 1134"/>
                <a:gd name="T180" fmla="*/ 909 h 90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34" h="909">
                  <a:moveTo>
                    <a:pt x="371" y="142"/>
                  </a:moveTo>
                  <a:lnTo>
                    <a:pt x="430" y="108"/>
                  </a:lnTo>
                  <a:lnTo>
                    <a:pt x="492" y="79"/>
                  </a:lnTo>
                  <a:lnTo>
                    <a:pt x="551" y="53"/>
                  </a:lnTo>
                  <a:lnTo>
                    <a:pt x="614" y="32"/>
                  </a:lnTo>
                  <a:lnTo>
                    <a:pt x="674" y="16"/>
                  </a:lnTo>
                  <a:lnTo>
                    <a:pt x="735" y="6"/>
                  </a:lnTo>
                  <a:lnTo>
                    <a:pt x="792" y="0"/>
                  </a:lnTo>
                  <a:lnTo>
                    <a:pt x="848" y="0"/>
                  </a:lnTo>
                  <a:lnTo>
                    <a:pt x="899" y="4"/>
                  </a:lnTo>
                  <a:lnTo>
                    <a:pt x="946" y="14"/>
                  </a:lnTo>
                  <a:lnTo>
                    <a:pt x="990" y="30"/>
                  </a:lnTo>
                  <a:lnTo>
                    <a:pt x="1027" y="51"/>
                  </a:lnTo>
                  <a:lnTo>
                    <a:pt x="1061" y="77"/>
                  </a:lnTo>
                  <a:lnTo>
                    <a:pt x="1089" y="107"/>
                  </a:lnTo>
                  <a:lnTo>
                    <a:pt x="1110" y="140"/>
                  </a:lnTo>
                  <a:lnTo>
                    <a:pt x="1124" y="177"/>
                  </a:lnTo>
                  <a:lnTo>
                    <a:pt x="1132" y="217"/>
                  </a:lnTo>
                  <a:lnTo>
                    <a:pt x="1134" y="260"/>
                  </a:lnTo>
                  <a:lnTo>
                    <a:pt x="1128" y="308"/>
                  </a:lnTo>
                  <a:lnTo>
                    <a:pt x="1118" y="355"/>
                  </a:lnTo>
                  <a:lnTo>
                    <a:pt x="1099" y="402"/>
                  </a:lnTo>
                  <a:lnTo>
                    <a:pt x="1075" y="451"/>
                  </a:lnTo>
                  <a:lnTo>
                    <a:pt x="1045" y="501"/>
                  </a:lnTo>
                  <a:lnTo>
                    <a:pt x="1010" y="550"/>
                  </a:lnTo>
                  <a:lnTo>
                    <a:pt x="968" y="597"/>
                  </a:lnTo>
                  <a:lnTo>
                    <a:pt x="923" y="643"/>
                  </a:lnTo>
                  <a:lnTo>
                    <a:pt x="871" y="688"/>
                  </a:lnTo>
                  <a:lnTo>
                    <a:pt x="818" y="727"/>
                  </a:lnTo>
                  <a:lnTo>
                    <a:pt x="763" y="765"/>
                  </a:lnTo>
                  <a:lnTo>
                    <a:pt x="703" y="800"/>
                  </a:lnTo>
                  <a:lnTo>
                    <a:pt x="644" y="830"/>
                  </a:lnTo>
                  <a:lnTo>
                    <a:pt x="583" y="855"/>
                  </a:lnTo>
                  <a:lnTo>
                    <a:pt x="519" y="877"/>
                  </a:lnTo>
                  <a:lnTo>
                    <a:pt x="460" y="893"/>
                  </a:lnTo>
                  <a:lnTo>
                    <a:pt x="401" y="903"/>
                  </a:lnTo>
                  <a:lnTo>
                    <a:pt x="342" y="909"/>
                  </a:lnTo>
                  <a:lnTo>
                    <a:pt x="286" y="909"/>
                  </a:lnTo>
                  <a:lnTo>
                    <a:pt x="235" y="905"/>
                  </a:lnTo>
                  <a:lnTo>
                    <a:pt x="187" y="893"/>
                  </a:lnTo>
                  <a:lnTo>
                    <a:pt x="144" y="877"/>
                  </a:lnTo>
                  <a:lnTo>
                    <a:pt x="106" y="857"/>
                  </a:lnTo>
                  <a:lnTo>
                    <a:pt x="73" y="832"/>
                  </a:lnTo>
                  <a:lnTo>
                    <a:pt x="45" y="802"/>
                  </a:lnTo>
                  <a:lnTo>
                    <a:pt x="23" y="769"/>
                  </a:lnTo>
                  <a:lnTo>
                    <a:pt x="9" y="731"/>
                  </a:lnTo>
                  <a:lnTo>
                    <a:pt x="2" y="690"/>
                  </a:lnTo>
                  <a:lnTo>
                    <a:pt x="0" y="647"/>
                  </a:lnTo>
                  <a:lnTo>
                    <a:pt x="5" y="601"/>
                  </a:lnTo>
                  <a:lnTo>
                    <a:pt x="15" y="554"/>
                  </a:lnTo>
                  <a:lnTo>
                    <a:pt x="35" y="505"/>
                  </a:lnTo>
                  <a:lnTo>
                    <a:pt x="59" y="455"/>
                  </a:lnTo>
                  <a:lnTo>
                    <a:pt x="88" y="406"/>
                  </a:lnTo>
                  <a:lnTo>
                    <a:pt x="124" y="359"/>
                  </a:lnTo>
                  <a:lnTo>
                    <a:pt x="166" y="311"/>
                  </a:lnTo>
                  <a:lnTo>
                    <a:pt x="211" y="264"/>
                  </a:lnTo>
                  <a:lnTo>
                    <a:pt x="262" y="221"/>
                  </a:lnTo>
                  <a:lnTo>
                    <a:pt x="316" y="179"/>
                  </a:lnTo>
                  <a:lnTo>
                    <a:pt x="371" y="142"/>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4" name="Picture 6">
            <a:extLst>
              <a:ext uri="{FF2B5EF4-FFF2-40B4-BE49-F238E27FC236}">
                <a16:creationId xmlns:a16="http://schemas.microsoft.com/office/drawing/2014/main" id="{EC35551F-5D57-45FC-88AE-624337866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2459" y="192882"/>
            <a:ext cx="40005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椭圆 8">
            <a:extLst>
              <a:ext uri="{FF2B5EF4-FFF2-40B4-BE49-F238E27FC236}">
                <a16:creationId xmlns:a16="http://schemas.microsoft.com/office/drawing/2014/main" id="{7C94F97C-E97A-4F45-8F4F-556F27DFEB9E}"/>
              </a:ext>
            </a:extLst>
          </p:cNvPr>
          <p:cNvSpPr/>
          <p:nvPr/>
        </p:nvSpPr>
        <p:spPr bwMode="auto">
          <a:xfrm>
            <a:off x="407988" y="2192338"/>
            <a:ext cx="3478212" cy="2778758"/>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ndParaRPr>
          </a:p>
        </p:txBody>
      </p:sp>
      <p:sp>
        <p:nvSpPr>
          <p:cNvPr id="38" name="Rectangle 29">
            <a:extLst>
              <a:ext uri="{FF2B5EF4-FFF2-40B4-BE49-F238E27FC236}">
                <a16:creationId xmlns:a16="http://schemas.microsoft.com/office/drawing/2014/main" id="{B5182A23-31BD-4C6D-B583-CBBDF021D63A}"/>
              </a:ext>
            </a:extLst>
          </p:cNvPr>
          <p:cNvSpPr>
            <a:spLocks noChangeArrowheads="1"/>
          </p:cNvSpPr>
          <p:nvPr/>
        </p:nvSpPr>
        <p:spPr bwMode="auto">
          <a:xfrm>
            <a:off x="1498599" y="4971096"/>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dirty="0">
                <a:solidFill>
                  <a:srgbClr val="FF0000"/>
                </a:solidFill>
              </a:rPr>
              <a:t>4</a:t>
            </a:r>
            <a:endParaRPr lang="en-US" altLang="en-US" dirty="0"/>
          </a:p>
        </p:txBody>
      </p:sp>
      <p:sp>
        <p:nvSpPr>
          <p:cNvPr id="10" name="椭圆 9">
            <a:extLst>
              <a:ext uri="{FF2B5EF4-FFF2-40B4-BE49-F238E27FC236}">
                <a16:creationId xmlns:a16="http://schemas.microsoft.com/office/drawing/2014/main" id="{75365684-8BA8-4E35-AABE-310E565C30CB}"/>
              </a:ext>
            </a:extLst>
          </p:cNvPr>
          <p:cNvSpPr/>
          <p:nvPr/>
        </p:nvSpPr>
        <p:spPr bwMode="auto">
          <a:xfrm>
            <a:off x="228600" y="1719461"/>
            <a:ext cx="3842388" cy="3690739"/>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ndParaRPr>
          </a:p>
        </p:txBody>
      </p:sp>
      <p:sp>
        <p:nvSpPr>
          <p:cNvPr id="40" name="Rectangle 29">
            <a:extLst>
              <a:ext uri="{FF2B5EF4-FFF2-40B4-BE49-F238E27FC236}">
                <a16:creationId xmlns:a16="http://schemas.microsoft.com/office/drawing/2014/main" id="{3B6D1148-7387-4C43-8489-7EA7A8A3F92F}"/>
              </a:ext>
            </a:extLst>
          </p:cNvPr>
          <p:cNvSpPr>
            <a:spLocks noChangeArrowheads="1"/>
          </p:cNvSpPr>
          <p:nvPr/>
        </p:nvSpPr>
        <p:spPr bwMode="auto">
          <a:xfrm>
            <a:off x="3243628" y="1719461"/>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2000" dirty="0">
                <a:solidFill>
                  <a:srgbClr val="FF0000"/>
                </a:solidFill>
              </a:rPr>
              <a:t>5</a:t>
            </a:r>
            <a:endParaRPr lang="en-US" altLang="en-US" dirty="0"/>
          </a:p>
        </p:txBody>
      </p:sp>
      <p:pic>
        <p:nvPicPr>
          <p:cNvPr id="11" name="图片 10">
            <a:extLst>
              <a:ext uri="{FF2B5EF4-FFF2-40B4-BE49-F238E27FC236}">
                <a16:creationId xmlns:a16="http://schemas.microsoft.com/office/drawing/2014/main" id="{83424B0D-A49C-4B4A-9E82-D7D55116FCEC}"/>
              </a:ext>
            </a:extLst>
          </p:cNvPr>
          <p:cNvPicPr>
            <a:picLocks noChangeAspect="1"/>
          </p:cNvPicPr>
          <p:nvPr/>
        </p:nvPicPr>
        <p:blipFill>
          <a:blip r:embed="rId3"/>
          <a:stretch>
            <a:fillRect/>
          </a:stretch>
        </p:blipFill>
        <p:spPr>
          <a:xfrm>
            <a:off x="4521204" y="2303232"/>
            <a:ext cx="3819525" cy="26346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8" grpId="0"/>
      <p:bldP spid="10" grpId="0" animBg="1"/>
      <p:bldP spid="4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0115D-9FCF-4D61-9C4B-F7F6CBABD494}"/>
              </a:ext>
            </a:extLst>
          </p:cNvPr>
          <p:cNvSpPr>
            <a:spLocks noGrp="1"/>
          </p:cNvSpPr>
          <p:nvPr>
            <p:ph type="title"/>
          </p:nvPr>
        </p:nvSpPr>
        <p:spPr/>
        <p:txBody>
          <a:bodyPr/>
          <a:lstStyle/>
          <a:p>
            <a:r>
              <a:rPr lang="en-US" altLang="en-US" dirty="0" err="1"/>
              <a:t>组平均</a:t>
            </a:r>
            <a:r>
              <a:rPr lang="zh-CN" altLang="en-US" dirty="0"/>
              <a:t>：示例</a:t>
            </a:r>
          </a:p>
        </p:txBody>
      </p:sp>
      <p:pic>
        <p:nvPicPr>
          <p:cNvPr id="6" name="Picture 6">
            <a:extLst>
              <a:ext uri="{FF2B5EF4-FFF2-40B4-BE49-F238E27FC236}">
                <a16:creationId xmlns:a16="http://schemas.microsoft.com/office/drawing/2014/main" id="{F145423F-FB10-47E6-864C-E320B4588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900" y="1198880"/>
            <a:ext cx="40005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内容占位符 9">
            <a:extLst>
              <a:ext uri="{FF2B5EF4-FFF2-40B4-BE49-F238E27FC236}">
                <a16:creationId xmlns:a16="http://schemas.microsoft.com/office/drawing/2014/main" id="{A050E040-F65A-4E4D-AB71-B127D0FB6FD4}"/>
              </a:ext>
            </a:extLst>
          </p:cNvPr>
          <p:cNvPicPr>
            <a:picLocks noGrp="1" noChangeAspect="1"/>
          </p:cNvPicPr>
          <p:nvPr>
            <p:ph idx="1"/>
          </p:nvPr>
        </p:nvPicPr>
        <p:blipFill>
          <a:blip r:embed="rId3"/>
          <a:stretch>
            <a:fillRect/>
          </a:stretch>
        </p:blipFill>
        <p:spPr>
          <a:xfrm>
            <a:off x="0" y="1066800"/>
            <a:ext cx="3886200" cy="4181475"/>
          </a:xfrm>
          <a:prstGeom prst="rect">
            <a:avLst/>
          </a:prstGeom>
        </p:spPr>
      </p:pic>
      <p:pic>
        <p:nvPicPr>
          <p:cNvPr id="11" name="图片 10">
            <a:extLst>
              <a:ext uri="{FF2B5EF4-FFF2-40B4-BE49-F238E27FC236}">
                <a16:creationId xmlns:a16="http://schemas.microsoft.com/office/drawing/2014/main" id="{7C86B0B2-9292-4EE8-854B-7F0D114C6F6E}"/>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926080" y="4609151"/>
            <a:ext cx="5943600" cy="1447800"/>
          </a:xfrm>
          <a:prstGeom prst="rect">
            <a:avLst/>
          </a:prstGeom>
        </p:spPr>
      </p:pic>
      <p:sp>
        <p:nvSpPr>
          <p:cNvPr id="12" name="矩形 11">
            <a:extLst>
              <a:ext uri="{FF2B5EF4-FFF2-40B4-BE49-F238E27FC236}">
                <a16:creationId xmlns:a16="http://schemas.microsoft.com/office/drawing/2014/main" id="{F3D1D026-B6B6-4233-A7FD-5E45DE859227}"/>
              </a:ext>
            </a:extLst>
          </p:cNvPr>
          <p:cNvSpPr/>
          <p:nvPr/>
        </p:nvSpPr>
        <p:spPr>
          <a:xfrm>
            <a:off x="4114800" y="3468441"/>
            <a:ext cx="4744720" cy="707886"/>
          </a:xfrm>
          <a:prstGeom prst="rect">
            <a:avLst/>
          </a:prstGeom>
        </p:spPr>
        <p:txBody>
          <a:bodyPr wrap="square">
            <a:spAutoFit/>
          </a:bodyPr>
          <a:lstStyle/>
          <a:p>
            <a:r>
              <a:rPr lang="en-US" altLang="zh-CN" sz="2000" dirty="0"/>
              <a:t>{3,6,4}</a:t>
            </a:r>
            <a:r>
              <a:rPr lang="zh-CN" altLang="en-US" sz="2000" dirty="0"/>
              <a:t>和</a:t>
            </a:r>
            <a:r>
              <a:rPr lang="en-US" altLang="zh-CN" sz="2000" dirty="0"/>
              <a:t>{2,5}</a:t>
            </a:r>
            <a:r>
              <a:rPr lang="zh-CN" altLang="en-US" sz="2000" dirty="0"/>
              <a:t>合并，</a:t>
            </a:r>
            <a:r>
              <a:rPr lang="zh-CN" altLang="en-US" sz="2000"/>
              <a:t>而不是</a:t>
            </a:r>
            <a:r>
              <a:rPr lang="en-US" altLang="zh-CN" sz="2000"/>
              <a:t>{</a:t>
            </a:r>
            <a:r>
              <a:rPr lang="en-US" altLang="zh-CN" sz="2000" dirty="0"/>
              <a:t>2,5}</a:t>
            </a:r>
            <a:r>
              <a:rPr lang="zh-CN" altLang="en-US" sz="2000" dirty="0"/>
              <a:t>和</a:t>
            </a:r>
            <a:r>
              <a:rPr lang="en-US" altLang="zh-CN" sz="2000" dirty="0"/>
              <a:t>{1}</a:t>
            </a:r>
            <a:r>
              <a:rPr lang="zh-CN" altLang="en-US" sz="2000" dirty="0"/>
              <a:t>合并，也不是</a:t>
            </a:r>
            <a:r>
              <a:rPr lang="en-US" altLang="zh-CN" sz="2000" dirty="0"/>
              <a:t>{3,6,4}</a:t>
            </a:r>
            <a:r>
              <a:rPr lang="zh-CN" altLang="en-US" sz="2000" dirty="0"/>
              <a:t>和</a:t>
            </a:r>
            <a:r>
              <a:rPr lang="en-US" altLang="zh-CN" sz="2000" dirty="0"/>
              <a:t>{1}</a:t>
            </a:r>
            <a:r>
              <a:rPr lang="zh-CN" altLang="en-US" sz="2000" dirty="0"/>
              <a:t>合并，因为</a:t>
            </a:r>
          </a:p>
        </p:txBody>
      </p:sp>
    </p:spTree>
    <p:extLst>
      <p:ext uri="{BB962C8B-B14F-4D97-AF65-F5344CB8AC3E}">
        <p14:creationId xmlns:p14="http://schemas.microsoft.com/office/powerpoint/2010/main" val="3216679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dirty="0" err="1">
                <a:sym typeface="+mn-ea"/>
              </a:rPr>
              <a:t>组平均</a:t>
            </a:r>
            <a:r>
              <a:rPr lang="zh-CN" altLang="en-US" dirty="0">
                <a:sym typeface="+mn-ea"/>
              </a:rPr>
              <a:t>的优点和缺点</a:t>
            </a:r>
            <a:endParaRPr lang="en-US" altLang="en-US" dirty="0"/>
          </a:p>
        </p:txBody>
      </p:sp>
      <p:sp>
        <p:nvSpPr>
          <p:cNvPr id="74755" name="Rectangle 3"/>
          <p:cNvSpPr>
            <a:spLocks noGrp="1" noChangeArrowheads="1"/>
          </p:cNvSpPr>
          <p:nvPr>
            <p:ph idx="1"/>
          </p:nvPr>
        </p:nvSpPr>
        <p:spPr/>
        <p:txBody>
          <a:bodyPr/>
          <a:lstStyle/>
          <a:p>
            <a:pPr>
              <a:buFont typeface="Wingdings" panose="05000000000000000000" pitchFamily="2" charset="2"/>
              <a:buChar char="n"/>
            </a:pPr>
            <a:r>
              <a:rPr lang="zh-CN" altLang="en-US" dirty="0">
                <a:latin typeface="+mn-ea"/>
              </a:rPr>
              <a:t>是</a:t>
            </a:r>
            <a:r>
              <a:rPr lang="en-US" altLang="en-US" dirty="0" err="1">
                <a:latin typeface="+mn-ea"/>
              </a:rPr>
              <a:t>单链和</a:t>
            </a:r>
            <a:r>
              <a:rPr lang="zh-CN" altLang="en-US" dirty="0">
                <a:latin typeface="+mn-ea"/>
              </a:rPr>
              <a:t>全</a:t>
            </a:r>
            <a:r>
              <a:rPr lang="en-US" altLang="en-US" dirty="0" err="1">
                <a:latin typeface="+mn-ea"/>
              </a:rPr>
              <a:t>链之间的</a:t>
            </a:r>
            <a:r>
              <a:rPr lang="zh-CN" altLang="en-US" dirty="0">
                <a:latin typeface="+mn-ea"/>
              </a:rPr>
              <a:t>折中方法</a:t>
            </a:r>
            <a:endParaRPr lang="en-US" altLang="en-US" dirty="0">
              <a:latin typeface="+mn-ea"/>
            </a:endParaRPr>
          </a:p>
          <a:p>
            <a:pPr marL="533400" indent="-533400"/>
            <a:endParaRPr lang="en-US" altLang="en-US" dirty="0">
              <a:latin typeface="+mn-ea"/>
            </a:endParaRPr>
          </a:p>
          <a:p>
            <a:pPr>
              <a:buFont typeface="Wingdings" panose="05000000000000000000" pitchFamily="2" charset="2"/>
              <a:buChar char="n"/>
            </a:pPr>
            <a:r>
              <a:rPr lang="zh-CN" altLang="en-US" dirty="0">
                <a:latin typeface="+mn-ea"/>
              </a:rPr>
              <a:t>优势</a:t>
            </a:r>
            <a:endParaRPr lang="en-US" altLang="en-US" dirty="0">
              <a:latin typeface="+mn-ea"/>
            </a:endParaRPr>
          </a:p>
          <a:p>
            <a:pPr marL="914400" lvl="1" indent="-457200"/>
            <a:r>
              <a:rPr lang="en-US" altLang="en-US" sz="2400" dirty="0" err="1">
                <a:latin typeface="+mn-ea"/>
                <a:ea typeface="+mn-ea"/>
              </a:rPr>
              <a:t>不太容易受到噪音和异常值的影响</a:t>
            </a:r>
            <a:endParaRPr lang="en-US" altLang="en-US" sz="2400" dirty="0">
              <a:latin typeface="+mn-ea"/>
              <a:ea typeface="+mn-ea"/>
            </a:endParaRPr>
          </a:p>
          <a:p>
            <a:pPr marL="533400" indent="-533400"/>
            <a:endParaRPr lang="en-US" altLang="en-US" dirty="0">
              <a:latin typeface="+mn-ea"/>
            </a:endParaRPr>
          </a:p>
          <a:p>
            <a:pPr>
              <a:buFont typeface="Wingdings" panose="05000000000000000000" pitchFamily="2" charset="2"/>
              <a:buChar char="n"/>
            </a:pPr>
            <a:r>
              <a:rPr lang="zh-CN" altLang="en-US" dirty="0">
                <a:latin typeface="+mn-ea"/>
              </a:rPr>
              <a:t>不足</a:t>
            </a:r>
            <a:endParaRPr lang="en-US" altLang="en-US" dirty="0">
              <a:latin typeface="+mn-ea"/>
            </a:endParaRPr>
          </a:p>
          <a:p>
            <a:pPr marL="914400" lvl="1" indent="-457200"/>
            <a:r>
              <a:rPr lang="en-US" altLang="en-US" sz="2400" dirty="0" err="1">
                <a:latin typeface="+mn-ea"/>
                <a:ea typeface="+mn-ea"/>
              </a:rPr>
              <a:t>偏向</a:t>
            </a:r>
            <a:r>
              <a:rPr lang="zh-CN" altLang="en-US" sz="2400" dirty="0">
                <a:latin typeface="+mn-ea"/>
                <a:ea typeface="+mn-ea"/>
              </a:rPr>
              <a:t>学习</a:t>
            </a:r>
            <a:r>
              <a:rPr lang="en-US" altLang="en-US" sz="2400" dirty="0" err="1">
                <a:latin typeface="+mn-ea"/>
                <a:ea typeface="+mn-ea"/>
              </a:rPr>
              <a:t>球状</a:t>
            </a:r>
            <a:r>
              <a:rPr lang="zh-CN" altLang="en-US" sz="2400" dirty="0">
                <a:latin typeface="+mn-ea"/>
                <a:ea typeface="+mn-ea"/>
              </a:rPr>
              <a:t>簇</a:t>
            </a:r>
            <a:endParaRPr lang="en-US" altLang="en-US" sz="2400" dirty="0">
              <a:latin typeface="+mn-ea"/>
              <a:ea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B0280142-0349-4AC1-8083-FB90B48DB47B}"/>
              </a:ext>
            </a:extLst>
          </p:cNvPr>
          <p:cNvSpPr>
            <a:spLocks noGrp="1" noChangeArrowheads="1"/>
          </p:cNvSpPr>
          <p:nvPr>
            <p:ph type="title"/>
          </p:nvPr>
        </p:nvSpPr>
        <p:spPr>
          <a:xfrm>
            <a:off x="381000" y="152400"/>
            <a:ext cx="8280400" cy="552450"/>
          </a:xfrm>
        </p:spPr>
        <p:txBody>
          <a:bodyPr/>
          <a:lstStyle/>
          <a:p>
            <a:r>
              <a:rPr lang="zh-CN" altLang="en-US" dirty="0"/>
              <a:t>选择</a:t>
            </a:r>
            <a:r>
              <a:rPr lang="en-US" altLang="zh-CN" dirty="0"/>
              <a:t>SMC</a:t>
            </a:r>
            <a:r>
              <a:rPr lang="zh-CN" altLang="en-US" dirty="0"/>
              <a:t>？</a:t>
            </a:r>
            <a:r>
              <a:rPr lang="en-US" altLang="zh-CN" dirty="0"/>
              <a:t>Jaccard</a:t>
            </a:r>
            <a:r>
              <a:rPr lang="zh-CN" altLang="en-US" dirty="0"/>
              <a:t>？</a:t>
            </a:r>
          </a:p>
        </p:txBody>
      </p:sp>
      <p:sp>
        <p:nvSpPr>
          <p:cNvPr id="79875" name="Rectangle 3">
            <a:extLst>
              <a:ext uri="{FF2B5EF4-FFF2-40B4-BE49-F238E27FC236}">
                <a16:creationId xmlns:a16="http://schemas.microsoft.com/office/drawing/2014/main" id="{2C709E19-FF85-40C9-B4CE-77AC3A806D90}"/>
              </a:ext>
            </a:extLst>
          </p:cNvPr>
          <p:cNvSpPr>
            <a:spLocks noGrp="1" noChangeArrowheads="1"/>
          </p:cNvSpPr>
          <p:nvPr>
            <p:ph idx="1"/>
          </p:nvPr>
        </p:nvSpPr>
        <p:spPr>
          <a:xfrm>
            <a:off x="360363" y="1052736"/>
            <a:ext cx="8280400" cy="5197252"/>
          </a:xfrm>
        </p:spPr>
        <p:txBody>
          <a:bodyPr/>
          <a:lstStyle/>
          <a:p>
            <a:pPr>
              <a:spcBef>
                <a:spcPct val="20000"/>
              </a:spcBef>
              <a:buFont typeface="Wingdings" panose="05000000000000000000" pitchFamily="2" charset="2"/>
              <a:buChar char="n"/>
            </a:pPr>
            <a:r>
              <a:rPr lang="zh-CN" altLang="en-US" sz="2400" noProof="1">
                <a:solidFill>
                  <a:srgbClr val="000000"/>
                </a:solidFill>
              </a:rPr>
              <a:t>基于</a:t>
            </a:r>
            <a:r>
              <a:rPr lang="zh-CN" altLang="en-US" sz="2400" noProof="1">
                <a:solidFill>
                  <a:srgbClr val="0070C0"/>
                </a:solidFill>
              </a:rPr>
              <a:t>对称二元属性</a:t>
            </a:r>
            <a:r>
              <a:rPr lang="zh-CN" altLang="en-US" sz="2400" noProof="1">
                <a:solidFill>
                  <a:srgbClr val="000000"/>
                </a:solidFill>
              </a:rPr>
              <a:t>，选择</a:t>
            </a:r>
            <a:r>
              <a:rPr lang="en-US" altLang="zh-CN" sz="2400" noProof="1">
                <a:solidFill>
                  <a:srgbClr val="0070C0"/>
                </a:solidFill>
              </a:rPr>
              <a:t>SMC</a:t>
            </a:r>
          </a:p>
          <a:p>
            <a:pPr lvl="1">
              <a:spcBef>
                <a:spcPct val="20000"/>
              </a:spcBef>
              <a:buFont typeface="Wingdings" panose="05000000000000000000" pitchFamily="2" charset="2"/>
              <a:buChar char="Ø"/>
            </a:pPr>
            <a:r>
              <a:rPr lang="zh-CN" altLang="en-US" sz="2000" noProof="1">
                <a:solidFill>
                  <a:srgbClr val="000000"/>
                </a:solidFill>
              </a:rPr>
              <a:t>如果计算两个二元对象相似度时，既需考虑非零的属性值，又需考虑零的属性值，则选择</a:t>
            </a:r>
            <a:r>
              <a:rPr lang="en-US" altLang="zh-CN" sz="2000" noProof="1">
                <a:solidFill>
                  <a:srgbClr val="000000"/>
                </a:solidFill>
              </a:rPr>
              <a:t>SMC</a:t>
            </a:r>
          </a:p>
          <a:p>
            <a:pPr lvl="1">
              <a:spcBef>
                <a:spcPct val="20000"/>
              </a:spcBef>
              <a:buFont typeface="Wingdings" panose="05000000000000000000" pitchFamily="2" charset="2"/>
              <a:buChar char="Ø"/>
            </a:pPr>
            <a:r>
              <a:rPr lang="zh-CN" altLang="en-US" sz="2000" noProof="1">
                <a:solidFill>
                  <a:srgbClr val="000000"/>
                </a:solidFill>
              </a:rPr>
              <a:t>例子：</a:t>
            </a:r>
            <a:endParaRPr lang="en-US" altLang="zh-CN" sz="2000" noProof="1">
              <a:solidFill>
                <a:srgbClr val="000000"/>
              </a:solidFill>
            </a:endParaRPr>
          </a:p>
          <a:p>
            <a:pPr marL="1200150" lvl="2" indent="-285750">
              <a:spcBef>
                <a:spcPct val="20000"/>
              </a:spcBef>
              <a:buFont typeface="Arial" panose="020B0604020202020204" pitchFamily="34" charset="0"/>
              <a:buChar char="•"/>
            </a:pPr>
            <a:r>
              <a:rPr lang="zh-CN" altLang="en-US" sz="1800" noProof="1">
                <a:solidFill>
                  <a:srgbClr val="000000"/>
                </a:solidFill>
              </a:rPr>
              <a:t>比较两个学生的是非题答案相似度</a:t>
            </a:r>
            <a:endParaRPr lang="en-US" altLang="zh-CN" sz="1800" noProof="1">
              <a:solidFill>
                <a:srgbClr val="000000"/>
              </a:solidFill>
            </a:endParaRPr>
          </a:p>
          <a:p>
            <a:pPr marL="1200150" lvl="2" indent="-285750">
              <a:spcBef>
                <a:spcPct val="20000"/>
              </a:spcBef>
              <a:buFont typeface="Arial" panose="020B0604020202020204" pitchFamily="34" charset="0"/>
              <a:buChar char="•"/>
            </a:pPr>
            <a:endParaRPr lang="en-US" altLang="zh-CN" sz="2000" noProof="1">
              <a:solidFill>
                <a:srgbClr val="000000"/>
              </a:solidFill>
            </a:endParaRPr>
          </a:p>
          <a:p>
            <a:pPr>
              <a:spcBef>
                <a:spcPct val="20000"/>
              </a:spcBef>
              <a:buFont typeface="Wingdings" panose="05000000000000000000" pitchFamily="2" charset="2"/>
              <a:buChar char="n"/>
            </a:pPr>
            <a:r>
              <a:rPr lang="zh-CN" altLang="en-US" sz="2400" noProof="1">
                <a:solidFill>
                  <a:srgbClr val="000000"/>
                </a:solidFill>
              </a:rPr>
              <a:t>基于</a:t>
            </a:r>
            <a:r>
              <a:rPr lang="zh-CN" altLang="en-US" sz="2400" noProof="1">
                <a:solidFill>
                  <a:srgbClr val="0070C0"/>
                </a:solidFill>
              </a:rPr>
              <a:t>非对称二元属性</a:t>
            </a:r>
            <a:r>
              <a:rPr lang="zh-CN" altLang="en-US" sz="2400" noProof="1">
                <a:solidFill>
                  <a:srgbClr val="000000"/>
                </a:solidFill>
              </a:rPr>
              <a:t>，选择</a:t>
            </a:r>
            <a:r>
              <a:rPr lang="en-US" altLang="zh-CN" sz="2400" noProof="1">
                <a:solidFill>
                  <a:srgbClr val="0070C0"/>
                </a:solidFill>
              </a:rPr>
              <a:t>Jaccard</a:t>
            </a:r>
          </a:p>
          <a:p>
            <a:pPr lvl="1">
              <a:spcBef>
                <a:spcPct val="20000"/>
              </a:spcBef>
              <a:buFont typeface="Wingdings" panose="05000000000000000000" pitchFamily="2" charset="2"/>
              <a:buChar char="Ø"/>
            </a:pPr>
            <a:r>
              <a:rPr lang="zh-CN" altLang="en-US" sz="2000" noProof="1">
                <a:solidFill>
                  <a:srgbClr val="000000"/>
                </a:solidFill>
              </a:rPr>
              <a:t>如果计算两个二元对象相似度时，仅考虑非零属性值，则选择</a:t>
            </a:r>
            <a:r>
              <a:rPr lang="en-US" altLang="zh-CN" sz="2000" noProof="1">
                <a:solidFill>
                  <a:srgbClr val="000000"/>
                </a:solidFill>
              </a:rPr>
              <a:t>Jaccard</a:t>
            </a:r>
          </a:p>
          <a:p>
            <a:pPr lvl="1">
              <a:spcBef>
                <a:spcPct val="20000"/>
              </a:spcBef>
              <a:buFont typeface="Wingdings" panose="05000000000000000000" pitchFamily="2" charset="2"/>
              <a:buChar char="Ø"/>
            </a:pPr>
            <a:r>
              <a:rPr lang="zh-CN" altLang="en-US" sz="2000" noProof="1">
                <a:solidFill>
                  <a:srgbClr val="000000"/>
                </a:solidFill>
              </a:rPr>
              <a:t>例子：</a:t>
            </a:r>
            <a:endParaRPr lang="en-US" altLang="zh-CN" sz="2000" noProof="1">
              <a:solidFill>
                <a:srgbClr val="000000"/>
              </a:solidFill>
            </a:endParaRPr>
          </a:p>
          <a:p>
            <a:pPr marL="1200150" lvl="2" indent="-285750">
              <a:spcBef>
                <a:spcPct val="20000"/>
              </a:spcBef>
              <a:buFont typeface="Arial" panose="020B0604020202020204" pitchFamily="34" charset="0"/>
              <a:buChar char="•"/>
            </a:pPr>
            <a:r>
              <a:rPr lang="zh-CN" altLang="en-US" sz="1800" noProof="1">
                <a:solidFill>
                  <a:srgbClr val="000000"/>
                </a:solidFill>
              </a:rPr>
              <a:t>比较两个用户的购物记录的相似度</a:t>
            </a:r>
            <a:endParaRPr lang="en-US" altLang="zh-CN" sz="1800" noProof="1">
              <a:solidFill>
                <a:srgbClr val="000000"/>
              </a:solidFill>
            </a:endParaRPr>
          </a:p>
          <a:p>
            <a:pPr marL="1200150" lvl="2" indent="-285750">
              <a:spcBef>
                <a:spcPct val="20000"/>
              </a:spcBef>
              <a:buFont typeface="Arial" panose="020B0604020202020204" pitchFamily="34" charset="0"/>
              <a:buChar char="•"/>
            </a:pPr>
            <a:r>
              <a:rPr lang="zh-CN" altLang="en-US" sz="1800" noProof="1">
                <a:solidFill>
                  <a:srgbClr val="000000"/>
                </a:solidFill>
              </a:rPr>
              <a:t>比较两个微博账号的关注列表的相似度</a:t>
            </a:r>
            <a:endParaRPr lang="en-US" altLang="zh-CN" sz="1800" noProof="1">
              <a:solidFill>
                <a:srgbClr val="000000"/>
              </a:solidFill>
            </a:endParaRPr>
          </a:p>
          <a:p>
            <a:pPr marL="1200150" lvl="2" indent="-285750">
              <a:spcBef>
                <a:spcPct val="20000"/>
              </a:spcBef>
              <a:buFont typeface="Arial" panose="020B0604020202020204" pitchFamily="34" charset="0"/>
              <a:buChar char="•"/>
            </a:pPr>
            <a:r>
              <a:rPr lang="zh-CN" altLang="en-US" sz="1800" noProof="1">
                <a:solidFill>
                  <a:srgbClr val="000000"/>
                </a:solidFill>
              </a:rPr>
              <a:t>比较两个文档包含的关键词的相似度</a:t>
            </a:r>
            <a:endParaRPr lang="en-US" altLang="zh-CN" sz="1800" noProof="1">
              <a:solidFill>
                <a:srgbClr val="000000"/>
              </a:solidFill>
            </a:endParaRPr>
          </a:p>
        </p:txBody>
      </p:sp>
    </p:spTree>
    <p:extLst>
      <p:ext uri="{BB962C8B-B14F-4D97-AF65-F5344CB8AC3E}">
        <p14:creationId xmlns:p14="http://schemas.microsoft.com/office/powerpoint/2010/main" val="3856102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err="1"/>
              <a:t>层次聚类的</a:t>
            </a:r>
            <a:r>
              <a:rPr lang="zh-CN" altLang="en-US" dirty="0"/>
              <a:t>特点</a:t>
            </a:r>
            <a:endParaRPr lang="en-US" altLang="en-US" dirty="0"/>
          </a:p>
        </p:txBody>
      </p:sp>
      <p:sp>
        <p:nvSpPr>
          <p:cNvPr id="52227" name="Rectangle 3"/>
          <p:cNvSpPr>
            <a:spLocks noGrp="1" noChangeArrowheads="1"/>
          </p:cNvSpPr>
          <p:nvPr>
            <p:ph idx="1"/>
          </p:nvPr>
        </p:nvSpPr>
        <p:spPr>
          <a:xfrm>
            <a:off x="412750" y="990600"/>
            <a:ext cx="8318500" cy="5181600"/>
          </a:xfrm>
        </p:spPr>
        <p:txBody>
          <a:bodyPr/>
          <a:lstStyle/>
          <a:p>
            <a:pPr>
              <a:lnSpc>
                <a:spcPct val="150000"/>
              </a:lnSpc>
              <a:buFont typeface="Wingdings" panose="05000000000000000000" pitchFamily="2" charset="2"/>
              <a:buChar char="n"/>
            </a:pPr>
            <a:r>
              <a:rPr lang="en-US" altLang="en-US" sz="2400" dirty="0" err="1"/>
              <a:t>不必</a:t>
            </a:r>
            <a:r>
              <a:rPr lang="zh-CN" altLang="en-US" sz="2400" dirty="0"/>
              <a:t>设定</a:t>
            </a:r>
            <a:r>
              <a:rPr lang="en-US" altLang="en-US" sz="2400" dirty="0"/>
              <a:t>簇</a:t>
            </a:r>
            <a:r>
              <a:rPr lang="zh-CN" altLang="en-US" sz="2400" dirty="0"/>
              <a:t>的数量</a:t>
            </a:r>
            <a:endParaRPr lang="en-US" altLang="en-US" sz="2400" dirty="0"/>
          </a:p>
          <a:p>
            <a:pPr>
              <a:lnSpc>
                <a:spcPct val="150000"/>
              </a:lnSpc>
              <a:buFont typeface="Wingdings" panose="05000000000000000000" pitchFamily="2" charset="2"/>
              <a:buChar char="n"/>
            </a:pPr>
            <a:r>
              <a:rPr lang="en-US" altLang="en-US" sz="2400" dirty="0" err="1"/>
              <a:t>可能对应于有意义的分类法</a:t>
            </a:r>
            <a:r>
              <a:rPr lang="zh-CN" altLang="en-US" sz="2400" dirty="0"/>
              <a:t>，需要层次结构</a:t>
            </a:r>
            <a:endParaRPr lang="en-US" altLang="zh-CN" sz="2400" dirty="0"/>
          </a:p>
          <a:p>
            <a:pPr>
              <a:lnSpc>
                <a:spcPct val="150000"/>
              </a:lnSpc>
              <a:buFont typeface="Wingdings" panose="05000000000000000000" pitchFamily="2" charset="2"/>
              <a:buChar char="n"/>
            </a:pPr>
            <a:r>
              <a:rPr lang="zh-CN" altLang="en-US" sz="2400" dirty="0"/>
              <a:t>缺乏</a:t>
            </a:r>
            <a:r>
              <a:rPr lang="en-US" altLang="en-US" sz="2400" dirty="0" err="1"/>
              <a:t>全局目标函数</a:t>
            </a:r>
            <a:endParaRPr lang="en-US" altLang="en-US" sz="2400" dirty="0"/>
          </a:p>
          <a:p>
            <a:pPr>
              <a:lnSpc>
                <a:spcPct val="150000"/>
              </a:lnSpc>
              <a:buFont typeface="Wingdings" panose="05000000000000000000" pitchFamily="2" charset="2"/>
              <a:buChar char="n"/>
            </a:pPr>
            <a:r>
              <a:rPr lang="zh-CN" altLang="en-US" sz="2400" dirty="0"/>
              <a:t>时间和空间复杂度高</a:t>
            </a:r>
            <a:endParaRPr lang="en-US" altLang="en-US" sz="2400" dirty="0"/>
          </a:p>
          <a:p>
            <a:pPr>
              <a:lnSpc>
                <a:spcPct val="150000"/>
              </a:lnSpc>
              <a:buFont typeface="Wingdings" panose="05000000000000000000" pitchFamily="2" charset="2"/>
              <a:buChar char="n"/>
            </a:pPr>
            <a:r>
              <a:rPr lang="en-US" altLang="en-US" sz="2400" dirty="0" err="1"/>
              <a:t>一旦决定合并两个簇，就无法撤消</a:t>
            </a:r>
            <a:endParaRPr lang="en-US" altLang="en-US" sz="2400" dirty="0"/>
          </a:p>
          <a:p>
            <a:pPr>
              <a:lnSpc>
                <a:spcPct val="150000"/>
              </a:lnSpc>
              <a:buFont typeface="Wingdings" panose="05000000000000000000" pitchFamily="2" charset="2"/>
              <a:buChar char="n"/>
            </a:pPr>
            <a:r>
              <a:rPr lang="en-US" altLang="en-US" sz="2400" dirty="0" err="1"/>
              <a:t>不同的方案存在以下一项或多项问题</a:t>
            </a:r>
            <a:r>
              <a:rPr lang="en-US" altLang="en-US" sz="2400" dirty="0"/>
              <a:t>:</a:t>
            </a:r>
          </a:p>
          <a:p>
            <a:pPr lvl="1">
              <a:lnSpc>
                <a:spcPct val="150000"/>
              </a:lnSpc>
            </a:pPr>
            <a:r>
              <a:rPr lang="en-US" altLang="en-US" sz="2000" dirty="0" err="1"/>
              <a:t>对噪声和异常值敏感</a:t>
            </a:r>
            <a:r>
              <a:rPr lang="en-US" altLang="en-US" sz="2000" dirty="0"/>
              <a:t> </a:t>
            </a:r>
          </a:p>
          <a:p>
            <a:pPr lvl="1">
              <a:lnSpc>
                <a:spcPct val="150000"/>
              </a:lnSpc>
            </a:pPr>
            <a:r>
              <a:rPr lang="en-US" altLang="en-US" sz="2000" dirty="0" err="1"/>
              <a:t>难以处理不同大小和非球形形状的簇</a:t>
            </a:r>
            <a:endParaRPr lang="en-US" altLang="en-US" sz="2000" dirty="0"/>
          </a:p>
          <a:p>
            <a:pPr lvl="1">
              <a:lnSpc>
                <a:spcPct val="150000"/>
              </a:lnSpc>
            </a:pPr>
            <a:r>
              <a:rPr lang="zh-CN" altLang="en-US" sz="2000" dirty="0"/>
              <a:t>倾向于使大的簇破裂</a:t>
            </a:r>
            <a:endParaRPr lang="en-US" altLang="en-US" sz="2400" dirty="0"/>
          </a:p>
        </p:txBody>
      </p:sp>
    </p:spTree>
    <p:extLst>
      <p:ext uri="{BB962C8B-B14F-4D97-AF65-F5344CB8AC3E}">
        <p14:creationId xmlns:p14="http://schemas.microsoft.com/office/powerpoint/2010/main" val="10296447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81000" y="152400"/>
            <a:ext cx="8280400" cy="552450"/>
          </a:xfrm>
        </p:spPr>
        <p:txBody>
          <a:bodyPr/>
          <a:lstStyle/>
          <a:p>
            <a:r>
              <a:rPr lang="en-US" altLang="en-US" sz="2800"/>
              <a:t>DBSCAN</a:t>
            </a:r>
          </a:p>
        </p:txBody>
      </p:sp>
      <p:sp>
        <p:nvSpPr>
          <p:cNvPr id="81923" name="Rectangle 3"/>
          <p:cNvSpPr>
            <a:spLocks noGrp="1" noChangeArrowheads="1"/>
          </p:cNvSpPr>
          <p:nvPr>
            <p:ph idx="1"/>
          </p:nvPr>
        </p:nvSpPr>
        <p:spPr>
          <a:xfrm>
            <a:off x="381000" y="1143000"/>
            <a:ext cx="8458200" cy="5181600"/>
          </a:xfrm>
        </p:spPr>
        <p:txBody>
          <a:bodyPr/>
          <a:lstStyle/>
          <a:p>
            <a:pPr>
              <a:lnSpc>
                <a:spcPct val="90000"/>
              </a:lnSpc>
              <a:spcBef>
                <a:spcPct val="20000"/>
              </a:spcBef>
              <a:buFont typeface="Wingdings" panose="05000000000000000000" pitchFamily="2" charset="2"/>
              <a:buChar char="n"/>
            </a:pPr>
            <a:r>
              <a:rPr lang="en-US" altLang="en-US" dirty="0"/>
              <a:t>DBSCAN </a:t>
            </a:r>
            <a:r>
              <a:rPr lang="en-US" altLang="en-US" dirty="0" err="1"/>
              <a:t>是一种</a:t>
            </a:r>
            <a:r>
              <a:rPr lang="en-US" altLang="en-US" b="1" dirty="0" err="1">
                <a:solidFill>
                  <a:srgbClr val="0070C0"/>
                </a:solidFill>
              </a:rPr>
              <a:t>基于密度</a:t>
            </a:r>
            <a:r>
              <a:rPr lang="en-US" altLang="en-US" dirty="0" err="1"/>
              <a:t>的</a:t>
            </a:r>
            <a:r>
              <a:rPr lang="zh-CN" altLang="en-US" dirty="0"/>
              <a:t>聚类</a:t>
            </a:r>
            <a:r>
              <a:rPr lang="en-US" altLang="en-US" dirty="0" err="1"/>
              <a:t>算法</a:t>
            </a:r>
            <a:endParaRPr lang="en-US" altLang="en-US" dirty="0"/>
          </a:p>
          <a:p>
            <a:pPr marL="990600" lvl="1" indent="-533400">
              <a:lnSpc>
                <a:spcPct val="90000"/>
              </a:lnSpc>
              <a:spcBef>
                <a:spcPct val="20000"/>
              </a:spcBef>
            </a:pPr>
            <a:r>
              <a:rPr lang="en-US" altLang="en-US" sz="2400" dirty="0" err="1"/>
              <a:t>密度</a:t>
            </a:r>
            <a:r>
              <a:rPr lang="en-US" altLang="en-US" sz="2400" dirty="0"/>
              <a:t> : </a:t>
            </a:r>
            <a:r>
              <a:rPr lang="en-US" altLang="en-US" sz="2400" dirty="0" err="1"/>
              <a:t>指定半径内</a:t>
            </a:r>
            <a:r>
              <a:rPr lang="en-US" altLang="en-US" sz="2400" dirty="0">
                <a:solidFill>
                  <a:srgbClr val="000000"/>
                </a:solidFill>
              </a:rPr>
              <a:t>(Eps) </a:t>
            </a:r>
            <a:r>
              <a:rPr lang="en-US" altLang="en-US" sz="2400" dirty="0" err="1"/>
              <a:t>的点数</a:t>
            </a:r>
            <a:endParaRPr lang="en-US" altLang="en-US" sz="2400" dirty="0"/>
          </a:p>
          <a:p>
            <a:pPr marL="990600" lvl="1" indent="-533400">
              <a:lnSpc>
                <a:spcPct val="90000"/>
              </a:lnSpc>
              <a:spcBef>
                <a:spcPct val="20000"/>
              </a:spcBef>
            </a:pPr>
            <a:endParaRPr lang="en-US" altLang="en-US" sz="2400" dirty="0"/>
          </a:p>
          <a:p>
            <a:pPr marL="990600" lvl="1" indent="-533400">
              <a:lnSpc>
                <a:spcPct val="90000"/>
              </a:lnSpc>
              <a:spcBef>
                <a:spcPct val="20000"/>
              </a:spcBef>
            </a:pPr>
            <a:r>
              <a:rPr lang="en-US" altLang="en-US" sz="2400" dirty="0" err="1"/>
              <a:t>如果一个点在</a:t>
            </a:r>
            <a:r>
              <a:rPr lang="en-US" altLang="en-US" sz="2400" dirty="0"/>
              <a:t> Eps </a:t>
            </a:r>
            <a:r>
              <a:rPr lang="zh-CN" altLang="en-US" sz="2400" dirty="0"/>
              <a:t>半径范围</a:t>
            </a:r>
            <a:r>
              <a:rPr lang="en-US" altLang="en-US" sz="2400" dirty="0"/>
              <a:t>内</a:t>
            </a:r>
            <a:r>
              <a:rPr lang="zh-CN" altLang="en-US" sz="2400" dirty="0"/>
              <a:t>，</a:t>
            </a:r>
            <a:r>
              <a:rPr lang="en-US" altLang="en-US" sz="2400" dirty="0" err="1"/>
              <a:t>至少</a:t>
            </a:r>
            <a:r>
              <a:rPr lang="zh-CN" altLang="en-US" sz="2400" dirty="0"/>
              <a:t>包含</a:t>
            </a:r>
            <a:r>
              <a:rPr lang="en-US" altLang="en-US" sz="2400" dirty="0">
                <a:solidFill>
                  <a:srgbClr val="000000"/>
                </a:solidFill>
                <a:ea typeface="+mn-ea"/>
                <a:cs typeface="+mn-cs"/>
              </a:rPr>
              <a:t>MinPts </a:t>
            </a:r>
            <a:r>
              <a:rPr lang="zh-CN" altLang="en-US" sz="2400" dirty="0">
                <a:solidFill>
                  <a:srgbClr val="000000"/>
                </a:solidFill>
                <a:ea typeface="+mn-ea"/>
                <a:cs typeface="+mn-cs"/>
              </a:rPr>
              <a:t>个</a:t>
            </a:r>
            <a:r>
              <a:rPr lang="en-US" altLang="en-US" sz="2400" dirty="0"/>
              <a:t>点 ，</a:t>
            </a:r>
            <a:r>
              <a:rPr lang="en-US" altLang="en-US" sz="2400" dirty="0" err="1"/>
              <a:t>则该点是</a:t>
            </a:r>
            <a:r>
              <a:rPr lang="en-US" altLang="en-US" sz="2400" b="1" dirty="0" err="1">
                <a:solidFill>
                  <a:srgbClr val="FF0000"/>
                </a:solidFill>
              </a:rPr>
              <a:t>核心点</a:t>
            </a:r>
            <a:endParaRPr lang="en-US" altLang="en-US" sz="2400" dirty="0"/>
          </a:p>
          <a:p>
            <a:pPr marL="1447800" lvl="2" indent="-533400">
              <a:lnSpc>
                <a:spcPct val="90000"/>
              </a:lnSpc>
              <a:spcBef>
                <a:spcPct val="20000"/>
              </a:spcBef>
            </a:pPr>
            <a:r>
              <a:rPr lang="en-US" altLang="en-US" sz="2000" dirty="0" err="1"/>
              <a:t>位于簇内部的点</a:t>
            </a:r>
            <a:endParaRPr lang="en-US" altLang="en-US" sz="2000" dirty="0"/>
          </a:p>
          <a:p>
            <a:pPr marL="1447800" lvl="2" indent="-533400">
              <a:lnSpc>
                <a:spcPct val="90000"/>
              </a:lnSpc>
              <a:spcBef>
                <a:spcPct val="20000"/>
              </a:spcBef>
            </a:pPr>
            <a:r>
              <a:rPr lang="en-US" altLang="en-US" sz="2000" dirty="0" err="1"/>
              <a:t>计算点本身</a:t>
            </a:r>
            <a:endParaRPr lang="en-US" altLang="en-US" sz="2000" dirty="0"/>
          </a:p>
          <a:p>
            <a:pPr marL="990600" lvl="1" indent="-533400">
              <a:lnSpc>
                <a:spcPct val="90000"/>
              </a:lnSpc>
              <a:spcBef>
                <a:spcPct val="20000"/>
              </a:spcBef>
            </a:pPr>
            <a:endParaRPr lang="en-US" altLang="en-US" sz="2000" dirty="0"/>
          </a:p>
          <a:p>
            <a:pPr marL="990600" lvl="1" indent="-533400">
              <a:lnSpc>
                <a:spcPct val="90000"/>
              </a:lnSpc>
              <a:spcBef>
                <a:spcPct val="20000"/>
              </a:spcBef>
            </a:pPr>
            <a:r>
              <a:rPr lang="en-US" altLang="en-US" sz="2400" b="1" dirty="0" err="1">
                <a:solidFill>
                  <a:srgbClr val="FF0000"/>
                </a:solidFill>
              </a:rPr>
              <a:t>边界点</a:t>
            </a:r>
            <a:r>
              <a:rPr lang="en-US" altLang="en-US" sz="2400" dirty="0" err="1"/>
              <a:t>不是核心点，而是在核心点</a:t>
            </a:r>
            <a:r>
              <a:rPr lang="zh-CN" altLang="en-US" sz="2400" dirty="0"/>
              <a:t>的领域内</a:t>
            </a:r>
            <a:endParaRPr lang="en-US" altLang="en-US" sz="2400" dirty="0"/>
          </a:p>
          <a:p>
            <a:pPr marL="990600" lvl="1" indent="-533400">
              <a:lnSpc>
                <a:spcPct val="90000"/>
              </a:lnSpc>
              <a:spcBef>
                <a:spcPct val="20000"/>
              </a:spcBef>
            </a:pPr>
            <a:endParaRPr lang="en-US" altLang="en-US" sz="2000" dirty="0"/>
          </a:p>
          <a:p>
            <a:pPr marL="990600" lvl="1" indent="-533400">
              <a:lnSpc>
                <a:spcPct val="90000"/>
              </a:lnSpc>
              <a:spcBef>
                <a:spcPct val="20000"/>
              </a:spcBef>
            </a:pPr>
            <a:r>
              <a:rPr lang="en-US" altLang="en-US" sz="2400" b="1" dirty="0" err="1">
                <a:solidFill>
                  <a:srgbClr val="FF0000"/>
                </a:solidFill>
              </a:rPr>
              <a:t>噪声点</a:t>
            </a:r>
            <a:r>
              <a:rPr lang="en-US" altLang="en-US" sz="2400" dirty="0" err="1"/>
              <a:t>是任何不是核心点或边界点的点</a:t>
            </a:r>
            <a:endParaRPr lang="en-US" altLang="en-US" sz="2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152400"/>
            <a:ext cx="8280400" cy="552450"/>
          </a:xfrm>
        </p:spPr>
        <p:txBody>
          <a:bodyPr/>
          <a:lstStyle/>
          <a:p>
            <a:r>
              <a:rPr lang="en-US" altLang="en-US" sz="2800" dirty="0">
                <a:sym typeface="+mn-ea"/>
              </a:rPr>
              <a:t>DBSCAN: </a:t>
            </a:r>
            <a:r>
              <a:rPr lang="zh-CN" altLang="en-US" sz="2800" dirty="0">
                <a:sym typeface="+mn-ea"/>
              </a:rPr>
              <a:t>核心点、边界点、噪声点</a:t>
            </a:r>
            <a:endParaRPr lang="en-US" altLang="en-US" sz="2800" dirty="0"/>
          </a:p>
        </p:txBody>
      </p:sp>
      <p:pic>
        <p:nvPicPr>
          <p:cNvPr id="84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4996" name="Text Box 4"/>
          <p:cNvSpPr txBox="1">
            <a:spLocks noChangeArrowheads="1"/>
          </p:cNvSpPr>
          <p:nvPr/>
        </p:nvSpPr>
        <p:spPr bwMode="auto">
          <a:xfrm>
            <a:off x="990600" y="5084910"/>
            <a:ext cx="2514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spcBef>
                <a:spcPct val="50000"/>
              </a:spcBef>
            </a:pPr>
            <a:r>
              <a:rPr lang="zh-CN" altLang="en-US" sz="1800" dirty="0">
                <a:latin typeface="+mn-lt"/>
                <a:ea typeface="宋体" panose="02010600030101010101" pitchFamily="2" charset="-122"/>
              </a:rPr>
              <a:t>原始点</a:t>
            </a:r>
          </a:p>
        </p:txBody>
      </p:sp>
      <p:sp>
        <p:nvSpPr>
          <p:cNvPr id="84997" name="Text Box 5"/>
          <p:cNvSpPr txBox="1">
            <a:spLocks noChangeArrowheads="1"/>
          </p:cNvSpPr>
          <p:nvPr/>
        </p:nvSpPr>
        <p:spPr bwMode="auto">
          <a:xfrm>
            <a:off x="5180194" y="5113976"/>
            <a:ext cx="37893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dirty="0" err="1"/>
              <a:t>核心</a:t>
            </a:r>
            <a:r>
              <a:rPr lang="zh-CN" altLang="en-US" sz="1800" dirty="0"/>
              <a:t>点</a:t>
            </a:r>
            <a:r>
              <a:rPr lang="en-US" altLang="en-US" sz="1800" dirty="0"/>
              <a:t>、</a:t>
            </a:r>
            <a:r>
              <a:rPr lang="en-US" altLang="en-US" sz="1800" dirty="0" err="1"/>
              <a:t>边界</a:t>
            </a:r>
            <a:r>
              <a:rPr lang="zh-CN" altLang="en-US" sz="1800" dirty="0"/>
              <a:t>点</a:t>
            </a:r>
            <a:r>
              <a:rPr lang="en-US" altLang="en-US" sz="1800" dirty="0" err="1"/>
              <a:t>和噪声</a:t>
            </a:r>
            <a:r>
              <a:rPr lang="zh-CN" altLang="en-US" sz="1800" dirty="0"/>
              <a:t>点</a:t>
            </a:r>
            <a:endParaRPr lang="en-US" altLang="en-US" sz="1800" dirty="0"/>
          </a:p>
        </p:txBody>
      </p:sp>
      <p:pic>
        <p:nvPicPr>
          <p:cNvPr id="849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4999" name="Text Box 7"/>
          <p:cNvSpPr txBox="1">
            <a:spLocks noChangeArrowheads="1"/>
          </p:cNvSpPr>
          <p:nvPr/>
        </p:nvSpPr>
        <p:spPr bwMode="auto">
          <a:xfrm>
            <a:off x="3048000" y="5768975"/>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en-US" altLang="en-US" sz="1800" dirty="0"/>
              <a:t>Eps = 10, MinPts = 4</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050"/>
          <p:cNvSpPr>
            <a:spLocks noGrp="1" noChangeArrowheads="1"/>
          </p:cNvSpPr>
          <p:nvPr>
            <p:ph type="title"/>
          </p:nvPr>
        </p:nvSpPr>
        <p:spPr>
          <a:xfrm>
            <a:off x="381000" y="152400"/>
            <a:ext cx="8280400" cy="552450"/>
          </a:xfrm>
        </p:spPr>
        <p:txBody>
          <a:bodyPr/>
          <a:lstStyle/>
          <a:p>
            <a:r>
              <a:rPr lang="en-US" altLang="en-US" sz="2800" dirty="0"/>
              <a:t>当 DBSCAN </a:t>
            </a:r>
            <a:r>
              <a:rPr lang="en-US" altLang="en-US" sz="2800" dirty="0" err="1"/>
              <a:t>运行良好时</a:t>
            </a:r>
            <a:endParaRPr lang="en-US" altLang="en-US" sz="2800" dirty="0"/>
          </a:p>
        </p:txBody>
      </p:sp>
      <p:pic>
        <p:nvPicPr>
          <p:cNvPr id="86019" name="Picture 20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1088"/>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6020" name="Text Box 2052"/>
          <p:cNvSpPr txBox="1">
            <a:spLocks noChangeArrowheads="1"/>
          </p:cNvSpPr>
          <p:nvPr/>
        </p:nvSpPr>
        <p:spPr bwMode="auto">
          <a:xfrm>
            <a:off x="990600" y="4433888"/>
            <a:ext cx="2514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zh-CN" altLang="en-US" sz="1800">
                <a:ea typeface="宋体" panose="02010600030101010101" pitchFamily="2" charset="-122"/>
              </a:rPr>
              <a:t>原始点</a:t>
            </a:r>
          </a:p>
        </p:txBody>
      </p:sp>
      <p:grpSp>
        <p:nvGrpSpPr>
          <p:cNvPr id="2" name="Group 2053"/>
          <p:cNvGrpSpPr/>
          <p:nvPr/>
        </p:nvGrpSpPr>
        <p:grpSpPr bwMode="auto">
          <a:xfrm>
            <a:off x="4271963" y="1004888"/>
            <a:ext cx="4872037" cy="3797299"/>
            <a:chOff x="2691" y="633"/>
            <a:chExt cx="3069" cy="2392"/>
          </a:xfrm>
        </p:grpSpPr>
        <p:pic>
          <p:nvPicPr>
            <p:cNvPr id="86023" name="Picture 20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 y="633"/>
              <a:ext cx="3069"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6024" name="Text Box 2055"/>
            <p:cNvSpPr txBox="1">
              <a:spLocks noChangeArrowheads="1"/>
            </p:cNvSpPr>
            <p:nvPr/>
          </p:nvSpPr>
          <p:spPr bwMode="auto">
            <a:xfrm>
              <a:off x="4032" y="2793"/>
              <a:ext cx="158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zh-CN" altLang="en-US" sz="1800" dirty="0">
                  <a:ea typeface="宋体" panose="02010600030101010101" pitchFamily="2" charset="-122"/>
                </a:rPr>
                <a:t>簇</a:t>
              </a:r>
            </a:p>
          </p:txBody>
        </p:sp>
      </p:grpSp>
      <p:sp>
        <p:nvSpPr>
          <p:cNvPr id="1653768" name="Text Box 2056"/>
          <p:cNvSpPr txBox="1">
            <a:spLocks noChangeArrowheads="1"/>
          </p:cNvSpPr>
          <p:nvPr/>
        </p:nvSpPr>
        <p:spPr bwMode="auto">
          <a:xfrm>
            <a:off x="533400" y="5385117"/>
            <a:ext cx="6629400" cy="78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342900" indent="-342900">
              <a:spcBef>
                <a:spcPct val="50000"/>
              </a:spcBef>
              <a:buFont typeface="Wingdings" panose="05000000000000000000" pitchFamily="2" charset="2"/>
              <a:buChar char="n"/>
            </a:pPr>
            <a:r>
              <a:rPr lang="en-US" altLang="en-US" sz="1800" dirty="0" err="1"/>
              <a:t>抗噪音</a:t>
            </a:r>
            <a:endParaRPr lang="en-US" altLang="en-US" sz="1800" dirty="0"/>
          </a:p>
          <a:p>
            <a:pPr marL="342900" indent="-342900">
              <a:spcBef>
                <a:spcPct val="50000"/>
              </a:spcBef>
              <a:buFont typeface="Wingdings" panose="05000000000000000000" pitchFamily="2" charset="2"/>
              <a:buChar char="n"/>
            </a:pPr>
            <a:r>
              <a:rPr lang="en-US" altLang="en-US" sz="1800" dirty="0" err="1"/>
              <a:t>处理不同形状和大小的簇</a:t>
            </a:r>
            <a:endParaRPr lang="en-US"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3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768"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152400"/>
            <a:ext cx="8280400" cy="552450"/>
          </a:xfrm>
        </p:spPr>
        <p:txBody>
          <a:bodyPr/>
          <a:lstStyle/>
          <a:p>
            <a:r>
              <a:rPr lang="en-US" altLang="en-US" sz="2800" dirty="0"/>
              <a:t>当 DBSCAN </a:t>
            </a:r>
            <a:r>
              <a:rPr lang="zh-CN" altLang="en-US" sz="2800" dirty="0"/>
              <a:t>运行不好</a:t>
            </a:r>
            <a:r>
              <a:rPr lang="en-US" altLang="en-US" sz="2800" dirty="0"/>
              <a:t>时</a:t>
            </a:r>
          </a:p>
        </p:txBody>
      </p:sp>
      <p:sp>
        <p:nvSpPr>
          <p:cNvPr id="87043" name="Text Box 3"/>
          <p:cNvSpPr txBox="1">
            <a:spLocks noChangeArrowheads="1"/>
          </p:cNvSpPr>
          <p:nvPr/>
        </p:nvSpPr>
        <p:spPr bwMode="auto">
          <a:xfrm>
            <a:off x="1066800" y="3886200"/>
            <a:ext cx="2514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spcBef>
                <a:spcPct val="50000"/>
              </a:spcBef>
            </a:pPr>
            <a:r>
              <a:rPr lang="zh-CN" altLang="en-US" sz="1800">
                <a:ea typeface="宋体" panose="02010600030101010101" pitchFamily="2" charset="-122"/>
              </a:rPr>
              <a:t>原始点</a:t>
            </a:r>
          </a:p>
        </p:txBody>
      </p:sp>
      <p:sp>
        <p:nvSpPr>
          <p:cNvPr id="87044" name="Rectangle 4"/>
          <p:cNvSpPr>
            <a:spLocks noChangeArrowheads="1"/>
          </p:cNvSpPr>
          <p:nvPr/>
        </p:nvSpPr>
        <p:spPr bwMode="auto">
          <a:xfrm>
            <a:off x="3048000" y="2228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pic>
        <p:nvPicPr>
          <p:cNvPr id="87045" name="Picture 5" descr="fish_clus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3048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Rectangle 6"/>
          <p:cNvSpPr>
            <a:spLocks noChangeArrowheads="1"/>
          </p:cNvSpPr>
          <p:nvPr/>
        </p:nvSpPr>
        <p:spPr bwMode="auto">
          <a:xfrm>
            <a:off x="3630613" y="27892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graphicFrame>
        <p:nvGraphicFramePr>
          <p:cNvPr id="87047" name="Object 0"/>
          <p:cNvGraphicFramePr>
            <a:graphicFrameLocks noChangeAspect="1"/>
          </p:cNvGraphicFramePr>
          <p:nvPr/>
        </p:nvGraphicFramePr>
        <p:xfrm>
          <a:off x="4648200" y="1066800"/>
          <a:ext cx="3363913" cy="2287588"/>
        </p:xfrm>
        <a:graphic>
          <a:graphicData uri="http://schemas.openxmlformats.org/presentationml/2006/ole">
            <mc:AlternateContent xmlns:mc="http://schemas.openxmlformats.org/markup-compatibility/2006">
              <mc:Choice xmlns:v="urn:schemas-microsoft-com:vml" Requires="v">
                <p:oleObj spid="_x0000_s192514" r:id="rId4" imgW="4686300" imgH="3177540" progId="MSPhotoEd.3">
                  <p:embed/>
                </p:oleObj>
              </mc:Choice>
              <mc:Fallback>
                <p:oleObj r:id="rId4" imgW="4686300" imgH="3177540" progId="MSPhotoEd.3">
                  <p:embed/>
                  <p:pic>
                    <p:nvPicPr>
                      <p:cNvPr id="87047"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066800"/>
                        <a:ext cx="3363913"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8" name="Rectangle 8"/>
          <p:cNvSpPr>
            <a:spLocks noChangeArrowheads="1"/>
          </p:cNvSpPr>
          <p:nvPr/>
        </p:nvSpPr>
        <p:spPr bwMode="auto">
          <a:xfrm>
            <a:off x="4800600" y="3352800"/>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1600" b="0" dirty="0">
                <a:latin typeface="Times New Roman" panose="02020603050405020304" pitchFamily="18" charset="0"/>
                <a:cs typeface="Times New Roman" panose="02020603050405020304" pitchFamily="18" charset="0"/>
              </a:rPr>
              <a:t>(MinPts=4, Eps=9.75).</a:t>
            </a:r>
            <a:r>
              <a:rPr lang="en-US" altLang="en-US" sz="900" b="0" dirty="0">
                <a:latin typeface="Times New Roman" panose="02020603050405020304" pitchFamily="18" charset="0"/>
              </a:rPr>
              <a:t> </a:t>
            </a:r>
            <a:endParaRPr lang="en-US" altLang="en-US" sz="2400" b="0" dirty="0">
              <a:latin typeface="Times New Roman" panose="02020603050405020304" pitchFamily="18" charset="0"/>
            </a:endParaRPr>
          </a:p>
        </p:txBody>
      </p:sp>
      <p:sp>
        <p:nvSpPr>
          <p:cNvPr id="87049" name="Rectangle 9"/>
          <p:cNvSpPr>
            <a:spLocks noChangeArrowheads="1"/>
          </p:cNvSpPr>
          <p:nvPr/>
        </p:nvSpPr>
        <p:spPr bwMode="auto">
          <a:xfrm>
            <a:off x="3630613" y="27892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graphicFrame>
        <p:nvGraphicFramePr>
          <p:cNvPr id="87050" name="Object 1"/>
          <p:cNvGraphicFramePr>
            <a:graphicFrameLocks noChangeAspect="1"/>
          </p:cNvGraphicFramePr>
          <p:nvPr/>
        </p:nvGraphicFramePr>
        <p:xfrm>
          <a:off x="4724400" y="3733800"/>
          <a:ext cx="3363913" cy="2286000"/>
        </p:xfrm>
        <a:graphic>
          <a:graphicData uri="http://schemas.openxmlformats.org/presentationml/2006/ole">
            <mc:AlternateContent xmlns:mc="http://schemas.openxmlformats.org/markup-compatibility/2006">
              <mc:Choice xmlns:v="urn:schemas-microsoft-com:vml" Requires="v">
                <p:oleObj spid="_x0000_s192515" r:id="rId6" imgW="4686300" imgH="3177540" progId="MSPhotoEd.3">
                  <p:embed/>
                </p:oleObj>
              </mc:Choice>
              <mc:Fallback>
                <p:oleObj r:id="rId6" imgW="4686300" imgH="3177540" progId="MSPhotoEd.3">
                  <p:embed/>
                  <p:pic>
                    <p:nvPicPr>
                      <p:cNvPr id="8705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733800"/>
                        <a:ext cx="33639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1" name="Rectangle 11"/>
          <p:cNvSpPr>
            <a:spLocks noChangeArrowheads="1"/>
          </p:cNvSpPr>
          <p:nvPr/>
        </p:nvSpPr>
        <p:spPr bwMode="auto">
          <a:xfrm>
            <a:off x="4724400" y="6019800"/>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1600" b="0" dirty="0">
                <a:latin typeface="Times New Roman" panose="02020603050405020304" pitchFamily="18" charset="0"/>
                <a:cs typeface="Times New Roman" panose="02020603050405020304" pitchFamily="18" charset="0"/>
              </a:rPr>
              <a:t> (MinPts=4, Eps=9.92)</a:t>
            </a:r>
          </a:p>
        </p:txBody>
      </p:sp>
      <p:sp>
        <p:nvSpPr>
          <p:cNvPr id="1654796" name="Text Box 12"/>
          <p:cNvSpPr txBox="1">
            <a:spLocks noChangeArrowheads="1"/>
          </p:cNvSpPr>
          <p:nvPr/>
        </p:nvSpPr>
        <p:spPr bwMode="auto">
          <a:xfrm>
            <a:off x="609600" y="5392738"/>
            <a:ext cx="3505200" cy="78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marL="285750" indent="-285750">
              <a:spcBef>
                <a:spcPct val="50000"/>
              </a:spcBef>
              <a:buFont typeface="Wingdings" panose="05000000000000000000" pitchFamily="2" charset="2"/>
              <a:buChar char="n"/>
            </a:pPr>
            <a:r>
              <a:rPr lang="en-US" altLang="en-US" sz="1800" dirty="0" err="1"/>
              <a:t>不同的密度</a:t>
            </a:r>
            <a:endParaRPr lang="en-US" altLang="en-US" sz="1800" dirty="0"/>
          </a:p>
          <a:p>
            <a:pPr marL="285750" indent="-285750">
              <a:spcBef>
                <a:spcPct val="50000"/>
              </a:spcBef>
              <a:buFont typeface="Wingdings" panose="05000000000000000000" pitchFamily="2" charset="2"/>
              <a:buChar char="n"/>
            </a:pPr>
            <a:r>
              <a:rPr lang="en-US" altLang="en-US" sz="1800" dirty="0" err="1"/>
              <a:t>高维数据</a:t>
            </a:r>
            <a:endParaRPr lang="en-US" altLang="en-US" sz="18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7F491-E631-4903-9B4D-2B08D07867E4}"/>
              </a:ext>
            </a:extLst>
          </p:cNvPr>
          <p:cNvSpPr>
            <a:spLocks noGrp="1"/>
          </p:cNvSpPr>
          <p:nvPr>
            <p:ph type="title"/>
          </p:nvPr>
        </p:nvSpPr>
        <p:spPr/>
        <p:txBody>
          <a:bodyPr/>
          <a:lstStyle/>
          <a:p>
            <a:r>
              <a:rPr lang="zh-CN" altLang="en-US" dirty="0"/>
              <a:t>对比 </a:t>
            </a:r>
            <a:r>
              <a:rPr lang="en-US" altLang="zh-CN" dirty="0"/>
              <a:t>K-means</a:t>
            </a:r>
            <a:r>
              <a:rPr lang="zh-CN" altLang="en-US" dirty="0"/>
              <a:t> 和 </a:t>
            </a:r>
            <a:r>
              <a:rPr lang="en-US" altLang="zh-CN" dirty="0"/>
              <a:t>DBSCAN </a:t>
            </a:r>
            <a:r>
              <a:rPr lang="zh-CN" altLang="en-US" dirty="0"/>
              <a:t>（</a:t>
            </a:r>
            <a:r>
              <a:rPr lang="en-US" altLang="zh-CN" dirty="0"/>
              <a:t>1</a:t>
            </a:r>
            <a:r>
              <a:rPr lang="zh-CN" altLang="en-US" dirty="0"/>
              <a:t>）</a:t>
            </a:r>
          </a:p>
        </p:txBody>
      </p:sp>
      <p:sp>
        <p:nvSpPr>
          <p:cNvPr id="4" name="内容占位符 3">
            <a:extLst>
              <a:ext uri="{FF2B5EF4-FFF2-40B4-BE49-F238E27FC236}">
                <a16:creationId xmlns:a16="http://schemas.microsoft.com/office/drawing/2014/main" id="{BC90949C-ECEF-499F-9A29-B7B567F54DF0}"/>
              </a:ext>
            </a:extLst>
          </p:cNvPr>
          <p:cNvSpPr>
            <a:spLocks noGrp="1"/>
          </p:cNvSpPr>
          <p:nvPr>
            <p:ph sz="half" idx="1"/>
          </p:nvPr>
        </p:nvSpPr>
        <p:spPr>
          <a:xfrm>
            <a:off x="411163" y="1066800"/>
            <a:ext cx="4083050" cy="5257800"/>
          </a:xfrm>
        </p:spPr>
        <p:txBody>
          <a:bodyPr/>
          <a:lstStyle/>
          <a:p>
            <a:pPr>
              <a:buFont typeface="Wingdings" panose="05000000000000000000" pitchFamily="2" charset="2"/>
              <a:buChar char="n"/>
            </a:pPr>
            <a:r>
              <a:rPr lang="en-US" altLang="zh-CN" dirty="0"/>
              <a:t>K-means</a:t>
            </a:r>
          </a:p>
          <a:p>
            <a:pPr lvl="1">
              <a:buFont typeface="Wingdings" panose="05000000000000000000" pitchFamily="2" charset="2"/>
              <a:buChar char="Ø"/>
            </a:pPr>
            <a:r>
              <a:rPr lang="zh-CN" altLang="en-US" dirty="0"/>
              <a:t>基于划分的聚类，对所有对象进行划分</a:t>
            </a:r>
            <a:r>
              <a:rPr lang="en-US" altLang="zh-CN" dirty="0"/>
              <a:t> </a:t>
            </a:r>
          </a:p>
          <a:p>
            <a:pPr marL="457200" lvl="1" indent="0">
              <a:buNone/>
            </a:pPr>
            <a:r>
              <a:rPr lang="zh-CN" altLang="en-US" dirty="0"/>
              <a:t> （完全聚类）</a:t>
            </a:r>
            <a:endParaRPr lang="en-US" altLang="zh-CN" dirty="0"/>
          </a:p>
          <a:p>
            <a:pPr lvl="1">
              <a:buFont typeface="Wingdings" panose="05000000000000000000" pitchFamily="2" charset="2"/>
              <a:buChar char="Ø"/>
            </a:pPr>
            <a:r>
              <a:rPr lang="zh-CN" altLang="en-US" dirty="0"/>
              <a:t>基于原型的</a:t>
            </a:r>
            <a:endParaRPr lang="en-US" altLang="zh-CN" dirty="0"/>
          </a:p>
          <a:p>
            <a:pPr lvl="1">
              <a:buFont typeface="Wingdings" panose="05000000000000000000" pitchFamily="2" charset="2"/>
              <a:buChar char="Ø"/>
            </a:pPr>
            <a:r>
              <a:rPr lang="zh-CN" altLang="en-US" dirty="0"/>
              <a:t>很难处理非球形和不同大小的簇</a:t>
            </a:r>
            <a:endParaRPr lang="en-US" altLang="zh-CN" dirty="0"/>
          </a:p>
          <a:p>
            <a:pPr lvl="1">
              <a:buFont typeface="Wingdings" panose="05000000000000000000" pitchFamily="2" charset="2"/>
              <a:buChar char="Ø"/>
            </a:pPr>
            <a:r>
              <a:rPr lang="zh-CN" altLang="en-US" dirty="0"/>
              <a:t>难处理不同密度的簇</a:t>
            </a:r>
            <a:endParaRPr lang="en-US" altLang="zh-CN" dirty="0"/>
          </a:p>
          <a:p>
            <a:pPr lvl="1">
              <a:buFont typeface="Wingdings" panose="05000000000000000000" pitchFamily="2" charset="2"/>
              <a:buChar char="Ø"/>
            </a:pPr>
            <a:r>
              <a:rPr lang="zh-CN" altLang="en-US" dirty="0"/>
              <a:t>易受受噪声和离群点影响</a:t>
            </a:r>
            <a:endParaRPr lang="en-US" altLang="zh-CN" dirty="0"/>
          </a:p>
          <a:p>
            <a:pPr lvl="1">
              <a:buFont typeface="Wingdings" panose="05000000000000000000" pitchFamily="2" charset="2"/>
              <a:buChar char="Ø"/>
            </a:pPr>
            <a:r>
              <a:rPr lang="zh-CN" altLang="en-US" dirty="0"/>
              <a:t>具有明确定义的质心（如均值或中位数）的数据</a:t>
            </a:r>
            <a:endParaRPr lang="en-US" altLang="zh-CN" dirty="0"/>
          </a:p>
          <a:p>
            <a:pPr lvl="1">
              <a:buFont typeface="Wingdings" panose="05000000000000000000" pitchFamily="2" charset="2"/>
              <a:buChar char="n"/>
            </a:pPr>
            <a:endParaRPr lang="zh-CN" altLang="en-US" dirty="0"/>
          </a:p>
        </p:txBody>
      </p:sp>
      <p:sp>
        <p:nvSpPr>
          <p:cNvPr id="5" name="内容占位符 4">
            <a:extLst>
              <a:ext uri="{FF2B5EF4-FFF2-40B4-BE49-F238E27FC236}">
                <a16:creationId xmlns:a16="http://schemas.microsoft.com/office/drawing/2014/main" id="{E63A9506-8DFE-434A-A444-63776843A758}"/>
              </a:ext>
            </a:extLst>
          </p:cNvPr>
          <p:cNvSpPr>
            <a:spLocks noGrp="1"/>
          </p:cNvSpPr>
          <p:nvPr>
            <p:ph sz="half" idx="2"/>
          </p:nvPr>
        </p:nvSpPr>
        <p:spPr>
          <a:xfrm>
            <a:off x="4646613" y="990600"/>
            <a:ext cx="4083050" cy="5334000"/>
          </a:xfrm>
        </p:spPr>
        <p:txBody>
          <a:bodyPr/>
          <a:lstStyle/>
          <a:p>
            <a:pPr>
              <a:buFont typeface="Wingdings" panose="05000000000000000000" pitchFamily="2" charset="2"/>
              <a:buChar char="n"/>
            </a:pPr>
            <a:r>
              <a:rPr lang="en-US" altLang="zh-CN" dirty="0"/>
              <a:t>DBSCAN</a:t>
            </a:r>
          </a:p>
          <a:p>
            <a:pPr lvl="1">
              <a:buFont typeface="Wingdings" panose="05000000000000000000" pitchFamily="2" charset="2"/>
              <a:buChar char="Ø"/>
            </a:pPr>
            <a:r>
              <a:rPr lang="zh-CN" altLang="en-US" dirty="0"/>
              <a:t>基于划分的聚类，丢弃被识别为噪声的对象</a:t>
            </a:r>
            <a:endParaRPr lang="en-US" altLang="zh-CN" dirty="0"/>
          </a:p>
          <a:p>
            <a:pPr marL="457200" lvl="1" indent="0">
              <a:buNone/>
            </a:pPr>
            <a:r>
              <a:rPr lang="en-US" altLang="zh-CN" dirty="0"/>
              <a:t> </a:t>
            </a:r>
            <a:r>
              <a:rPr lang="zh-CN" altLang="en-US" dirty="0"/>
              <a:t>（部分聚类）</a:t>
            </a:r>
            <a:endParaRPr lang="en-US" altLang="zh-CN" dirty="0"/>
          </a:p>
          <a:p>
            <a:pPr lvl="1">
              <a:buFont typeface="Wingdings" panose="05000000000000000000" pitchFamily="2" charset="2"/>
              <a:buChar char="Ø"/>
            </a:pPr>
            <a:r>
              <a:rPr lang="zh-CN" altLang="en-US" dirty="0"/>
              <a:t>基于密度的</a:t>
            </a:r>
            <a:endParaRPr lang="en-US" altLang="zh-CN" dirty="0"/>
          </a:p>
          <a:p>
            <a:pPr lvl="1">
              <a:buFont typeface="Wingdings" panose="05000000000000000000" pitchFamily="2" charset="2"/>
              <a:buChar char="Ø"/>
            </a:pPr>
            <a:r>
              <a:rPr lang="zh-CN" altLang="en-US" dirty="0"/>
              <a:t>可处理不同大小和不同形状的簇</a:t>
            </a:r>
            <a:endParaRPr lang="en-US" altLang="zh-CN" dirty="0"/>
          </a:p>
          <a:p>
            <a:pPr lvl="1">
              <a:buFont typeface="Wingdings" panose="05000000000000000000" pitchFamily="2" charset="2"/>
              <a:buChar char="Ø"/>
            </a:pPr>
            <a:r>
              <a:rPr lang="zh-CN" altLang="en-US" dirty="0"/>
              <a:t>难处理不同密度的簇</a:t>
            </a:r>
            <a:endParaRPr lang="en-US" altLang="zh-CN" dirty="0"/>
          </a:p>
          <a:p>
            <a:pPr lvl="1">
              <a:buFont typeface="Wingdings" panose="05000000000000000000" pitchFamily="2" charset="2"/>
              <a:buChar char="Ø"/>
            </a:pPr>
            <a:r>
              <a:rPr lang="zh-CN" altLang="en-US" dirty="0"/>
              <a:t>不太受噪声和离群点影响</a:t>
            </a:r>
            <a:endParaRPr lang="en-US" altLang="zh-CN" dirty="0"/>
          </a:p>
          <a:p>
            <a:pPr lvl="1">
              <a:buFont typeface="Wingdings" panose="05000000000000000000" pitchFamily="2" charset="2"/>
              <a:buChar char="Ø"/>
            </a:pPr>
            <a:r>
              <a:rPr lang="zh-CN" altLang="en-US" dirty="0"/>
              <a:t>要求密度定义对于数据有意义</a:t>
            </a:r>
            <a:endParaRPr lang="en-US" altLang="zh-CN" dirty="0"/>
          </a:p>
        </p:txBody>
      </p:sp>
    </p:spTree>
    <p:extLst>
      <p:ext uri="{BB962C8B-B14F-4D97-AF65-F5344CB8AC3E}">
        <p14:creationId xmlns:p14="http://schemas.microsoft.com/office/powerpoint/2010/main" val="35476207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013820-BFF0-4C84-A976-132EBF212173}"/>
              </a:ext>
            </a:extLst>
          </p:cNvPr>
          <p:cNvSpPr>
            <a:spLocks noGrp="1"/>
          </p:cNvSpPr>
          <p:nvPr>
            <p:ph type="title"/>
          </p:nvPr>
        </p:nvSpPr>
        <p:spPr/>
        <p:txBody>
          <a:bodyPr/>
          <a:lstStyle/>
          <a:p>
            <a:r>
              <a:rPr lang="zh-CN" altLang="en-US" dirty="0"/>
              <a:t>对比 </a:t>
            </a:r>
            <a:r>
              <a:rPr lang="en-US" altLang="zh-CN" dirty="0"/>
              <a:t>K-means</a:t>
            </a:r>
            <a:r>
              <a:rPr lang="zh-CN" altLang="en-US" dirty="0"/>
              <a:t> 和 </a:t>
            </a:r>
            <a:r>
              <a:rPr lang="en-US" altLang="zh-CN" dirty="0"/>
              <a:t>DBSCAN </a:t>
            </a:r>
            <a:r>
              <a:rPr lang="zh-CN" altLang="en-US" dirty="0"/>
              <a:t>（</a:t>
            </a:r>
            <a:r>
              <a:rPr lang="en-US" altLang="zh-CN" dirty="0"/>
              <a:t>2</a:t>
            </a:r>
            <a:r>
              <a:rPr lang="zh-CN" altLang="en-US" dirty="0"/>
              <a:t>）</a:t>
            </a:r>
          </a:p>
        </p:txBody>
      </p:sp>
      <p:sp>
        <p:nvSpPr>
          <p:cNvPr id="3" name="内容占位符 2">
            <a:extLst>
              <a:ext uri="{FF2B5EF4-FFF2-40B4-BE49-F238E27FC236}">
                <a16:creationId xmlns:a16="http://schemas.microsoft.com/office/drawing/2014/main" id="{AA2C6412-D7EC-45C2-9E7E-5A9424298615}"/>
              </a:ext>
            </a:extLst>
          </p:cNvPr>
          <p:cNvSpPr>
            <a:spLocks noGrp="1"/>
          </p:cNvSpPr>
          <p:nvPr>
            <p:ph sz="half" idx="1"/>
          </p:nvPr>
        </p:nvSpPr>
        <p:spPr>
          <a:xfrm>
            <a:off x="381000" y="990600"/>
            <a:ext cx="4083050" cy="5181600"/>
          </a:xfrm>
        </p:spPr>
        <p:txBody>
          <a:bodyPr/>
          <a:lstStyle/>
          <a:p>
            <a:pPr>
              <a:buFont typeface="Wingdings" panose="05000000000000000000" pitchFamily="2" charset="2"/>
              <a:buChar char="n"/>
            </a:pPr>
            <a:r>
              <a:rPr lang="en-US" altLang="zh-CN" dirty="0"/>
              <a:t>K-means</a:t>
            </a:r>
          </a:p>
          <a:p>
            <a:pPr lvl="1">
              <a:buFont typeface="Wingdings" panose="05000000000000000000" pitchFamily="2" charset="2"/>
              <a:buChar char="Ø"/>
            </a:pPr>
            <a:r>
              <a:rPr lang="zh-CN" altLang="en-US" dirty="0"/>
              <a:t>可用于稀疏的高维数据，如文档数据</a:t>
            </a:r>
            <a:endParaRPr lang="en-US" altLang="zh-CN" sz="3600" dirty="0"/>
          </a:p>
          <a:p>
            <a:pPr lvl="1">
              <a:buFont typeface="Wingdings" panose="05000000000000000000" pitchFamily="2" charset="2"/>
              <a:buChar char="Ø"/>
            </a:pPr>
            <a:r>
              <a:rPr lang="zh-CN" altLang="en-US" dirty="0"/>
              <a:t>多次运行产生不同的结果，受随机初始化质心影响</a:t>
            </a:r>
            <a:endParaRPr lang="en-US" altLang="zh-CN" dirty="0"/>
          </a:p>
          <a:p>
            <a:pPr lvl="1">
              <a:buFont typeface="Wingdings" panose="05000000000000000000" pitchFamily="2" charset="2"/>
              <a:buChar char="Ø"/>
            </a:pPr>
            <a:r>
              <a:rPr lang="zh-CN" altLang="en-US" dirty="0"/>
              <a:t>需要用户指定簇的个数，</a:t>
            </a:r>
            <a:r>
              <a:rPr lang="en-US" altLang="zh-CN" dirty="0"/>
              <a:t>K</a:t>
            </a:r>
          </a:p>
          <a:p>
            <a:pPr lvl="1">
              <a:buFont typeface="Wingdings" panose="05000000000000000000" pitchFamily="2" charset="2"/>
              <a:buChar char="Ø"/>
            </a:pPr>
            <a:r>
              <a:rPr lang="zh-CN" altLang="en-US" dirty="0"/>
              <a:t>时间复杂度为</a:t>
            </a:r>
            <a:r>
              <a:rPr lang="en-US" altLang="zh-CN" dirty="0"/>
              <a:t>O(m</a:t>
            </a:r>
            <a:r>
              <a:rPr lang="zh-CN" altLang="en-US" dirty="0"/>
              <a:t>）</a:t>
            </a:r>
            <a:endParaRPr lang="en-US" altLang="zh-CN"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398531B-FDAB-4281-9BCB-CD7E60F98394}"/>
                  </a:ext>
                </a:extLst>
              </p:cNvPr>
              <p:cNvSpPr>
                <a:spLocks noGrp="1"/>
              </p:cNvSpPr>
              <p:nvPr>
                <p:ph sz="half" idx="2"/>
              </p:nvPr>
            </p:nvSpPr>
            <p:spPr>
              <a:xfrm>
                <a:off x="4650575" y="990600"/>
                <a:ext cx="4083050" cy="5181600"/>
              </a:xfrm>
            </p:spPr>
            <p:txBody>
              <a:bodyPr/>
              <a:lstStyle/>
              <a:p>
                <a:pPr>
                  <a:buFont typeface="Wingdings" panose="05000000000000000000" pitchFamily="2" charset="2"/>
                  <a:buChar char="n"/>
                </a:pPr>
                <a:r>
                  <a:rPr lang="en-US" altLang="zh-CN" dirty="0"/>
                  <a:t>DBSCAN</a:t>
                </a:r>
              </a:p>
              <a:p>
                <a:pPr lvl="1">
                  <a:buFont typeface="Wingdings" panose="05000000000000000000" pitchFamily="2" charset="2"/>
                  <a:buChar char="Ø"/>
                </a:pPr>
                <a:r>
                  <a:rPr lang="zh-CN" altLang="en-US" dirty="0">
                    <a:solidFill>
                      <a:srgbClr val="000000"/>
                    </a:solidFill>
                  </a:rPr>
                  <a:t>不可用于稀疏的高维数据，因为传统的欧几里得密度定义没有意义</a:t>
                </a:r>
                <a:endParaRPr lang="en-US" altLang="zh-CN" dirty="0">
                  <a:solidFill>
                    <a:srgbClr val="000000"/>
                  </a:solidFill>
                </a:endParaRPr>
              </a:p>
              <a:p>
                <a:pPr lvl="1">
                  <a:buFont typeface="Wingdings" panose="05000000000000000000" pitchFamily="2" charset="2"/>
                  <a:buChar char="Ø"/>
                </a:pPr>
                <a:r>
                  <a:rPr lang="zh-CN" altLang="en-US" dirty="0">
                    <a:solidFill>
                      <a:srgbClr val="000000"/>
                    </a:solidFill>
                  </a:rPr>
                  <a:t>多次运行产生相同的结果</a:t>
                </a:r>
                <a:endParaRPr lang="en-US" altLang="zh-CN" sz="1400" dirty="0">
                  <a:solidFill>
                    <a:srgbClr val="000000"/>
                  </a:solidFill>
                </a:endParaRPr>
              </a:p>
              <a:p>
                <a:pPr lvl="1">
                  <a:buFont typeface="Wingdings" panose="05000000000000000000" pitchFamily="2" charset="2"/>
                  <a:buChar char="Ø"/>
                </a:pPr>
                <a:r>
                  <a:rPr lang="zh-CN" altLang="en-US" dirty="0">
                    <a:solidFill>
                      <a:srgbClr val="000000"/>
                    </a:solidFill>
                  </a:rPr>
                  <a:t>自动确定簇的个数，但需要用户指定两个参数：</a:t>
                </a:r>
                <a:r>
                  <a:rPr lang="en-US" altLang="zh-CN" dirty="0">
                    <a:solidFill>
                      <a:srgbClr val="000000"/>
                    </a:solidFill>
                  </a:rPr>
                  <a:t>Eps</a:t>
                </a:r>
                <a:r>
                  <a:rPr lang="zh-CN" altLang="en-US" dirty="0">
                    <a:solidFill>
                      <a:srgbClr val="000000"/>
                    </a:solidFill>
                  </a:rPr>
                  <a:t>（邻居半径）和</a:t>
                </a:r>
                <a:r>
                  <a:rPr lang="en-US" altLang="zh-CN" dirty="0" err="1">
                    <a:solidFill>
                      <a:srgbClr val="000000"/>
                    </a:solidFill>
                  </a:rPr>
                  <a:t>MinPts</a:t>
                </a:r>
                <a:r>
                  <a:rPr lang="zh-CN" altLang="en-US" dirty="0">
                    <a:solidFill>
                      <a:srgbClr val="000000"/>
                    </a:solidFill>
                  </a:rPr>
                  <a:t>（最少点数）</a:t>
                </a:r>
                <a:endParaRPr lang="en-US" altLang="zh-CN" dirty="0">
                  <a:solidFill>
                    <a:srgbClr val="000000"/>
                  </a:solidFill>
                </a:endParaRPr>
              </a:p>
              <a:p>
                <a:pPr lvl="1">
                  <a:buFont typeface="Wingdings" panose="05000000000000000000" pitchFamily="2" charset="2"/>
                  <a:buChar char="Ø"/>
                </a:pPr>
                <a:r>
                  <a:rPr lang="zh-CN" altLang="en-US" dirty="0">
                    <a:solidFill>
                      <a:srgbClr val="000000"/>
                    </a:solidFill>
                  </a:rPr>
                  <a:t>时间复杂度为</a:t>
                </a:r>
                <a:r>
                  <a:rPr lang="en-US" altLang="zh-CN" dirty="0">
                    <a:solidFill>
                      <a:srgbClr val="000000"/>
                    </a:solidFill>
                  </a:rPr>
                  <a:t>O(</a:t>
                </a:r>
                <a14:m>
                  <m:oMath xmlns:m="http://schemas.openxmlformats.org/officeDocument/2006/math">
                    <m:sSup>
                      <m:sSupPr>
                        <m:ctrlPr>
                          <a:rPr lang="en-US" altLang="zh-CN" i="1" dirty="0" smtClean="0">
                            <a:solidFill>
                              <a:srgbClr val="000000"/>
                            </a:solidFill>
                            <a:latin typeface="Cambria Math" panose="02040503050406030204" pitchFamily="18" charset="0"/>
                          </a:rPr>
                        </m:ctrlPr>
                      </m:sSupPr>
                      <m:e>
                        <m:r>
                          <a:rPr lang="en-US" altLang="zh-CN" b="0" i="1" dirty="0" smtClean="0">
                            <a:solidFill>
                              <a:srgbClr val="000000"/>
                            </a:solidFill>
                            <a:latin typeface="Cambria Math" panose="02040503050406030204" pitchFamily="18" charset="0"/>
                          </a:rPr>
                          <m:t>𝑚</m:t>
                        </m:r>
                      </m:e>
                      <m:sup>
                        <m:r>
                          <a:rPr lang="en-US" altLang="zh-CN" b="0" i="1" dirty="0" smtClean="0">
                            <a:solidFill>
                              <a:srgbClr val="000000"/>
                            </a:solidFill>
                            <a:latin typeface="Cambria Math" panose="02040503050406030204" pitchFamily="18" charset="0"/>
                          </a:rPr>
                          <m:t>2</m:t>
                        </m:r>
                      </m:sup>
                    </m:sSup>
                    <m:r>
                      <a:rPr lang="en-US" altLang="zh-CN" b="0" i="1" dirty="0" smtClean="0">
                        <a:solidFill>
                          <a:srgbClr val="000000"/>
                        </a:solidFill>
                        <a:latin typeface="Cambria Math" panose="02040503050406030204" pitchFamily="18" charset="0"/>
                      </a:rPr>
                      <m:t>)</m:t>
                    </m:r>
                  </m:oMath>
                </a14:m>
                <a:endParaRPr lang="en-US" altLang="zh-CN" dirty="0"/>
              </a:p>
            </p:txBody>
          </p:sp>
        </mc:Choice>
        <mc:Fallback xmlns="">
          <p:sp>
            <p:nvSpPr>
              <p:cNvPr id="4" name="内容占位符 3">
                <a:extLst>
                  <a:ext uri="{FF2B5EF4-FFF2-40B4-BE49-F238E27FC236}">
                    <a16:creationId xmlns:a16="http://schemas.microsoft.com/office/drawing/2014/main" id="{9398531B-FDAB-4281-9BCB-CD7E60F98394}"/>
                  </a:ext>
                </a:extLst>
              </p:cNvPr>
              <p:cNvSpPr>
                <a:spLocks noGrp="1" noRot="1" noChangeAspect="1" noMove="1" noResize="1" noEditPoints="1" noAdjustHandles="1" noChangeArrowheads="1" noChangeShapeType="1" noTextEdit="1"/>
              </p:cNvSpPr>
              <p:nvPr>
                <p:ph sz="half" idx="2"/>
              </p:nvPr>
            </p:nvSpPr>
            <p:spPr>
              <a:xfrm>
                <a:off x="4650575" y="990600"/>
                <a:ext cx="4083050" cy="5181600"/>
              </a:xfrm>
              <a:blipFill>
                <a:blip r:embed="rId2"/>
                <a:stretch>
                  <a:fillRect l="-1493" t="-1294" r="-8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8981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B89EDDD1-964E-4F36-B4B5-4ECF1337747F}"/>
              </a:ext>
            </a:extLst>
          </p:cNvPr>
          <p:cNvSpPr>
            <a:spLocks noGrp="1" noChangeArrowheads="1"/>
          </p:cNvSpPr>
          <p:nvPr>
            <p:ph type="title"/>
          </p:nvPr>
        </p:nvSpPr>
        <p:spPr>
          <a:xfrm>
            <a:off x="381000" y="152400"/>
            <a:ext cx="8534400" cy="533400"/>
          </a:xfrm>
        </p:spPr>
        <p:txBody>
          <a:bodyPr/>
          <a:lstStyle/>
          <a:p>
            <a:r>
              <a:rPr lang="zh-CN" altLang="en-US" dirty="0"/>
              <a:t>广义</a:t>
            </a:r>
            <a:r>
              <a:rPr lang="en-US" altLang="zh-CN" dirty="0"/>
              <a:t> Jaccard </a:t>
            </a:r>
            <a:r>
              <a:rPr lang="zh-CN" altLang="en-US" dirty="0"/>
              <a:t>系数</a:t>
            </a:r>
            <a:r>
              <a:rPr lang="en-US" altLang="zh-CN" dirty="0"/>
              <a:t> (Tanimoto)</a:t>
            </a:r>
          </a:p>
        </p:txBody>
      </p:sp>
      <p:sp>
        <p:nvSpPr>
          <p:cNvPr id="82947" name="Rectangle 3">
            <a:extLst>
              <a:ext uri="{FF2B5EF4-FFF2-40B4-BE49-F238E27FC236}">
                <a16:creationId xmlns:a16="http://schemas.microsoft.com/office/drawing/2014/main" id="{252ADA28-8F44-4433-BF80-92514ADD6A6A}"/>
              </a:ext>
            </a:extLst>
          </p:cNvPr>
          <p:cNvSpPr>
            <a:spLocks noGrp="1" noChangeArrowheads="1"/>
          </p:cNvSpPr>
          <p:nvPr>
            <p:ph idx="1"/>
          </p:nvPr>
        </p:nvSpPr>
        <p:spPr/>
        <p:txBody>
          <a:bodyPr/>
          <a:lstStyle/>
          <a:p>
            <a:pPr>
              <a:buFont typeface="Wingdings" panose="05000000000000000000" pitchFamily="2" charset="2"/>
              <a:buChar char="n"/>
            </a:pPr>
            <a:r>
              <a:rPr lang="en-US" altLang="zh-CN" dirty="0">
                <a:latin typeface="+mn-ea"/>
              </a:rPr>
              <a:t>Jaccard</a:t>
            </a:r>
            <a:r>
              <a:rPr lang="zh-CN" altLang="en-US" dirty="0">
                <a:latin typeface="+mn-ea"/>
              </a:rPr>
              <a:t>系数只用于二元属性</a:t>
            </a:r>
            <a:endParaRPr lang="en-US" altLang="zh-CN" dirty="0">
              <a:latin typeface="+mn-ea"/>
            </a:endParaRPr>
          </a:p>
          <a:p>
            <a:pPr>
              <a:buFont typeface="Wingdings" panose="05000000000000000000" pitchFamily="2" charset="2"/>
              <a:buChar char="n"/>
            </a:pPr>
            <a:endParaRPr lang="en-US" altLang="zh-CN" dirty="0">
              <a:latin typeface="+mn-ea"/>
            </a:endParaRPr>
          </a:p>
          <a:p>
            <a:pPr>
              <a:buFont typeface="Wingdings" panose="05000000000000000000" pitchFamily="2" charset="2"/>
              <a:buChar char="n"/>
            </a:pPr>
            <a:r>
              <a:rPr lang="en-US" altLang="zh-CN" dirty="0">
                <a:latin typeface="+mn-ea"/>
              </a:rPr>
              <a:t>Tanimoto</a:t>
            </a:r>
            <a:r>
              <a:rPr lang="zh-CN" altLang="en-US" dirty="0">
                <a:latin typeface="+mn-ea"/>
              </a:rPr>
              <a:t>系数扩展到非二元属性</a:t>
            </a:r>
            <a:endParaRPr lang="en-US" altLang="zh-CN" dirty="0">
              <a:latin typeface="+mn-ea"/>
            </a:endParaRPr>
          </a:p>
        </p:txBody>
      </p:sp>
      <p:pic>
        <p:nvPicPr>
          <p:cNvPr id="82948" name="Picture 5">
            <a:extLst>
              <a:ext uri="{FF2B5EF4-FFF2-40B4-BE49-F238E27FC236}">
                <a16:creationId xmlns:a16="http://schemas.microsoft.com/office/drawing/2014/main" id="{07050F1D-E5F1-4A05-A050-463E7DFCF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162300"/>
            <a:ext cx="60975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E721E209-E0CB-4305-817C-430A8A9CBA0B}"/>
              </a:ext>
            </a:extLst>
          </p:cNvPr>
          <p:cNvSpPr>
            <a:spLocks noGrp="1" noChangeArrowheads="1"/>
          </p:cNvSpPr>
          <p:nvPr>
            <p:ph type="title"/>
          </p:nvPr>
        </p:nvSpPr>
        <p:spPr>
          <a:xfrm>
            <a:off x="381000" y="152400"/>
            <a:ext cx="8280400" cy="552450"/>
          </a:xfrm>
        </p:spPr>
        <p:txBody>
          <a:bodyPr/>
          <a:lstStyle/>
          <a:p>
            <a:r>
              <a:rPr lang="zh-CN" altLang="en-US" dirty="0"/>
              <a:t>余弦相似度</a:t>
            </a:r>
          </a:p>
        </p:txBody>
      </p:sp>
      <mc:AlternateContent xmlns:mc="http://schemas.openxmlformats.org/markup-compatibility/2006" xmlns:a14="http://schemas.microsoft.com/office/drawing/2010/main">
        <mc:Choice Requires="a14">
          <p:sp>
            <p:nvSpPr>
              <p:cNvPr id="81923" name="Rectangle 3">
                <a:extLst>
                  <a:ext uri="{FF2B5EF4-FFF2-40B4-BE49-F238E27FC236}">
                    <a16:creationId xmlns:a16="http://schemas.microsoft.com/office/drawing/2014/main" id="{234C4BDB-0692-4885-82A6-0D91110F99BC}"/>
                  </a:ext>
                </a:extLst>
              </p:cNvPr>
              <p:cNvSpPr>
                <a:spLocks noGrp="1" noChangeArrowheads="1"/>
              </p:cNvSpPr>
              <p:nvPr>
                <p:ph idx="1"/>
              </p:nvPr>
            </p:nvSpPr>
            <p:spPr>
              <a:xfrm>
                <a:off x="381000" y="1340768"/>
                <a:ext cx="8259763" cy="4909220"/>
              </a:xfrm>
            </p:spPr>
            <p:txBody>
              <a:bodyPr/>
              <a:lstStyle/>
              <a:p>
                <a:pPr marL="0" indent="0" algn="ctr">
                  <a:lnSpc>
                    <a:spcPct val="90000"/>
                  </a:lnSpc>
                  <a:spcBef>
                    <a:spcPts val="400"/>
                  </a:spcBef>
                  <a:buNone/>
                </a:pPr>
                <a14:m>
                  <m:oMathPara xmlns:m="http://schemas.openxmlformats.org/officeDocument/2006/math">
                    <m:oMathParaPr>
                      <m:jc m:val="centerGroup"/>
                    </m:oMathParaPr>
                    <m:oMath xmlns:m="http://schemas.openxmlformats.org/officeDocument/2006/math">
                      <m:func>
                        <m:funcPr>
                          <m:ctrlPr>
                            <a:rPr lang="en-US" altLang="zh-CN" i="1" dirty="0" smtClean="0">
                              <a:solidFill>
                                <a:srgbClr val="000000"/>
                              </a:solidFill>
                              <a:latin typeface="Cambria Math" panose="02040503050406030204" pitchFamily="18" charset="0"/>
                              <a:ea typeface="Cambria Math" panose="02040503050406030204" pitchFamily="18" charset="0"/>
                            </a:rPr>
                          </m:ctrlPr>
                        </m:funcPr>
                        <m:fName>
                          <m:r>
                            <m:rPr>
                              <m:sty m:val="p"/>
                            </m:rPr>
                            <a:rPr lang="en-US" altLang="zh-CN" i="0" dirty="0" smtClean="0">
                              <a:solidFill>
                                <a:srgbClr val="000000"/>
                              </a:solidFill>
                              <a:latin typeface="Cambria Math" panose="02040503050406030204" pitchFamily="18" charset="0"/>
                              <a:ea typeface="Cambria Math" panose="02040503050406030204" pitchFamily="18" charset="0"/>
                            </a:rPr>
                            <m:t>cos</m:t>
                          </m:r>
                        </m:fName>
                        <m:e>
                          <m:d>
                            <m:dPr>
                              <m:ctrlPr>
                                <a:rPr lang="en-US" altLang="zh-CN" i="1" dirty="0" smtClean="0">
                                  <a:solidFill>
                                    <a:srgbClr val="000000"/>
                                  </a:solidFill>
                                  <a:latin typeface="Cambria Math" panose="02040503050406030204" pitchFamily="18" charset="0"/>
                                  <a:ea typeface="Cambria Math" panose="02040503050406030204" pitchFamily="18" charset="0"/>
                                </a:rPr>
                              </m:ctrlPr>
                            </m:dPr>
                            <m:e>
                              <m:r>
                                <a:rPr lang="en-US" altLang="zh-CN" b="0" i="1" dirty="0" smtClean="0">
                                  <a:solidFill>
                                    <a:srgbClr val="000000"/>
                                  </a:solidFill>
                                  <a:latin typeface="Cambria Math" panose="02040503050406030204" pitchFamily="18" charset="0"/>
                                  <a:ea typeface="Cambria Math" panose="02040503050406030204" pitchFamily="18" charset="0"/>
                                </a:rPr>
                                <m:t>𝑥</m:t>
                              </m:r>
                              <m:r>
                                <a:rPr lang="en-US" altLang="zh-CN" b="0" i="1" dirty="0" smtClean="0">
                                  <a:solidFill>
                                    <a:srgbClr val="000000"/>
                                  </a:solidFill>
                                  <a:latin typeface="Cambria Math" panose="02040503050406030204" pitchFamily="18" charset="0"/>
                                  <a:ea typeface="Cambria Math" panose="02040503050406030204" pitchFamily="18" charset="0"/>
                                </a:rPr>
                                <m:t>,</m:t>
                              </m:r>
                              <m:r>
                                <a:rPr lang="en-US" altLang="zh-CN" b="0" i="1" dirty="0" smtClean="0">
                                  <a:solidFill>
                                    <a:srgbClr val="000000"/>
                                  </a:solidFill>
                                  <a:latin typeface="Cambria Math" panose="02040503050406030204" pitchFamily="18" charset="0"/>
                                  <a:ea typeface="Cambria Math" panose="02040503050406030204" pitchFamily="18" charset="0"/>
                                </a:rPr>
                                <m:t>𝑦</m:t>
                              </m:r>
                            </m:e>
                          </m:d>
                        </m:e>
                      </m:func>
                      <m:r>
                        <a:rPr lang="en-US" altLang="zh-CN" i="1" dirty="0" smtClean="0">
                          <a:solidFill>
                            <a:srgbClr val="000000"/>
                          </a:solidFill>
                          <a:latin typeface="Cambria Math" panose="02040503050406030204" pitchFamily="18" charset="0"/>
                          <a:ea typeface="Cambria Math" panose="02040503050406030204" pitchFamily="18" charset="0"/>
                        </a:rPr>
                        <m:t>=</m:t>
                      </m:r>
                      <m:f>
                        <m:fPr>
                          <m:ctrlPr>
                            <a:rPr lang="en-US" altLang="zh-CN" i="1" dirty="0" smtClean="0">
                              <a:solidFill>
                                <a:srgbClr val="000000"/>
                              </a:solidFill>
                              <a:latin typeface="Cambria Math" panose="02040503050406030204" pitchFamily="18" charset="0"/>
                              <a:ea typeface="Cambria Math" panose="02040503050406030204" pitchFamily="18" charset="0"/>
                            </a:rPr>
                          </m:ctrlPr>
                        </m:fPr>
                        <m:num>
                          <m:r>
                            <a:rPr lang="en-US" altLang="zh-CN" i="1" dirty="0">
                              <a:solidFill>
                                <a:srgbClr val="000000"/>
                              </a:solidFill>
                              <a:latin typeface="Cambria Math" panose="02040503050406030204" pitchFamily="18" charset="0"/>
                              <a:ea typeface="宋体" panose="02010600030101010101" pitchFamily="2" charset="-122"/>
                            </a:rPr>
                            <m:t>𝑥</m:t>
                          </m:r>
                          <m:r>
                            <a:rPr lang="en-US" altLang="zh-CN" i="1" dirty="0">
                              <a:solidFill>
                                <a:srgbClr val="000000"/>
                              </a:solidFill>
                              <a:latin typeface="Cambria Math" panose="02040503050406030204" pitchFamily="18" charset="0"/>
                              <a:ea typeface="Cambria Math" panose="02040503050406030204" pitchFamily="18" charset="0"/>
                            </a:rPr>
                            <m:t>∙</m:t>
                          </m:r>
                          <m:r>
                            <a:rPr lang="en-US" altLang="zh-CN" i="1" dirty="0">
                              <a:solidFill>
                                <a:srgbClr val="000000"/>
                              </a:solidFill>
                              <a:latin typeface="Cambria Math" panose="02040503050406030204" pitchFamily="18" charset="0"/>
                              <a:ea typeface="Cambria Math" panose="02040503050406030204" pitchFamily="18" charset="0"/>
                            </a:rPr>
                            <m:t>𝑦</m:t>
                          </m:r>
                        </m:num>
                        <m:den>
                          <m:d>
                            <m:dPr>
                              <m:begChr m:val="‖"/>
                              <m:endChr m:val="‖"/>
                              <m:ctrlPr>
                                <a:rPr lang="en-US" altLang="zh-CN" i="1" dirty="0">
                                  <a:solidFill>
                                    <a:srgbClr val="000000"/>
                                  </a:solidFill>
                                  <a:latin typeface="Cambria Math" panose="02040503050406030204" pitchFamily="18" charset="0"/>
                                  <a:ea typeface="宋体" panose="02010600030101010101" pitchFamily="2" charset="-122"/>
                                </a:rPr>
                              </m:ctrlPr>
                            </m:dPr>
                            <m:e>
                              <m:r>
                                <a:rPr lang="en-US" altLang="zh-CN" i="1" dirty="0">
                                  <a:solidFill>
                                    <a:srgbClr val="000000"/>
                                  </a:solidFill>
                                  <a:latin typeface="Cambria Math" panose="02040503050406030204" pitchFamily="18" charset="0"/>
                                  <a:ea typeface="宋体" panose="02010600030101010101" pitchFamily="2" charset="-122"/>
                                </a:rPr>
                                <m:t>𝑥</m:t>
                              </m:r>
                            </m:e>
                          </m:d>
                          <m:d>
                            <m:dPr>
                              <m:begChr m:val="‖"/>
                              <m:endChr m:val="‖"/>
                              <m:ctrlPr>
                                <a:rPr lang="en-US" altLang="zh-CN" i="1" dirty="0">
                                  <a:solidFill>
                                    <a:srgbClr val="000000"/>
                                  </a:solidFill>
                                  <a:latin typeface="Cambria Math" panose="02040503050406030204" pitchFamily="18" charset="0"/>
                                  <a:ea typeface="宋体" panose="02010600030101010101" pitchFamily="2" charset="-122"/>
                                </a:rPr>
                              </m:ctrlPr>
                            </m:dPr>
                            <m:e>
                              <m:r>
                                <a:rPr lang="en-US" altLang="zh-CN" i="1" dirty="0">
                                  <a:solidFill>
                                    <a:srgbClr val="000000"/>
                                  </a:solidFill>
                                  <a:latin typeface="Cambria Math" panose="02040503050406030204" pitchFamily="18" charset="0"/>
                                  <a:ea typeface="宋体" panose="02010600030101010101" pitchFamily="2" charset="-122"/>
                                </a:rPr>
                                <m:t>𝑦</m:t>
                              </m:r>
                            </m:e>
                          </m:d>
                        </m:den>
                      </m:f>
                    </m:oMath>
                  </m:oMathPara>
                </a14:m>
                <a:endParaRPr lang="en-US" altLang="zh-CN" sz="2400" dirty="0">
                  <a:ea typeface="宋体" panose="02010600030101010101" pitchFamily="2" charset="-122"/>
                </a:endParaRPr>
              </a:p>
              <a:p>
                <a:pPr marL="0" indent="0" algn="ctr">
                  <a:lnSpc>
                    <a:spcPct val="90000"/>
                  </a:lnSpc>
                  <a:spcBef>
                    <a:spcPts val="400"/>
                  </a:spcBef>
                  <a:buNone/>
                </a:pPr>
                <a:endParaRPr lang="en-US" altLang="zh-CN" sz="2400" dirty="0">
                  <a:ea typeface="宋体" panose="02010600030101010101" pitchFamily="2" charset="-122"/>
                </a:endParaRPr>
              </a:p>
              <a:p>
                <a:pPr lvl="1" algn="just">
                  <a:lnSpc>
                    <a:spcPct val="90000"/>
                  </a:lnSpc>
                  <a:spcBef>
                    <a:spcPts val="400"/>
                  </a:spcBef>
                  <a:buFont typeface="Wingdings" panose="05000000000000000000" pitchFamily="2" charset="2"/>
                  <a:buChar char="Ø"/>
                </a:pPr>
                <a14:m>
                  <m:oMath xmlns:m="http://schemas.openxmlformats.org/officeDocument/2006/math">
                    <m:r>
                      <a:rPr lang="en-US" altLang="zh-CN" i="1" dirty="0">
                        <a:solidFill>
                          <a:srgbClr val="000000"/>
                        </a:solidFill>
                        <a:latin typeface="Cambria Math" panose="02040503050406030204" pitchFamily="18" charset="0"/>
                        <a:ea typeface="Cambria Math" panose="02040503050406030204" pitchFamily="18" charset="0"/>
                        <a:cs typeface="+mn-cs"/>
                      </a:rPr>
                      <m:t>∙</m:t>
                    </m:r>
                  </m:oMath>
                </a14:m>
                <a:r>
                  <a:rPr lang="en-US" altLang="zh-CN" kern="1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ea typeface="宋体" panose="02010600030101010101" pitchFamily="2" charset="-122"/>
                  </a:rPr>
                  <a:t>表示两个向量的内积</a:t>
                </a:r>
                <a:r>
                  <a:rPr lang="en-US" altLang="zh-CN" dirty="0">
                    <a:ea typeface="宋体" panose="02010600030101010101" pitchFamily="2" charset="-122"/>
                  </a:rPr>
                  <a:t>:</a:t>
                </a:r>
                <a:r>
                  <a:rPr lang="en-US" altLang="zh-CN" dirty="0">
                    <a:solidFill>
                      <a:srgbClr val="000000"/>
                    </a:solidFill>
                    <a:ea typeface="宋体" panose="02010600030101010101" pitchFamily="2" charset="-122"/>
                    <a:cs typeface="+mn-cs"/>
                  </a:rPr>
                  <a:t> </a:t>
                </a:r>
                <a14:m>
                  <m:oMath xmlns:m="http://schemas.openxmlformats.org/officeDocument/2006/math">
                    <m:r>
                      <a:rPr lang="en-US" altLang="zh-CN" i="1" dirty="0">
                        <a:solidFill>
                          <a:srgbClr val="000000"/>
                        </a:solidFill>
                        <a:latin typeface="Cambria Math" panose="02040503050406030204" pitchFamily="18" charset="0"/>
                        <a:ea typeface="宋体" panose="02010600030101010101" pitchFamily="2" charset="-122"/>
                        <a:cs typeface="+mn-cs"/>
                      </a:rPr>
                      <m:t>𝑥</m:t>
                    </m:r>
                    <m:r>
                      <a:rPr lang="en-US" altLang="zh-CN" i="1" dirty="0">
                        <a:solidFill>
                          <a:srgbClr val="000000"/>
                        </a:solidFill>
                        <a:latin typeface="Cambria Math" panose="02040503050406030204" pitchFamily="18" charset="0"/>
                        <a:ea typeface="Cambria Math" panose="02040503050406030204" pitchFamily="18" charset="0"/>
                        <a:cs typeface="+mn-cs"/>
                      </a:rPr>
                      <m:t>∙</m:t>
                    </m:r>
                    <m:r>
                      <a:rPr lang="en-US" altLang="zh-CN" i="1" dirty="0">
                        <a:solidFill>
                          <a:srgbClr val="000000"/>
                        </a:solidFill>
                        <a:latin typeface="Cambria Math" panose="02040503050406030204" pitchFamily="18" charset="0"/>
                        <a:ea typeface="Cambria Math" panose="02040503050406030204" pitchFamily="18" charset="0"/>
                        <a:cs typeface="+mn-cs"/>
                      </a:rPr>
                      <m:t>𝑦</m:t>
                    </m:r>
                    <m:r>
                      <a:rPr lang="en-US" altLang="zh-CN" i="1" dirty="0">
                        <a:solidFill>
                          <a:srgbClr val="000000"/>
                        </a:solidFill>
                        <a:latin typeface="Cambria Math" panose="02040503050406030204" pitchFamily="18" charset="0"/>
                        <a:ea typeface="宋体" panose="02010600030101010101" pitchFamily="2" charset="-122"/>
                        <a:cs typeface="+mn-cs"/>
                      </a:rPr>
                      <m:t>=</m:t>
                    </m:r>
                    <m:sSub>
                      <m:sSubPr>
                        <m:ctrlPr>
                          <a:rPr lang="en-US" altLang="zh-CN" i="1" dirty="0">
                            <a:solidFill>
                              <a:srgbClr val="000000"/>
                            </a:solidFill>
                            <a:latin typeface="Cambria Math" panose="02040503050406030204" pitchFamily="18" charset="0"/>
                            <a:ea typeface="宋体" panose="02010600030101010101" pitchFamily="2" charset="-122"/>
                            <a:cs typeface="+mn-cs"/>
                          </a:rPr>
                        </m:ctrlPr>
                      </m:sSubPr>
                      <m:e>
                        <m:nary>
                          <m:naryPr>
                            <m:chr m:val="∑"/>
                            <m:ctrlPr>
                              <a:rPr lang="en-US" altLang="zh-CN" i="1" dirty="0">
                                <a:solidFill>
                                  <a:srgbClr val="000000"/>
                                </a:solidFill>
                                <a:latin typeface="Cambria Math" panose="02040503050406030204" pitchFamily="18" charset="0"/>
                                <a:ea typeface="宋体" panose="02010600030101010101" pitchFamily="2" charset="-122"/>
                                <a:cs typeface="+mn-cs"/>
                              </a:rPr>
                            </m:ctrlPr>
                          </m:naryPr>
                          <m:sub>
                            <m:r>
                              <m:rPr>
                                <m:brk m:alnAt="23"/>
                              </m:rPr>
                              <a:rPr lang="en-US" altLang="zh-CN" i="1" dirty="0">
                                <a:solidFill>
                                  <a:srgbClr val="000000"/>
                                </a:solidFill>
                                <a:latin typeface="Cambria Math" panose="02040503050406030204" pitchFamily="18" charset="0"/>
                                <a:ea typeface="宋体" panose="02010600030101010101" pitchFamily="2" charset="-122"/>
                                <a:cs typeface="+mn-cs"/>
                              </a:rPr>
                              <m:t>𝑘</m:t>
                            </m:r>
                            <m:r>
                              <a:rPr lang="en-US" altLang="zh-CN" i="1" dirty="0">
                                <a:solidFill>
                                  <a:srgbClr val="000000"/>
                                </a:solidFill>
                                <a:latin typeface="Cambria Math" panose="02040503050406030204" pitchFamily="18" charset="0"/>
                                <a:ea typeface="宋体" panose="02010600030101010101" pitchFamily="2" charset="-122"/>
                                <a:cs typeface="+mn-cs"/>
                              </a:rPr>
                              <m:t>=1</m:t>
                            </m:r>
                          </m:sub>
                          <m:sup>
                            <m:r>
                              <a:rPr lang="en-US" altLang="zh-CN" i="1" dirty="0">
                                <a:solidFill>
                                  <a:srgbClr val="000000"/>
                                </a:solidFill>
                                <a:latin typeface="Cambria Math" panose="02040503050406030204" pitchFamily="18" charset="0"/>
                                <a:ea typeface="宋体" panose="02010600030101010101" pitchFamily="2" charset="-122"/>
                                <a:cs typeface="+mn-cs"/>
                              </a:rPr>
                              <m:t>𝑛</m:t>
                            </m:r>
                          </m:sup>
                          <m:e>
                            <m:r>
                              <a:rPr lang="en-US" altLang="zh-CN" b="0" i="1" dirty="0" smtClean="0">
                                <a:solidFill>
                                  <a:srgbClr val="000000"/>
                                </a:solidFill>
                                <a:latin typeface="Cambria Math" panose="02040503050406030204" pitchFamily="18" charset="0"/>
                                <a:ea typeface="宋体" panose="02010600030101010101" pitchFamily="2" charset="-122"/>
                                <a:cs typeface="+mn-cs"/>
                              </a:rPr>
                              <m:t>𝑥</m:t>
                            </m:r>
                          </m:e>
                        </m:nary>
                      </m:e>
                      <m:sub>
                        <m:r>
                          <a:rPr lang="en-US" altLang="zh-CN" b="0" i="1" dirty="0" smtClean="0">
                            <a:solidFill>
                              <a:srgbClr val="000000"/>
                            </a:solidFill>
                            <a:latin typeface="Cambria Math" panose="02040503050406030204" pitchFamily="18" charset="0"/>
                            <a:ea typeface="宋体" panose="02010600030101010101" pitchFamily="2" charset="-122"/>
                            <a:cs typeface="+mn-cs"/>
                          </a:rPr>
                          <m:t>𝑘</m:t>
                        </m:r>
                      </m:sub>
                    </m:sSub>
                    <m:sSub>
                      <m:sSubPr>
                        <m:ctrlPr>
                          <a:rPr lang="en-US" altLang="zh-CN" i="1" dirty="0" smtClean="0">
                            <a:solidFill>
                              <a:srgbClr val="000000"/>
                            </a:solidFill>
                            <a:latin typeface="Cambria Math" panose="02040503050406030204" pitchFamily="18" charset="0"/>
                            <a:ea typeface="宋体" panose="02010600030101010101" pitchFamily="2" charset="-122"/>
                            <a:cs typeface="+mn-cs"/>
                          </a:rPr>
                        </m:ctrlPr>
                      </m:sSubPr>
                      <m:e>
                        <m:r>
                          <a:rPr lang="en-US" altLang="zh-CN" b="0" i="1" dirty="0" smtClean="0">
                            <a:solidFill>
                              <a:srgbClr val="000000"/>
                            </a:solidFill>
                            <a:latin typeface="Cambria Math" panose="02040503050406030204" pitchFamily="18" charset="0"/>
                            <a:ea typeface="宋体" panose="02010600030101010101" pitchFamily="2" charset="-122"/>
                            <a:cs typeface="+mn-cs"/>
                          </a:rPr>
                          <m:t>𝑦</m:t>
                        </m:r>
                      </m:e>
                      <m:sub>
                        <m:r>
                          <a:rPr lang="en-US" altLang="zh-CN" b="0" i="1" dirty="0" smtClean="0">
                            <a:solidFill>
                              <a:srgbClr val="000000"/>
                            </a:solidFill>
                            <a:latin typeface="Cambria Math" panose="02040503050406030204" pitchFamily="18" charset="0"/>
                            <a:ea typeface="宋体" panose="02010600030101010101" pitchFamily="2" charset="-122"/>
                            <a:cs typeface="+mn-cs"/>
                          </a:rPr>
                          <m:t>𝑘</m:t>
                        </m:r>
                      </m:sub>
                    </m:sSub>
                    <m:r>
                      <a:rPr lang="zh-CN" altLang="en-US" i="1" dirty="0" smtClean="0">
                        <a:solidFill>
                          <a:srgbClr val="000000"/>
                        </a:solidFill>
                        <a:latin typeface="Cambria Math" panose="02040503050406030204" pitchFamily="18" charset="0"/>
                        <a:ea typeface="宋体" panose="02010600030101010101" pitchFamily="2" charset="-122"/>
                        <a:cs typeface="+mn-cs"/>
                      </a:rPr>
                      <m:t>，</m:t>
                    </m:r>
                    <m:r>
                      <a:rPr lang="en-US" altLang="zh-CN" b="0" i="1" dirty="0" smtClean="0">
                        <a:solidFill>
                          <a:srgbClr val="000000"/>
                        </a:solidFill>
                        <a:latin typeface="Cambria Math" panose="02040503050406030204" pitchFamily="18" charset="0"/>
                        <a:ea typeface="宋体" panose="02010600030101010101" pitchFamily="2" charset="-122"/>
                        <a:cs typeface="+mn-cs"/>
                      </a:rPr>
                      <m:t>𝑛</m:t>
                    </m:r>
                  </m:oMath>
                </a14:m>
                <a:r>
                  <a:rPr lang="zh-CN" altLang="en-US" kern="1200" dirty="0">
                    <a:solidFill>
                      <a:srgbClr val="000000"/>
                    </a:solidFill>
                    <a:ea typeface="宋体" panose="02010600030101010101" pitchFamily="2" charset="-122"/>
                    <a:cs typeface="Times New Roman" panose="02020603050405020304" pitchFamily="18" charset="0"/>
                  </a:rPr>
                  <a:t>代表属性的个数</a:t>
                </a:r>
                <a:r>
                  <a:rPr lang="en-US" altLang="zh-CN" kern="1200" dirty="0">
                    <a:solidFill>
                      <a:srgbClr val="000000"/>
                    </a:solidFill>
                    <a:ea typeface="宋体" panose="02010600030101010101" pitchFamily="2" charset="-122"/>
                    <a:cs typeface="Times New Roman" panose="02020603050405020304" pitchFamily="18" charset="0"/>
                  </a:rPr>
                  <a:t> </a:t>
                </a:r>
              </a:p>
              <a:p>
                <a:pPr lvl="1" algn="just">
                  <a:lnSpc>
                    <a:spcPct val="90000"/>
                  </a:lnSpc>
                  <a:spcBef>
                    <a:spcPts val="400"/>
                  </a:spcBef>
                  <a:buFont typeface="Wingdings" panose="05000000000000000000" pitchFamily="2" charset="2"/>
                  <a:buChar char="Ø"/>
                </a:pPr>
                <a14:m>
                  <m:oMath xmlns:m="http://schemas.openxmlformats.org/officeDocument/2006/math">
                    <m:d>
                      <m:dPr>
                        <m:begChr m:val="‖"/>
                        <m:endChr m:val="‖"/>
                        <m:ctrlPr>
                          <a:rPr lang="en-US" altLang="zh-CN" i="1" dirty="0">
                            <a:solidFill>
                              <a:srgbClr val="000000"/>
                            </a:solidFill>
                            <a:latin typeface="Cambria Math" panose="02040503050406030204" pitchFamily="18" charset="0"/>
                            <a:ea typeface="宋体" panose="02010600030101010101" pitchFamily="2" charset="-122"/>
                            <a:cs typeface="+mn-cs"/>
                          </a:rPr>
                        </m:ctrlPr>
                      </m:dPr>
                      <m:e>
                        <m:r>
                          <a:rPr lang="en-US" altLang="zh-CN" i="1" dirty="0">
                            <a:solidFill>
                              <a:srgbClr val="000000"/>
                            </a:solidFill>
                            <a:latin typeface="Cambria Math" panose="02040503050406030204" pitchFamily="18" charset="0"/>
                            <a:ea typeface="宋体" panose="02010600030101010101" pitchFamily="2" charset="-122"/>
                            <a:cs typeface="+mn-cs"/>
                          </a:rPr>
                          <m:t>𝑥</m:t>
                        </m:r>
                      </m:e>
                    </m:d>
                  </m:oMath>
                </a14:m>
                <a:r>
                  <a:rPr lang="zh-CN" altLang="en-US" dirty="0">
                    <a:ea typeface="宋体" panose="02010600030101010101" pitchFamily="2" charset="-122"/>
                  </a:rPr>
                  <a:t>是向量</a:t>
                </a:r>
                <a14:m>
                  <m:oMath xmlns:m="http://schemas.openxmlformats.org/officeDocument/2006/math">
                    <m:r>
                      <a:rPr lang="en-US" altLang="zh-CN" i="1" dirty="0">
                        <a:solidFill>
                          <a:srgbClr val="000000"/>
                        </a:solidFill>
                        <a:latin typeface="Cambria Math" panose="02040503050406030204" pitchFamily="18" charset="0"/>
                        <a:ea typeface="宋体" panose="02010600030101010101" pitchFamily="2" charset="-122"/>
                        <a:cs typeface="+mn-cs"/>
                      </a:rPr>
                      <m:t>𝑥</m:t>
                    </m:r>
                  </m:oMath>
                </a14:m>
                <a:r>
                  <a:rPr lang="zh-CN" altLang="en-US" dirty="0">
                    <a:ea typeface="宋体" panose="02010600030101010101" pitchFamily="2" charset="-122"/>
                  </a:rPr>
                  <a:t>的模</a:t>
                </a:r>
                <a:r>
                  <a:rPr lang="en-US" altLang="zh-CN" dirty="0">
                    <a:ea typeface="宋体" panose="02010600030101010101" pitchFamily="2" charset="-122"/>
                  </a:rPr>
                  <a:t>:</a:t>
                </a:r>
                <a:r>
                  <a:rPr lang="en-US" altLang="zh-CN" dirty="0">
                    <a:solidFill>
                      <a:srgbClr val="000000"/>
                    </a:solidFill>
                    <a:ea typeface="宋体" panose="02010600030101010101" pitchFamily="2" charset="-122"/>
                    <a:cs typeface="+mn-cs"/>
                  </a:rPr>
                  <a:t> </a:t>
                </a:r>
                <a14:m>
                  <m:oMath xmlns:m="http://schemas.openxmlformats.org/officeDocument/2006/math">
                    <m:d>
                      <m:dPr>
                        <m:begChr m:val="‖"/>
                        <m:endChr m:val="‖"/>
                        <m:ctrlPr>
                          <a:rPr lang="en-US" altLang="zh-CN" i="1" dirty="0">
                            <a:solidFill>
                              <a:srgbClr val="000000"/>
                            </a:solidFill>
                            <a:latin typeface="Cambria Math" panose="02040503050406030204" pitchFamily="18" charset="0"/>
                            <a:ea typeface="宋体" panose="02010600030101010101" pitchFamily="2" charset="-122"/>
                            <a:cs typeface="+mn-cs"/>
                          </a:rPr>
                        </m:ctrlPr>
                      </m:dPr>
                      <m:e>
                        <m:r>
                          <a:rPr lang="en-US" altLang="zh-CN" i="1" dirty="0">
                            <a:solidFill>
                              <a:srgbClr val="000000"/>
                            </a:solidFill>
                            <a:latin typeface="Cambria Math" panose="02040503050406030204" pitchFamily="18" charset="0"/>
                            <a:ea typeface="宋体" panose="02010600030101010101" pitchFamily="2" charset="-122"/>
                            <a:cs typeface="+mn-cs"/>
                          </a:rPr>
                          <m:t>𝑥</m:t>
                        </m:r>
                      </m:e>
                    </m:d>
                    <m:r>
                      <a:rPr lang="en-US" altLang="zh-CN" i="1" dirty="0" smtClean="0">
                        <a:solidFill>
                          <a:srgbClr val="000000"/>
                        </a:solidFill>
                        <a:latin typeface="Cambria Math" panose="02040503050406030204" pitchFamily="18" charset="0"/>
                        <a:ea typeface="Cambria Math" panose="02040503050406030204" pitchFamily="18" charset="0"/>
                        <a:cs typeface="+mn-cs"/>
                      </a:rPr>
                      <m:t>=</m:t>
                    </m:r>
                    <m:rad>
                      <m:radPr>
                        <m:ctrlPr>
                          <a:rPr lang="en-US" altLang="zh-CN" i="1" dirty="0" smtClean="0">
                            <a:solidFill>
                              <a:srgbClr val="000000"/>
                            </a:solidFill>
                            <a:latin typeface="Cambria Math" panose="02040503050406030204" pitchFamily="18" charset="0"/>
                            <a:ea typeface="Cambria Math" panose="02040503050406030204" pitchFamily="18" charset="0"/>
                            <a:cs typeface="+mn-cs"/>
                          </a:rPr>
                        </m:ctrlPr>
                      </m:radPr>
                      <m:deg>
                        <m:r>
                          <a:rPr lang="en-US" altLang="zh-CN" i="1" dirty="0" smtClean="0">
                            <a:solidFill>
                              <a:srgbClr val="000000"/>
                            </a:solidFill>
                            <a:latin typeface="Cambria Math" panose="02040503050406030204" pitchFamily="18" charset="0"/>
                            <a:ea typeface="Cambria Math" panose="02040503050406030204" pitchFamily="18" charset="0"/>
                            <a:cs typeface="+mn-cs"/>
                          </a:rPr>
                          <m:t>2</m:t>
                        </m:r>
                      </m:deg>
                      <m:e>
                        <m:nary>
                          <m:naryPr>
                            <m:chr m:val="∑"/>
                            <m:ctrlPr>
                              <a:rPr lang="en-US" altLang="zh-CN" i="1" dirty="0" smtClean="0">
                                <a:solidFill>
                                  <a:srgbClr val="000000"/>
                                </a:solidFill>
                                <a:latin typeface="Cambria Math" panose="02040503050406030204" pitchFamily="18" charset="0"/>
                                <a:ea typeface="Cambria Math" panose="02040503050406030204" pitchFamily="18" charset="0"/>
                                <a:cs typeface="+mn-cs"/>
                              </a:rPr>
                            </m:ctrlPr>
                          </m:naryPr>
                          <m:sub>
                            <m:r>
                              <m:rPr>
                                <m:brk m:alnAt="23"/>
                              </m:rPr>
                              <a:rPr lang="en-US" altLang="zh-CN" b="0" i="1" dirty="0" smtClean="0">
                                <a:solidFill>
                                  <a:srgbClr val="000000"/>
                                </a:solidFill>
                                <a:latin typeface="Cambria Math" panose="02040503050406030204" pitchFamily="18" charset="0"/>
                                <a:ea typeface="Cambria Math" panose="02040503050406030204" pitchFamily="18" charset="0"/>
                                <a:cs typeface="+mn-cs"/>
                              </a:rPr>
                              <m:t>𝑘</m:t>
                            </m:r>
                            <m:r>
                              <a:rPr lang="en-US" altLang="zh-CN" b="0" i="1" dirty="0" smtClean="0">
                                <a:solidFill>
                                  <a:srgbClr val="000000"/>
                                </a:solidFill>
                                <a:latin typeface="Cambria Math" panose="02040503050406030204" pitchFamily="18" charset="0"/>
                                <a:ea typeface="Cambria Math" panose="02040503050406030204" pitchFamily="18" charset="0"/>
                                <a:cs typeface="+mn-cs"/>
                              </a:rPr>
                              <m:t>=1</m:t>
                            </m:r>
                          </m:sub>
                          <m:sup>
                            <m:r>
                              <a:rPr lang="en-US" altLang="zh-CN" b="0" i="1" dirty="0" smtClean="0">
                                <a:solidFill>
                                  <a:srgbClr val="000000"/>
                                </a:solidFill>
                                <a:latin typeface="Cambria Math" panose="02040503050406030204" pitchFamily="18" charset="0"/>
                                <a:ea typeface="Cambria Math" panose="02040503050406030204" pitchFamily="18" charset="0"/>
                                <a:cs typeface="+mn-cs"/>
                              </a:rPr>
                              <m:t>𝑛</m:t>
                            </m:r>
                          </m:sup>
                          <m:e>
                            <m:sSubSup>
                              <m:sSubSupPr>
                                <m:ctrlPr>
                                  <a:rPr lang="en-US" altLang="zh-CN" i="1" dirty="0" smtClean="0">
                                    <a:solidFill>
                                      <a:srgbClr val="000000"/>
                                    </a:solidFill>
                                    <a:latin typeface="Cambria Math" panose="02040503050406030204" pitchFamily="18" charset="0"/>
                                    <a:ea typeface="Cambria Math" panose="02040503050406030204" pitchFamily="18" charset="0"/>
                                    <a:cs typeface="+mn-cs"/>
                                  </a:rPr>
                                </m:ctrlPr>
                              </m:sSubSupPr>
                              <m:e>
                                <m:r>
                                  <a:rPr lang="en-US" altLang="zh-CN" b="0" i="1" dirty="0" smtClean="0">
                                    <a:solidFill>
                                      <a:srgbClr val="000000"/>
                                    </a:solidFill>
                                    <a:latin typeface="Cambria Math" panose="02040503050406030204" pitchFamily="18" charset="0"/>
                                    <a:ea typeface="Cambria Math" panose="02040503050406030204" pitchFamily="18" charset="0"/>
                                    <a:cs typeface="+mn-cs"/>
                                  </a:rPr>
                                  <m:t>𝑥</m:t>
                                </m:r>
                              </m:e>
                              <m:sub>
                                <m:r>
                                  <a:rPr lang="en-US" altLang="zh-CN" b="0" i="1" dirty="0" smtClean="0">
                                    <a:solidFill>
                                      <a:srgbClr val="000000"/>
                                    </a:solidFill>
                                    <a:latin typeface="Cambria Math" panose="02040503050406030204" pitchFamily="18" charset="0"/>
                                    <a:ea typeface="Cambria Math" panose="02040503050406030204" pitchFamily="18" charset="0"/>
                                    <a:cs typeface="+mn-cs"/>
                                  </a:rPr>
                                  <m:t>𝑘</m:t>
                                </m:r>
                              </m:sub>
                              <m:sup>
                                <m:r>
                                  <a:rPr lang="en-US" altLang="zh-CN" b="0" i="1" dirty="0" smtClean="0">
                                    <a:solidFill>
                                      <a:srgbClr val="000000"/>
                                    </a:solidFill>
                                    <a:latin typeface="Cambria Math" panose="02040503050406030204" pitchFamily="18" charset="0"/>
                                    <a:ea typeface="Cambria Math" panose="02040503050406030204" pitchFamily="18" charset="0"/>
                                    <a:cs typeface="+mn-cs"/>
                                  </a:rPr>
                                  <m:t>2</m:t>
                                </m:r>
                              </m:sup>
                            </m:sSubSup>
                          </m:e>
                        </m:nary>
                      </m:e>
                    </m:rad>
                    <m:r>
                      <a:rPr lang="en-US" altLang="zh-CN" b="0" i="1" dirty="0" smtClean="0">
                        <a:solidFill>
                          <a:srgbClr val="000000"/>
                        </a:solidFill>
                        <a:latin typeface="Cambria Math" panose="02040503050406030204" pitchFamily="18" charset="0"/>
                        <a:ea typeface="Cambria Math" panose="02040503050406030204" pitchFamily="18" charset="0"/>
                        <a:cs typeface="+mn-cs"/>
                      </a:rPr>
                      <m:t>=</m:t>
                    </m:r>
                    <m:rad>
                      <m:radPr>
                        <m:ctrlPr>
                          <a:rPr lang="en-US" altLang="zh-CN" b="0" i="1" dirty="0" smtClean="0">
                            <a:solidFill>
                              <a:srgbClr val="000000"/>
                            </a:solidFill>
                            <a:latin typeface="Cambria Math" panose="02040503050406030204" pitchFamily="18" charset="0"/>
                            <a:ea typeface="Cambria Math" panose="02040503050406030204" pitchFamily="18" charset="0"/>
                            <a:cs typeface="+mn-cs"/>
                          </a:rPr>
                        </m:ctrlPr>
                      </m:radPr>
                      <m:deg>
                        <m:r>
                          <a:rPr lang="en-US" altLang="zh-CN" b="0" i="1" dirty="0" smtClean="0">
                            <a:solidFill>
                              <a:srgbClr val="000000"/>
                            </a:solidFill>
                            <a:latin typeface="Cambria Math" panose="02040503050406030204" pitchFamily="18" charset="0"/>
                            <a:ea typeface="Cambria Math" panose="02040503050406030204" pitchFamily="18" charset="0"/>
                            <a:cs typeface="+mn-cs"/>
                          </a:rPr>
                          <m:t>2</m:t>
                        </m:r>
                      </m:deg>
                      <m:e>
                        <m:r>
                          <a:rPr lang="en-US" altLang="zh-CN" i="1" dirty="0">
                            <a:solidFill>
                              <a:srgbClr val="000000"/>
                            </a:solidFill>
                            <a:latin typeface="Cambria Math" panose="02040503050406030204" pitchFamily="18" charset="0"/>
                            <a:ea typeface="宋体" panose="02010600030101010101" pitchFamily="2" charset="-122"/>
                            <a:cs typeface="+mn-cs"/>
                          </a:rPr>
                          <m:t>𝑥</m:t>
                        </m:r>
                        <m:r>
                          <a:rPr lang="en-US" altLang="zh-CN" i="1" dirty="0">
                            <a:solidFill>
                              <a:srgbClr val="000000"/>
                            </a:solidFill>
                            <a:latin typeface="Cambria Math" panose="02040503050406030204" pitchFamily="18" charset="0"/>
                            <a:ea typeface="Cambria Math" panose="02040503050406030204" pitchFamily="18" charset="0"/>
                            <a:cs typeface="+mn-cs"/>
                          </a:rPr>
                          <m:t>∙</m:t>
                        </m:r>
                        <m:r>
                          <a:rPr lang="en-US" altLang="zh-CN" b="0" i="1" dirty="0" smtClean="0">
                            <a:solidFill>
                              <a:srgbClr val="000000"/>
                            </a:solidFill>
                            <a:latin typeface="Cambria Math" panose="02040503050406030204" pitchFamily="18" charset="0"/>
                            <a:ea typeface="Cambria Math" panose="02040503050406030204" pitchFamily="18" charset="0"/>
                            <a:cs typeface="+mn-cs"/>
                          </a:rPr>
                          <m:t>𝑥</m:t>
                        </m:r>
                      </m:e>
                    </m:rad>
                  </m:oMath>
                </a14:m>
                <a:endParaRPr lang="en-US" altLang="zh-CN" sz="2000" dirty="0">
                  <a:ea typeface="宋体" panose="02010600030101010101" pitchFamily="2" charset="-122"/>
                </a:endParaRPr>
              </a:p>
              <a:p>
                <a:pPr lvl="1" algn="just">
                  <a:lnSpc>
                    <a:spcPct val="90000"/>
                  </a:lnSpc>
                  <a:spcBef>
                    <a:spcPts val="400"/>
                  </a:spcBef>
                  <a:buFont typeface="Wingdings" panose="05000000000000000000" pitchFamily="2" charset="2"/>
                  <a:buChar char="Ø"/>
                </a:pPr>
                <a:endParaRPr lang="en-US" altLang="zh-CN" kern="1200" dirty="0">
                  <a:solidFill>
                    <a:srgbClr val="000000"/>
                  </a:solidFill>
                  <a:ea typeface="宋体" panose="02010600030101010101" pitchFamily="2" charset="-122"/>
                  <a:cs typeface="Times New Roman" panose="02020603050405020304" pitchFamily="18" charset="0"/>
                </a:endParaRPr>
              </a:p>
              <a:p>
                <a:pPr lvl="1" algn="just">
                  <a:lnSpc>
                    <a:spcPct val="90000"/>
                  </a:lnSpc>
                  <a:spcBef>
                    <a:spcPts val="400"/>
                  </a:spcBef>
                  <a:buFont typeface="Wingdings" panose="05000000000000000000" pitchFamily="2" charset="2"/>
                  <a:buChar char="Ø"/>
                </a:pPr>
                <a:r>
                  <a:rPr lang="zh-CN" altLang="en-US" kern="1200" dirty="0">
                    <a:solidFill>
                      <a:srgbClr val="000000"/>
                    </a:solidFill>
                    <a:ea typeface="宋体" panose="02010600030101010101" pitchFamily="2" charset="-122"/>
                    <a:cs typeface="Times New Roman" panose="02020603050405020304" pitchFamily="18" charset="0"/>
                  </a:rPr>
                  <a:t>两个向量的内积只依赖于两个向量中的非零属性值，所以</a:t>
                </a:r>
                <a:r>
                  <a:rPr lang="zh-CN" altLang="en-US" b="1" kern="1200" dirty="0">
                    <a:solidFill>
                      <a:srgbClr val="0070C0"/>
                    </a:solidFill>
                    <a:ea typeface="宋体" panose="02010600030101010101" pitchFamily="2" charset="-122"/>
                    <a:cs typeface="Times New Roman" panose="02020603050405020304" pitchFamily="18" charset="0"/>
                  </a:rPr>
                  <a:t>适用于非对称属性</a:t>
                </a:r>
                <a:endParaRPr lang="en-US" altLang="zh-CN" sz="2000" b="1" kern="1200" dirty="0">
                  <a:solidFill>
                    <a:srgbClr val="000000"/>
                  </a:solidFill>
                  <a:ea typeface="宋体" panose="02010600030101010101" pitchFamily="2" charset="-122"/>
                  <a:cs typeface="Times New Roman" panose="02020603050405020304" pitchFamily="18" charset="0"/>
                </a:endParaRPr>
              </a:p>
              <a:p>
                <a:pPr marL="457200" lvl="1" indent="0" algn="just">
                  <a:lnSpc>
                    <a:spcPct val="90000"/>
                  </a:lnSpc>
                  <a:spcBef>
                    <a:spcPts val="400"/>
                  </a:spcBef>
                  <a:buNone/>
                </a:pPr>
                <a:r>
                  <a:rPr lang="en-US" altLang="zh-CN" sz="2000" b="1" kern="1200" dirty="0">
                    <a:solidFill>
                      <a:srgbClr val="000000"/>
                    </a:solidFill>
                    <a:ea typeface="宋体" panose="02010600030101010101" pitchFamily="2" charset="-122"/>
                    <a:cs typeface="Times New Roman" panose="02020603050405020304" pitchFamily="18" charset="0"/>
                  </a:rPr>
                  <a:t>     </a:t>
                </a:r>
                <a:r>
                  <a:rPr lang="zh-CN" altLang="en-US" sz="2400" kern="1200" dirty="0">
                    <a:solidFill>
                      <a:srgbClr val="000000"/>
                    </a:solidFill>
                    <a:ea typeface="宋体" panose="02010600030101010101" pitchFamily="2" charset="-122"/>
                    <a:cs typeface="Times New Roman" panose="02020603050405020304" pitchFamily="18" charset="0"/>
                  </a:rPr>
                  <a:t>如计算两个文档的相似度，只取决于文档中出现的词</a:t>
                </a:r>
                <a:endParaRPr lang="en-US" altLang="zh-CN" sz="2400" kern="1200" dirty="0">
                  <a:solidFill>
                    <a:srgbClr val="000000"/>
                  </a:solidFill>
                  <a:ea typeface="宋体" panose="02010600030101010101" pitchFamily="2" charset="-122"/>
                  <a:cs typeface="Times New Roman" panose="02020603050405020304" pitchFamily="18" charset="0"/>
                </a:endParaRPr>
              </a:p>
              <a:p>
                <a:pPr lvl="1" algn="just">
                  <a:lnSpc>
                    <a:spcPct val="90000"/>
                  </a:lnSpc>
                  <a:spcBef>
                    <a:spcPts val="400"/>
                  </a:spcBef>
                  <a:buFont typeface="Wingdings" panose="05000000000000000000" pitchFamily="2" charset="2"/>
                  <a:buChar char="Ø"/>
                </a:pPr>
                <a:r>
                  <a:rPr lang="zh-CN" altLang="en-US" dirty="0">
                    <a:ea typeface="宋体" panose="02010600030101010101" pitchFamily="2" charset="-122"/>
                  </a:rPr>
                  <a:t>可用于非二元属性</a:t>
                </a:r>
                <a:endParaRPr lang="en-US" altLang="zh-CN" dirty="0">
                  <a:ea typeface="宋体" panose="02010600030101010101" pitchFamily="2" charset="-122"/>
                </a:endParaRPr>
              </a:p>
              <a:p>
                <a:pPr marL="0" indent="0" algn="just">
                  <a:lnSpc>
                    <a:spcPct val="90000"/>
                  </a:lnSpc>
                  <a:spcBef>
                    <a:spcPts val="400"/>
                  </a:spcBef>
                  <a:buFont typeface="Monotype Sorts"/>
                  <a:buNone/>
                </a:pPr>
                <a:r>
                  <a:rPr lang="zh-CN" altLang="en-US" sz="2400" dirty="0">
                    <a:ea typeface="宋体" panose="02010600030101010101" pitchFamily="2" charset="-122"/>
                  </a:rPr>
                  <a:t>   </a:t>
                </a:r>
                <a:endParaRPr lang="en-US" altLang="zh-CN" sz="1800" dirty="0">
                  <a:latin typeface="Times New Roman" panose="02020603050405020304" pitchFamily="18" charset="0"/>
                  <a:ea typeface="宋体" panose="02010600030101010101" pitchFamily="2" charset="-122"/>
                </a:endParaRPr>
              </a:p>
            </p:txBody>
          </p:sp>
        </mc:Choice>
        <mc:Fallback xmlns="">
          <p:sp>
            <p:nvSpPr>
              <p:cNvPr id="81923" name="Rectangle 3">
                <a:extLst>
                  <a:ext uri="{FF2B5EF4-FFF2-40B4-BE49-F238E27FC236}">
                    <a16:creationId xmlns:a16="http://schemas.microsoft.com/office/drawing/2014/main" id="{234C4BDB-0692-4885-82A6-0D91110F99BC}"/>
                  </a:ext>
                </a:extLst>
              </p:cNvPr>
              <p:cNvSpPr>
                <a:spLocks noGrp="1" noRot="1" noChangeAspect="1" noMove="1" noResize="1" noEditPoints="1" noAdjustHandles="1" noChangeArrowheads="1" noChangeShapeType="1" noTextEdit="1"/>
              </p:cNvSpPr>
              <p:nvPr>
                <p:ph idx="1"/>
              </p:nvPr>
            </p:nvSpPr>
            <p:spPr>
              <a:xfrm>
                <a:off x="381000" y="1340768"/>
                <a:ext cx="8259763" cy="4909220"/>
              </a:xfrm>
              <a:blipFill>
                <a:blip r:embed="rId2"/>
                <a:stretch>
                  <a:fillRect r="-1182" b="-1863"/>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3CF93BBE-D206-48A3-94C2-B4EC98F24596}"/>
              </a:ext>
            </a:extLst>
          </p:cNvPr>
          <p:cNvSpPr>
            <a:spLocks noGrp="1" noChangeArrowheads="1"/>
          </p:cNvSpPr>
          <p:nvPr>
            <p:ph type="title"/>
          </p:nvPr>
        </p:nvSpPr>
        <p:spPr/>
        <p:txBody>
          <a:bodyPr/>
          <a:lstStyle/>
          <a:p>
            <a:r>
              <a:rPr lang="en-US" altLang="zh-CN" dirty="0"/>
              <a:t>Pearson</a:t>
            </a:r>
            <a:r>
              <a:rPr lang="zh-CN" altLang="en-US" dirty="0"/>
              <a:t>相关系数</a:t>
            </a:r>
          </a:p>
        </p:txBody>
      </p:sp>
      <p:sp>
        <p:nvSpPr>
          <p:cNvPr id="2" name="内容占位符 1">
            <a:extLst>
              <a:ext uri="{FF2B5EF4-FFF2-40B4-BE49-F238E27FC236}">
                <a16:creationId xmlns:a16="http://schemas.microsoft.com/office/drawing/2014/main" id="{EF3E18EC-5F7A-42BC-BFFD-3C604F43D591}"/>
              </a:ext>
            </a:extLst>
          </p:cNvPr>
          <p:cNvSpPr>
            <a:spLocks noGrp="1"/>
          </p:cNvSpPr>
          <p:nvPr>
            <p:ph idx="1"/>
          </p:nvPr>
        </p:nvSpPr>
        <p:spPr>
          <a:xfrm>
            <a:off x="487363" y="980728"/>
            <a:ext cx="8280400" cy="5343872"/>
          </a:xfrm>
        </p:spPr>
        <p:txBody>
          <a:bodyPr/>
          <a:lstStyle/>
          <a:p>
            <a:pPr>
              <a:buFont typeface="Wingdings" panose="05000000000000000000" pitchFamily="2" charset="2"/>
              <a:buChar char="n"/>
            </a:pPr>
            <a:r>
              <a:rPr lang="zh-CN" altLang="en-US" sz="2600" dirty="0"/>
              <a:t>描述两组随机变量</a:t>
            </a:r>
            <a:r>
              <a:rPr lang="en-US" altLang="zh-CN" sz="2600" dirty="0"/>
              <a:t>X</a:t>
            </a:r>
            <a:r>
              <a:rPr lang="zh-CN" altLang="en-US" sz="2600" dirty="0"/>
              <a:t>与</a:t>
            </a:r>
            <a:r>
              <a:rPr lang="en-US" altLang="zh-CN" sz="2600" dirty="0"/>
              <a:t>Y</a:t>
            </a:r>
            <a:r>
              <a:rPr lang="zh-CN" altLang="en-US" sz="2600" dirty="0"/>
              <a:t>的</a:t>
            </a:r>
            <a:r>
              <a:rPr lang="zh-CN" altLang="en-US" sz="2600" b="1" dirty="0">
                <a:solidFill>
                  <a:srgbClr val="0070C0"/>
                </a:solidFill>
              </a:rPr>
              <a:t>线性相关</a:t>
            </a:r>
            <a:r>
              <a:rPr lang="zh-CN" altLang="en-US" sz="2600" dirty="0"/>
              <a:t>程度</a:t>
            </a:r>
            <a:endParaRPr lang="en-US" altLang="zh-CN" sz="2600" dirty="0"/>
          </a:p>
          <a:p>
            <a:pPr lvl="1">
              <a:buFont typeface="Wingdings" panose="05000000000000000000" pitchFamily="2" charset="2"/>
              <a:buChar char="Ø"/>
            </a:pPr>
            <a:r>
              <a:rPr lang="zh-CN" altLang="en-US" sz="2200" dirty="0"/>
              <a:t>取值范围为</a:t>
            </a:r>
            <a:r>
              <a:rPr lang="en-US" altLang="zh-CN" sz="2200" dirty="0"/>
              <a:t>[-1, 1]</a:t>
            </a:r>
            <a:r>
              <a:rPr lang="zh-CN" altLang="en-US" sz="2200" dirty="0"/>
              <a:t>，负值表示负线性相关，正值表示正线性相关</a:t>
            </a:r>
            <a:endParaRPr lang="en-US" altLang="zh-CN" sz="2200" dirty="0"/>
          </a:p>
          <a:p>
            <a:pPr lvl="1">
              <a:buFont typeface="Wingdings" panose="05000000000000000000" pitchFamily="2" charset="2"/>
              <a:buChar char="Ø"/>
            </a:pPr>
            <a:r>
              <a:rPr lang="zh-CN" altLang="en-US" sz="2200" dirty="0"/>
              <a:t>相关系数的绝对值越大，则</a:t>
            </a:r>
            <a:r>
              <a:rPr lang="en-US" altLang="zh-CN" sz="2200" dirty="0"/>
              <a:t>X</a:t>
            </a:r>
            <a:r>
              <a:rPr lang="zh-CN" altLang="en-US" sz="2200" dirty="0"/>
              <a:t>与</a:t>
            </a:r>
            <a:r>
              <a:rPr lang="en-US" altLang="zh-CN" sz="2200" dirty="0"/>
              <a:t>Y</a:t>
            </a:r>
            <a:r>
              <a:rPr lang="zh-CN" altLang="en-US" sz="2200" dirty="0"/>
              <a:t>相关度越高</a:t>
            </a:r>
            <a:endParaRPr lang="en-US" altLang="zh-CN" sz="2200" dirty="0"/>
          </a:p>
          <a:p>
            <a:pPr lvl="1">
              <a:buFont typeface="Wingdings" panose="05000000000000000000" pitchFamily="2" charset="2"/>
              <a:buChar char="Ø"/>
            </a:pPr>
            <a:r>
              <a:rPr lang="en-US" altLang="zh-CN" sz="2200" dirty="0"/>
              <a:t>-1</a:t>
            </a:r>
            <a:r>
              <a:rPr lang="zh-CN" altLang="en-US" sz="2200" dirty="0"/>
              <a:t>代表</a:t>
            </a:r>
            <a:r>
              <a:rPr lang="en-US" altLang="zh-CN" sz="2200" dirty="0"/>
              <a:t>X</a:t>
            </a:r>
            <a:r>
              <a:rPr lang="zh-CN" altLang="en-US" sz="2200" dirty="0"/>
              <a:t>和</a:t>
            </a:r>
            <a:r>
              <a:rPr lang="en-US" altLang="zh-CN" sz="2200" dirty="0"/>
              <a:t>Y</a:t>
            </a:r>
            <a:r>
              <a:rPr lang="zh-CN" altLang="en-US" sz="2200" dirty="0"/>
              <a:t>完全负线性相关，</a:t>
            </a:r>
            <a:r>
              <a:rPr lang="en-US" altLang="zh-CN" sz="2200" dirty="0"/>
              <a:t>1</a:t>
            </a:r>
            <a:r>
              <a:rPr lang="zh-CN" altLang="en-US" sz="2200" dirty="0"/>
              <a:t>代表完全正线性相关，</a:t>
            </a:r>
            <a:r>
              <a:rPr lang="en-US" altLang="zh-CN" sz="2200" dirty="0"/>
              <a:t>0</a:t>
            </a:r>
            <a:r>
              <a:rPr lang="zh-CN" altLang="en-US" sz="2200" dirty="0"/>
              <a:t>代表无线性相关（但可能有其他非线性相关）</a:t>
            </a:r>
            <a:endParaRPr lang="en-US" altLang="zh-CN" sz="2200" dirty="0"/>
          </a:p>
          <a:p>
            <a:pPr>
              <a:buFont typeface="Wingdings" panose="05000000000000000000" pitchFamily="2" charset="2"/>
              <a:buChar char="n"/>
            </a:pPr>
            <a:endParaRPr lang="zh-CN" altLang="en-US" sz="2400" dirty="0"/>
          </a:p>
        </p:txBody>
      </p:sp>
      <p:pic>
        <p:nvPicPr>
          <p:cNvPr id="3" name="图片 2">
            <a:extLst>
              <a:ext uri="{FF2B5EF4-FFF2-40B4-BE49-F238E27FC236}">
                <a16:creationId xmlns:a16="http://schemas.microsoft.com/office/drawing/2014/main" id="{84BBA650-7B0B-4029-AD95-24BAC82084A4}"/>
              </a:ext>
            </a:extLst>
          </p:cNvPr>
          <p:cNvPicPr>
            <a:picLocks noChangeAspect="1"/>
          </p:cNvPicPr>
          <p:nvPr/>
        </p:nvPicPr>
        <p:blipFill>
          <a:blip r:embed="rId3"/>
          <a:stretch>
            <a:fillRect/>
          </a:stretch>
        </p:blipFill>
        <p:spPr>
          <a:xfrm>
            <a:off x="1325532" y="4444752"/>
            <a:ext cx="6565961" cy="1579001"/>
          </a:xfrm>
          <a:prstGeom prst="rect">
            <a:avLst/>
          </a:prstGeom>
        </p:spPr>
      </p:pic>
      <p:pic>
        <p:nvPicPr>
          <p:cNvPr id="6" name="图片 5">
            <a:extLst>
              <a:ext uri="{FF2B5EF4-FFF2-40B4-BE49-F238E27FC236}">
                <a16:creationId xmlns:a16="http://schemas.microsoft.com/office/drawing/2014/main" id="{EA7EAB30-F924-4BB6-9B00-B29138A963E6}"/>
              </a:ext>
            </a:extLst>
          </p:cNvPr>
          <p:cNvPicPr>
            <a:picLocks noChangeAspect="1"/>
          </p:cNvPicPr>
          <p:nvPr/>
        </p:nvPicPr>
        <p:blipFill>
          <a:blip r:embed="rId4"/>
          <a:stretch>
            <a:fillRect/>
          </a:stretch>
        </p:blipFill>
        <p:spPr>
          <a:xfrm>
            <a:off x="2071687" y="3652664"/>
            <a:ext cx="5000625" cy="7920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6FBCE986-E620-4D7A-A9AC-534FCD10F4C0}"/>
              </a:ext>
            </a:extLst>
          </p:cNvPr>
          <p:cNvSpPr>
            <a:spLocks noGrp="1" noChangeArrowheads="1"/>
          </p:cNvSpPr>
          <p:nvPr>
            <p:ph type="title"/>
          </p:nvPr>
        </p:nvSpPr>
        <p:spPr/>
        <p:txBody>
          <a:bodyPr/>
          <a:lstStyle/>
          <a:p>
            <a:r>
              <a:rPr lang="zh-CN" altLang="en-US" dirty="0"/>
              <a:t>熵 </a:t>
            </a:r>
            <a:r>
              <a:rPr lang="en-US" altLang="zh-CN" dirty="0"/>
              <a:t>Entropy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FE5F94-F33A-488E-8358-4DD05EBFB7D3}"/>
                  </a:ext>
                </a:extLst>
              </p:cNvPr>
              <p:cNvSpPr>
                <a:spLocks noGrp="1"/>
              </p:cNvSpPr>
              <p:nvPr>
                <p:ph idx="1"/>
              </p:nvPr>
            </p:nvSpPr>
            <p:spPr>
              <a:xfrm>
                <a:off x="412750" y="1124744"/>
                <a:ext cx="8318500" cy="5253608"/>
              </a:xfrm>
            </p:spPr>
            <p:txBody>
              <a:bodyPr/>
              <a:lstStyle/>
              <a:p>
                <a:pPr>
                  <a:buFont typeface="Wingdings" panose="05000000000000000000" pitchFamily="2" charset="2"/>
                  <a:buChar char="n"/>
                </a:pPr>
                <a:r>
                  <a:rPr lang="zh-CN" altLang="en-US" dirty="0"/>
                  <a:t>熵是一个随机变量</a:t>
                </a:r>
                <a:r>
                  <a:rPr lang="zh-CN" altLang="en-US" b="1" dirty="0">
                    <a:solidFill>
                      <a:srgbClr val="0070C0"/>
                    </a:solidFill>
                  </a:rPr>
                  <a:t>不确定性</a:t>
                </a:r>
                <a:r>
                  <a:rPr lang="zh-CN" altLang="en-US" dirty="0"/>
                  <a:t>的度量</a:t>
                </a:r>
                <a:endParaRPr lang="en-US" altLang="zh-CN" dirty="0"/>
              </a:p>
              <a:p>
                <a:pPr lvl="1">
                  <a:buFont typeface="Wingdings" panose="05000000000000000000" pitchFamily="2" charset="2"/>
                  <a:buChar char="Ø"/>
                </a:pPr>
                <a:r>
                  <a:rPr lang="zh-CN" altLang="en-US" dirty="0"/>
                  <a:t>对于一个离散型随机变量</a:t>
                </a:r>
                <a:r>
                  <a:rPr lang="en-US" altLang="zh-CN" dirty="0"/>
                  <a:t>X</a:t>
                </a:r>
                <a:r>
                  <a:rPr lang="zh-CN" altLang="en-US" dirty="0"/>
                  <a:t>，</a:t>
                </a:r>
                <a:endParaRPr lang="en-US" altLang="zh-CN" dirty="0"/>
              </a:p>
              <a:p>
                <a:pPr lvl="2">
                  <a:buNone/>
                </a:pPr>
                <a:r>
                  <a:rPr lang="zh-CN" altLang="en-US" dirty="0"/>
                  <a:t>有</a:t>
                </a:r>
                <a:r>
                  <a:rPr lang="en-US" altLang="zh-CN" dirty="0"/>
                  <a:t>n</a:t>
                </a:r>
                <a:r>
                  <a:rPr lang="zh-CN" altLang="en-US" dirty="0"/>
                  <a:t>个可能的取值</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m:t>
                    </m:r>
                  </m:oMath>
                </a14:m>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𝑛</m:t>
                        </m:r>
                      </m:sub>
                    </m:sSub>
                  </m:oMath>
                </a14:m>
                <a:endParaRPr lang="en-US" altLang="zh-CN" dirty="0"/>
              </a:p>
              <a:p>
                <a:pPr lvl="2">
                  <a:buNone/>
                </a:pPr>
                <a:r>
                  <a:rPr lang="zh-CN" altLang="en-US" dirty="0"/>
                  <a:t>每种取值的概率为</a:t>
                </a:r>
                <a:r>
                  <a:rPr lang="en-US" altLang="zh-CN" dirty="0"/>
                  <a:t>:</a:t>
                </a:r>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𝑝</m:t>
                        </m:r>
                      </m:e>
                      <m:sub>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𝑝</m:t>
                        </m:r>
                      </m:e>
                      <m:sub>
                        <m:r>
                          <a:rPr lang="en-US" altLang="zh-CN" i="1">
                            <a:solidFill>
                              <a:srgbClr val="000000"/>
                            </a:solidFill>
                            <a:latin typeface="Cambria Math" panose="02040503050406030204" pitchFamily="18" charset="0"/>
                          </a:rPr>
                          <m:t>2</m:t>
                        </m:r>
                      </m:sub>
                    </m:sSub>
                    <m:r>
                      <a:rPr lang="en-US" altLang="zh-CN" i="1">
                        <a:solidFill>
                          <a:srgbClr val="000000"/>
                        </a:solidFill>
                        <a:latin typeface="Cambria Math" panose="02040503050406030204" pitchFamily="18" charset="0"/>
                      </a:rPr>
                      <m:t>,…,</m:t>
                    </m:r>
                  </m:oMath>
                </a14:m>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𝑝</m:t>
                        </m:r>
                      </m:e>
                      <m:sub>
                        <m:r>
                          <a:rPr lang="en-US" altLang="zh-CN" i="1">
                            <a:solidFill>
                              <a:srgbClr val="000000"/>
                            </a:solidFill>
                            <a:latin typeface="Cambria Math" panose="02040503050406030204" pitchFamily="18" charset="0"/>
                          </a:rPr>
                          <m:t>𝑛</m:t>
                        </m:r>
                      </m:sub>
                    </m:sSub>
                  </m:oMath>
                </a14:m>
                <a:endParaRPr lang="en-US" altLang="zh-CN" dirty="0"/>
              </a:p>
              <a:p>
                <a:pPr lvl="1">
                  <a:buFont typeface="Wingdings" panose="05000000000000000000" pitchFamily="2" charset="2"/>
                  <a:buChar char="Ø"/>
                </a:pPr>
                <a:r>
                  <a:rPr lang="zh-CN" altLang="en-US" dirty="0"/>
                  <a:t>其熵定义为：</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2</m:t>
                                  </m:r>
                                </m:sub>
                              </m:sSub>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func>
                        </m:e>
                      </m:nary>
                    </m:oMath>
                  </m:oMathPara>
                </a14:m>
                <a:endParaRPr lang="en-US" altLang="zh-CN" dirty="0"/>
              </a:p>
              <a:p>
                <a:pPr>
                  <a:buFont typeface="Wingdings" panose="05000000000000000000" pitchFamily="2" charset="2"/>
                  <a:buChar char="n"/>
                </a:pPr>
                <a:r>
                  <a:rPr lang="zh-CN" altLang="en-US" sz="2000" dirty="0"/>
                  <a:t>一个随机变量的</a:t>
                </a:r>
                <a:r>
                  <a:rPr lang="zh-CN" altLang="en-US" sz="2000" b="1" dirty="0">
                    <a:solidFill>
                      <a:srgbClr val="0070C0"/>
                    </a:solidFill>
                  </a:rPr>
                  <a:t>熵越大</a:t>
                </a:r>
                <a:r>
                  <a:rPr lang="zh-CN" altLang="en-US" sz="2000" dirty="0"/>
                  <a:t>，意味着</a:t>
                </a:r>
                <a:r>
                  <a:rPr lang="zh-CN" altLang="en-US" sz="2000" b="1" dirty="0">
                    <a:solidFill>
                      <a:srgbClr val="0070C0"/>
                    </a:solidFill>
                  </a:rPr>
                  <a:t>不确定性越大</a:t>
                </a:r>
                <a:r>
                  <a:rPr lang="zh-CN" altLang="en-US" sz="2000" dirty="0"/>
                  <a:t>，该随机变量</a:t>
                </a:r>
                <a:r>
                  <a:rPr lang="zh-CN" altLang="en-US" sz="2000" b="1" dirty="0">
                    <a:solidFill>
                      <a:srgbClr val="0070C0"/>
                    </a:solidFill>
                  </a:rPr>
                  <a:t>包含的信息量越大</a:t>
                </a:r>
                <a:endParaRPr lang="en-US" altLang="zh-CN" sz="2000" b="1" dirty="0">
                  <a:solidFill>
                    <a:srgbClr val="0070C0"/>
                  </a:solidFill>
                </a:endParaRPr>
              </a:p>
              <a:p>
                <a:pPr>
                  <a:buFont typeface="Wingdings" panose="05000000000000000000" pitchFamily="2" charset="2"/>
                  <a:buChar char="n"/>
                </a:pPr>
                <a:r>
                  <a:rPr lang="zh-CN" altLang="en-US" sz="2000" dirty="0"/>
                  <a:t>反之，</a:t>
                </a:r>
                <a:r>
                  <a:rPr lang="zh-CN" altLang="en-US" sz="2000" dirty="0">
                    <a:solidFill>
                      <a:srgbClr val="000000"/>
                    </a:solidFill>
                  </a:rPr>
                  <a:t>一个随机变量的</a:t>
                </a:r>
                <a:r>
                  <a:rPr lang="zh-CN" altLang="en-US" sz="2000" b="1" dirty="0">
                    <a:solidFill>
                      <a:srgbClr val="0070C0"/>
                    </a:solidFill>
                  </a:rPr>
                  <a:t>熵越小</a:t>
                </a:r>
                <a:r>
                  <a:rPr lang="zh-CN" altLang="en-US" sz="2000" dirty="0">
                    <a:solidFill>
                      <a:srgbClr val="000000"/>
                    </a:solidFill>
                  </a:rPr>
                  <a:t>，意味着</a:t>
                </a:r>
                <a:r>
                  <a:rPr lang="zh-CN" altLang="en-US" sz="2000" dirty="0"/>
                  <a:t>结果</a:t>
                </a:r>
                <a:r>
                  <a:rPr lang="zh-CN" altLang="en-US" sz="2000" b="1" dirty="0">
                    <a:solidFill>
                      <a:srgbClr val="0070C0"/>
                    </a:solidFill>
                  </a:rPr>
                  <a:t>越明确</a:t>
                </a:r>
                <a:r>
                  <a:rPr lang="zh-CN" altLang="en-US" sz="2000" dirty="0"/>
                  <a:t>，它所</a:t>
                </a:r>
                <a:r>
                  <a:rPr lang="zh-CN" altLang="en-US" sz="2000" b="1" dirty="0">
                    <a:solidFill>
                      <a:srgbClr val="0070C0"/>
                    </a:solidFill>
                  </a:rPr>
                  <a:t>包含的信息就越少</a:t>
                </a:r>
                <a:endParaRPr lang="en-US" altLang="zh-CN" sz="2000" b="1" dirty="0">
                  <a:solidFill>
                    <a:srgbClr val="0070C0"/>
                  </a:solidFill>
                </a:endParaRPr>
              </a:p>
              <a:p>
                <a:pPr>
                  <a:buFont typeface="Wingdings" panose="05000000000000000000" pitchFamily="2" charset="2"/>
                  <a:buChar char="n"/>
                </a:pPr>
                <a14:m>
                  <m:oMath xmlns:m="http://schemas.openxmlformats.org/officeDocument/2006/math">
                    <m:r>
                      <a:rPr lang="en-US" altLang="zh-CN" sz="2400" i="1">
                        <a:solidFill>
                          <a:srgbClr val="000000"/>
                        </a:solidFill>
                        <a:latin typeface="Cambria Math" panose="02040503050406030204" pitchFamily="18" charset="0"/>
                      </a:rPr>
                      <m:t>𝐻</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𝑋</m:t>
                        </m:r>
                      </m:e>
                    </m:d>
                    <m:r>
                      <a:rPr lang="en-US" altLang="zh-CN" sz="2400" b="0" i="1" smtClean="0">
                        <a:solidFill>
                          <a:srgbClr val="000000"/>
                        </a:solidFill>
                        <a:latin typeface="Cambria Math" panose="02040503050406030204" pitchFamily="18" charset="0"/>
                      </a:rPr>
                      <m:t> </m:t>
                    </m:r>
                    <m:r>
                      <a:rPr lang="zh-CN" altLang="en-US" sz="2400" i="1" smtClean="0">
                        <a:solidFill>
                          <a:srgbClr val="000000"/>
                        </a:solidFill>
                        <a:latin typeface="Cambria Math" panose="02040503050406030204" pitchFamily="18" charset="0"/>
                      </a:rPr>
                      <m:t>取值</m:t>
                    </m:r>
                    <m:r>
                      <a:rPr lang="zh-CN" altLang="en-US" sz="2400" i="1">
                        <a:solidFill>
                          <a:srgbClr val="000000"/>
                        </a:solidFill>
                        <a:latin typeface="Cambria Math" panose="02040503050406030204" pitchFamily="18" charset="0"/>
                      </a:rPr>
                      <m:t>范围</m:t>
                    </m:r>
                  </m:oMath>
                </a14:m>
                <a:r>
                  <a:rPr lang="zh-CN" altLang="en-US" sz="2400" dirty="0"/>
                  <a:t>： </a:t>
                </a:r>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0,</m:t>
                        </m:r>
                        <m:func>
                          <m:funcPr>
                            <m:ctrlPr>
                              <a:rPr lang="en-US" altLang="zh-CN" sz="2400" i="1">
                                <a:solidFill>
                                  <a:srgbClr val="000000"/>
                                </a:solidFill>
                                <a:latin typeface="Cambria Math" panose="02040503050406030204" pitchFamily="18" charset="0"/>
                              </a:rPr>
                            </m:ctrlPr>
                          </m:funcPr>
                          <m:fName>
                            <m:sSub>
                              <m:sSubPr>
                                <m:ctrlPr>
                                  <a:rPr lang="en-US" altLang="zh-CN" sz="2400" i="1">
                                    <a:solidFill>
                                      <a:srgbClr val="000000"/>
                                    </a:solidFill>
                                    <a:latin typeface="Cambria Math" panose="02040503050406030204" pitchFamily="18" charset="0"/>
                                  </a:rPr>
                                </m:ctrlPr>
                              </m:sSubPr>
                              <m:e>
                                <m:r>
                                  <m:rPr>
                                    <m:sty m:val="p"/>
                                  </m:rPr>
                                  <a:rPr lang="en-US" altLang="zh-CN" sz="2400">
                                    <a:solidFill>
                                      <a:srgbClr val="000000"/>
                                    </a:solidFill>
                                    <a:latin typeface="Cambria Math" panose="02040503050406030204" pitchFamily="18" charset="0"/>
                                  </a:rPr>
                                  <m:t>log</m:t>
                                </m:r>
                              </m:e>
                              <m:sub>
                                <m:r>
                                  <a:rPr lang="en-US" altLang="zh-CN" sz="2400" i="1">
                                    <a:solidFill>
                                      <a:srgbClr val="000000"/>
                                    </a:solidFill>
                                    <a:latin typeface="Cambria Math" panose="02040503050406030204" pitchFamily="18" charset="0"/>
                                  </a:rPr>
                                  <m:t>2</m:t>
                                </m:r>
                              </m:sub>
                            </m:sSub>
                          </m:fName>
                          <m:e>
                            <m:r>
                              <a:rPr lang="en-US" altLang="zh-CN" sz="2400" i="1">
                                <a:solidFill>
                                  <a:srgbClr val="000000"/>
                                </a:solidFill>
                                <a:latin typeface="Cambria Math" panose="02040503050406030204" pitchFamily="18" charset="0"/>
                              </a:rPr>
                              <m:t>𝑛</m:t>
                            </m:r>
                          </m:e>
                        </m:func>
                      </m:e>
                    </m:d>
                  </m:oMath>
                </a14:m>
                <a:endParaRPr lang="en-US" altLang="zh-CN" sz="2400" dirty="0"/>
              </a:p>
              <a:p>
                <a:endParaRPr lang="zh-CN" altLang="en-US" dirty="0"/>
              </a:p>
            </p:txBody>
          </p:sp>
        </mc:Choice>
        <mc:Fallback xmlns="">
          <p:sp>
            <p:nvSpPr>
              <p:cNvPr id="3" name="内容占位符 2">
                <a:extLst>
                  <a:ext uri="{FF2B5EF4-FFF2-40B4-BE49-F238E27FC236}">
                    <a16:creationId xmlns:a16="http://schemas.microsoft.com/office/drawing/2014/main" id="{15FE5F94-F33A-488E-8358-4DD05EBFB7D3}"/>
                  </a:ext>
                </a:extLst>
              </p:cNvPr>
              <p:cNvSpPr>
                <a:spLocks noGrp="1" noRot="1" noChangeAspect="1" noMove="1" noResize="1" noEditPoints="1" noAdjustHandles="1" noChangeArrowheads="1" noChangeShapeType="1" noTextEdit="1"/>
              </p:cNvSpPr>
              <p:nvPr>
                <p:ph idx="1"/>
              </p:nvPr>
            </p:nvSpPr>
            <p:spPr>
              <a:xfrm>
                <a:off x="412750" y="1124744"/>
                <a:ext cx="8318500" cy="5253608"/>
              </a:xfrm>
              <a:blipFill>
                <a:blip r:embed="rId3"/>
                <a:stretch>
                  <a:fillRect l="-733" t="-127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9CF1643-9DAE-4F42-84EE-836DADD54FD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436096" y="1732825"/>
            <a:ext cx="3456384" cy="1840191"/>
          </a:xfrm>
          <a:prstGeom prst="rect">
            <a:avLst/>
          </a:prstGeom>
        </p:spPr>
      </p:pic>
    </p:spTree>
    <p:extLst>
      <p:ext uri="{BB962C8B-B14F-4D97-AF65-F5344CB8AC3E}">
        <p14:creationId xmlns:p14="http://schemas.microsoft.com/office/powerpoint/2010/main" val="221232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F774AF-C113-4834-89CA-194A8FF5AF5D}"/>
              </a:ext>
            </a:extLst>
          </p:cNvPr>
          <p:cNvSpPr>
            <a:spLocks noGrp="1"/>
          </p:cNvSpPr>
          <p:nvPr>
            <p:ph type="title"/>
          </p:nvPr>
        </p:nvSpPr>
        <p:spPr/>
        <p:txBody>
          <a:bodyPr/>
          <a:lstStyle/>
          <a:p>
            <a:r>
              <a:rPr lang="zh-CN" altLang="en-US" dirty="0"/>
              <a:t>相似度度量 小结</a:t>
            </a:r>
          </a:p>
        </p:txBody>
      </p:sp>
      <p:sp>
        <p:nvSpPr>
          <p:cNvPr id="3" name="内容占位符 2">
            <a:extLst>
              <a:ext uri="{FF2B5EF4-FFF2-40B4-BE49-F238E27FC236}">
                <a16:creationId xmlns:a16="http://schemas.microsoft.com/office/drawing/2014/main" id="{A9AB73BE-75A2-42D2-9CEB-4941E502C92B}"/>
              </a:ext>
            </a:extLst>
          </p:cNvPr>
          <p:cNvSpPr>
            <a:spLocks noGrp="1"/>
          </p:cNvSpPr>
          <p:nvPr>
            <p:ph idx="1"/>
          </p:nvPr>
        </p:nvSpPr>
        <p:spPr/>
        <p:txBody>
          <a:bodyPr/>
          <a:lstStyle/>
          <a:p>
            <a:pPr>
              <a:buFont typeface="Wingdings" panose="05000000000000000000" pitchFamily="2" charset="2"/>
              <a:buChar char="p"/>
            </a:pPr>
            <a:r>
              <a:rPr lang="zh-CN" altLang="en-US" dirty="0"/>
              <a:t>简单匹配系数</a:t>
            </a:r>
            <a:r>
              <a:rPr lang="en-US" altLang="zh-CN" dirty="0"/>
              <a:t>SMC </a:t>
            </a:r>
          </a:p>
          <a:p>
            <a:pPr lvl="1">
              <a:buFont typeface="Arial" panose="020B0604020202020204" pitchFamily="34" charset="0"/>
              <a:buChar char="•"/>
            </a:pPr>
            <a:r>
              <a:rPr lang="zh-CN" altLang="en-US" dirty="0"/>
              <a:t>对称二元属性</a:t>
            </a:r>
            <a:endParaRPr lang="en-US" altLang="zh-CN" dirty="0"/>
          </a:p>
          <a:p>
            <a:pPr>
              <a:buFont typeface="Wingdings" panose="05000000000000000000" pitchFamily="2" charset="2"/>
              <a:buChar char="p"/>
            </a:pPr>
            <a:r>
              <a:rPr lang="en-US" altLang="zh-CN" dirty="0"/>
              <a:t>Jaccard</a:t>
            </a:r>
            <a:r>
              <a:rPr lang="zh-CN" altLang="en-US" dirty="0"/>
              <a:t>系数</a:t>
            </a:r>
          </a:p>
          <a:p>
            <a:pPr lvl="1">
              <a:buFont typeface="Arial" panose="020B0604020202020204" pitchFamily="34" charset="0"/>
              <a:buChar char="•"/>
            </a:pPr>
            <a:r>
              <a:rPr lang="zh-CN" altLang="en-US" dirty="0"/>
              <a:t>非对称二元属性</a:t>
            </a:r>
            <a:endParaRPr lang="en-US" altLang="zh-CN" dirty="0"/>
          </a:p>
          <a:p>
            <a:pPr>
              <a:buFont typeface="Wingdings" panose="05000000000000000000" pitchFamily="2" charset="2"/>
              <a:buChar char="p"/>
            </a:pPr>
            <a:r>
              <a:rPr lang="en-US" altLang="zh-CN" dirty="0" err="1"/>
              <a:t>Tanimoto</a:t>
            </a:r>
            <a:r>
              <a:rPr lang="zh-CN" altLang="en-US" dirty="0"/>
              <a:t>系数</a:t>
            </a:r>
            <a:endParaRPr lang="en-US" altLang="zh-CN" dirty="0"/>
          </a:p>
          <a:p>
            <a:pPr lvl="1">
              <a:buFont typeface="Arial" panose="020B0604020202020204" pitchFamily="34" charset="0"/>
              <a:buChar char="•"/>
            </a:pPr>
            <a:r>
              <a:rPr lang="zh-CN" altLang="en-US" dirty="0"/>
              <a:t>广义 </a:t>
            </a:r>
            <a:r>
              <a:rPr lang="en-US" altLang="zh-CN" dirty="0"/>
              <a:t>Jaccard </a:t>
            </a:r>
            <a:r>
              <a:rPr lang="zh-CN" altLang="en-US" dirty="0"/>
              <a:t>系数，扩展到非二元属性</a:t>
            </a:r>
            <a:endParaRPr lang="en-US" altLang="zh-CN" dirty="0"/>
          </a:p>
          <a:p>
            <a:pPr>
              <a:buFont typeface="Wingdings" panose="05000000000000000000" pitchFamily="2" charset="2"/>
              <a:buChar char="p"/>
            </a:pPr>
            <a:r>
              <a:rPr lang="zh-CN" altLang="en-US" dirty="0"/>
              <a:t>余弦</a:t>
            </a:r>
            <a:r>
              <a:rPr lang="en-US" altLang="zh-CN" dirty="0"/>
              <a:t>Cosine</a:t>
            </a:r>
            <a:r>
              <a:rPr lang="zh-CN" altLang="en-US" dirty="0"/>
              <a:t>相似度</a:t>
            </a:r>
            <a:endParaRPr lang="en-US" altLang="zh-CN" dirty="0"/>
          </a:p>
          <a:p>
            <a:pPr lvl="1">
              <a:buFont typeface="Arial" panose="020B0604020202020204" pitchFamily="34" charset="0"/>
              <a:buChar char="•"/>
            </a:pPr>
            <a:r>
              <a:rPr lang="zh-CN" altLang="en-US" dirty="0"/>
              <a:t>非对称属性</a:t>
            </a:r>
            <a:endParaRPr lang="en-US" altLang="zh-CN" dirty="0"/>
          </a:p>
          <a:p>
            <a:pPr>
              <a:buFont typeface="Wingdings" panose="05000000000000000000" pitchFamily="2" charset="2"/>
              <a:buChar char="p"/>
            </a:pPr>
            <a:r>
              <a:rPr lang="en-US" altLang="zh-CN" dirty="0"/>
              <a:t>Pearson</a:t>
            </a:r>
            <a:r>
              <a:rPr lang="zh-CN" altLang="en-US" dirty="0"/>
              <a:t>相关系数</a:t>
            </a:r>
            <a:endParaRPr lang="en-US" altLang="zh-CN" dirty="0"/>
          </a:p>
          <a:p>
            <a:pPr lvl="1">
              <a:buFont typeface="Arial" panose="020B0604020202020204" pitchFamily="34" charset="0"/>
              <a:buChar char="•"/>
            </a:pPr>
            <a:r>
              <a:rPr lang="zh-CN" altLang="en-US" dirty="0"/>
              <a:t>线性相关 </a:t>
            </a:r>
            <a:r>
              <a:rPr lang="en-US" altLang="zh-CN" dirty="0"/>
              <a:t>[-1, 1]</a:t>
            </a:r>
            <a:endParaRPr lang="zh-CN" altLang="en-US" dirty="0"/>
          </a:p>
        </p:txBody>
      </p:sp>
      <p:sp>
        <p:nvSpPr>
          <p:cNvPr id="4" name="右大括号 3">
            <a:extLst>
              <a:ext uri="{FF2B5EF4-FFF2-40B4-BE49-F238E27FC236}">
                <a16:creationId xmlns:a16="http://schemas.microsoft.com/office/drawing/2014/main" id="{CF89A355-F40D-4F91-9D0C-C1BE6EFD8C86}"/>
              </a:ext>
            </a:extLst>
          </p:cNvPr>
          <p:cNvSpPr/>
          <p:nvPr/>
        </p:nvSpPr>
        <p:spPr bwMode="auto">
          <a:xfrm>
            <a:off x="3923928" y="1340768"/>
            <a:ext cx="504056" cy="1152128"/>
          </a:xfrm>
          <a:prstGeom prst="rightBrace">
            <a:avLst/>
          </a:prstGeom>
          <a:no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380EB214-A778-4DC9-887E-0EBB3569FEFB}"/>
              </a:ext>
            </a:extLst>
          </p:cNvPr>
          <p:cNvSpPr txBox="1"/>
          <p:nvPr/>
        </p:nvSpPr>
        <p:spPr>
          <a:xfrm>
            <a:off x="4531090" y="1644769"/>
            <a:ext cx="1210588" cy="400110"/>
          </a:xfrm>
          <a:prstGeom prst="rect">
            <a:avLst/>
          </a:prstGeom>
          <a:noFill/>
        </p:spPr>
        <p:txBody>
          <a:bodyPr wrap="none" rtlCol="0">
            <a:spAutoFit/>
          </a:bodyPr>
          <a:lstStyle/>
          <a:p>
            <a:r>
              <a:rPr lang="zh-CN" altLang="en-US" sz="2000" dirty="0"/>
              <a:t>二元向量</a:t>
            </a:r>
          </a:p>
        </p:txBody>
      </p:sp>
    </p:spTree>
    <p:extLst>
      <p:ext uri="{BB962C8B-B14F-4D97-AF65-F5344CB8AC3E}">
        <p14:creationId xmlns:p14="http://schemas.microsoft.com/office/powerpoint/2010/main" val="163181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27F0255-4D52-4FA6-9676-60F93D91B4A3}"/>
              </a:ext>
            </a:extLst>
          </p:cNvPr>
          <p:cNvSpPr>
            <a:spLocks noGrp="1" noChangeArrowheads="1"/>
          </p:cNvSpPr>
          <p:nvPr>
            <p:ph type="title"/>
          </p:nvPr>
        </p:nvSpPr>
        <p:spPr/>
        <p:txBody>
          <a:bodyPr/>
          <a:lstStyle/>
          <a:p>
            <a:r>
              <a:rPr lang="zh-CN" altLang="en-US" dirty="0"/>
              <a:t>数据预处理</a:t>
            </a:r>
          </a:p>
        </p:txBody>
      </p:sp>
      <p:sp>
        <p:nvSpPr>
          <p:cNvPr id="105475" name="Rectangle 3">
            <a:extLst>
              <a:ext uri="{FF2B5EF4-FFF2-40B4-BE49-F238E27FC236}">
                <a16:creationId xmlns:a16="http://schemas.microsoft.com/office/drawing/2014/main" id="{8F359306-5851-4D17-ACDB-83E605A98B5F}"/>
              </a:ext>
            </a:extLst>
          </p:cNvPr>
          <p:cNvSpPr>
            <a:spLocks noGrp="1" noChangeArrowheads="1"/>
          </p:cNvSpPr>
          <p:nvPr>
            <p:ph idx="1"/>
          </p:nvPr>
        </p:nvSpPr>
        <p:spPr>
          <a:xfrm>
            <a:off x="411163" y="980728"/>
            <a:ext cx="8318500" cy="5343872"/>
          </a:xfrm>
        </p:spPr>
        <p:txBody>
          <a:bodyPr/>
          <a:lstStyle/>
          <a:p>
            <a:pPr>
              <a:lnSpc>
                <a:spcPct val="120000"/>
              </a:lnSpc>
              <a:buFont typeface="Wingdings" panose="05000000000000000000" pitchFamily="2" charset="2"/>
              <a:buChar char="n"/>
            </a:pPr>
            <a:r>
              <a:rPr lang="zh-CN" altLang="en-US" dirty="0">
                <a:ea typeface="宋体" panose="02010600030101010101" pitchFamily="2" charset="-122"/>
              </a:rPr>
              <a:t>动机：数据规约</a:t>
            </a:r>
            <a:endParaRPr lang="en-US" altLang="zh-CN" dirty="0">
              <a:ea typeface="宋体" panose="02010600030101010101" pitchFamily="2" charset="-122"/>
            </a:endParaRPr>
          </a:p>
          <a:p>
            <a:pPr lvl="1">
              <a:lnSpc>
                <a:spcPct val="120000"/>
              </a:lnSpc>
              <a:buFont typeface="Wingdings" panose="05000000000000000000" pitchFamily="2" charset="2"/>
              <a:buChar char="p"/>
            </a:pPr>
            <a:r>
              <a:rPr lang="zh-CN" altLang="en-US" dirty="0">
                <a:ea typeface="宋体" panose="02010600030101010101" pitchFamily="2" charset="-122"/>
              </a:rPr>
              <a:t>在尽可能保持原始信息的条件下，</a:t>
            </a:r>
            <a:r>
              <a:rPr lang="zh-CN" altLang="en-US" b="1" dirty="0">
                <a:solidFill>
                  <a:srgbClr val="0070C0"/>
                </a:solidFill>
                <a:ea typeface="宋体" panose="02010600030101010101" pitchFamily="2" charset="-122"/>
              </a:rPr>
              <a:t>精简数据量</a:t>
            </a:r>
            <a:r>
              <a:rPr lang="zh-CN" altLang="en-US" dirty="0">
                <a:ea typeface="宋体" panose="02010600030101010101" pitchFamily="2" charset="-122"/>
              </a:rPr>
              <a:t>（减少样本、减少属性）</a:t>
            </a:r>
            <a:endParaRPr lang="en-US" altLang="zh-CN" dirty="0">
              <a:ea typeface="宋体" panose="02010600030101010101" pitchFamily="2" charset="-122"/>
            </a:endParaRPr>
          </a:p>
          <a:p>
            <a:pPr>
              <a:lnSpc>
                <a:spcPct val="120000"/>
              </a:lnSpc>
              <a:buFont typeface="Wingdings" panose="05000000000000000000" pitchFamily="2" charset="2"/>
              <a:buChar char="Ø"/>
            </a:pPr>
            <a:r>
              <a:rPr lang="zh-CN" altLang="en-US" sz="2400" dirty="0">
                <a:ea typeface="宋体" panose="02010600030101010101" pitchFamily="2" charset="-122"/>
              </a:rPr>
              <a:t>聚集</a:t>
            </a:r>
            <a:endParaRPr lang="en-US" altLang="zh-CN" sz="2400" dirty="0">
              <a:ea typeface="宋体" panose="02010600030101010101" pitchFamily="2" charset="-122"/>
            </a:endParaRPr>
          </a:p>
          <a:p>
            <a:pPr>
              <a:lnSpc>
                <a:spcPct val="120000"/>
              </a:lnSpc>
              <a:buFont typeface="Wingdings" panose="05000000000000000000" pitchFamily="2" charset="2"/>
              <a:buChar char="Ø"/>
            </a:pPr>
            <a:r>
              <a:rPr lang="zh-CN" altLang="en-US" sz="2400" dirty="0">
                <a:ea typeface="宋体" panose="02010600030101010101" pitchFamily="2" charset="-122"/>
              </a:rPr>
              <a:t>抽样</a:t>
            </a:r>
            <a:endParaRPr lang="en-US" altLang="zh-CN" sz="2400" dirty="0">
              <a:ea typeface="宋体" panose="02010600030101010101" pitchFamily="2" charset="-122"/>
            </a:endParaRPr>
          </a:p>
          <a:p>
            <a:pPr>
              <a:lnSpc>
                <a:spcPct val="120000"/>
              </a:lnSpc>
              <a:buFont typeface="Wingdings" panose="05000000000000000000" pitchFamily="2" charset="2"/>
              <a:buChar char="Ø"/>
            </a:pPr>
            <a:r>
              <a:rPr lang="zh-CN" altLang="en-US" sz="2400" dirty="0">
                <a:ea typeface="宋体" panose="02010600030101010101" pitchFamily="2" charset="-122"/>
              </a:rPr>
              <a:t>降维</a:t>
            </a:r>
            <a:endParaRPr lang="en-US" altLang="zh-CN" sz="2400" dirty="0">
              <a:ea typeface="宋体" panose="02010600030101010101" pitchFamily="2" charset="-122"/>
            </a:endParaRPr>
          </a:p>
          <a:p>
            <a:pPr>
              <a:lnSpc>
                <a:spcPct val="120000"/>
              </a:lnSpc>
              <a:buFont typeface="Wingdings" panose="05000000000000000000" pitchFamily="2" charset="2"/>
              <a:buChar char="Ø"/>
            </a:pPr>
            <a:r>
              <a:rPr lang="zh-CN" altLang="en-US" sz="2400" dirty="0">
                <a:ea typeface="宋体" panose="02010600030101010101" pitchFamily="2" charset="-122"/>
              </a:rPr>
              <a:t>特征子集选择 </a:t>
            </a:r>
            <a:endParaRPr lang="en-US" altLang="zh-CN" sz="2400" dirty="0">
              <a:ea typeface="宋体" panose="02010600030101010101" pitchFamily="2" charset="-122"/>
            </a:endParaRPr>
          </a:p>
          <a:p>
            <a:pPr>
              <a:lnSpc>
                <a:spcPct val="120000"/>
              </a:lnSpc>
              <a:buFont typeface="Wingdings" panose="05000000000000000000" pitchFamily="2" charset="2"/>
              <a:buChar char="Ø"/>
            </a:pPr>
            <a:r>
              <a:rPr lang="zh-CN" altLang="en-US" sz="2400" dirty="0">
                <a:ea typeface="宋体" panose="02010600030101010101" pitchFamily="2" charset="-122"/>
              </a:rPr>
              <a:t>特征创建    </a:t>
            </a:r>
            <a:endParaRPr lang="en-US" altLang="zh-CN" sz="2400" dirty="0">
              <a:ea typeface="宋体" panose="02010600030101010101" pitchFamily="2" charset="-122"/>
            </a:endParaRPr>
          </a:p>
          <a:p>
            <a:pPr>
              <a:lnSpc>
                <a:spcPct val="120000"/>
              </a:lnSpc>
              <a:buFont typeface="Wingdings" panose="05000000000000000000" pitchFamily="2" charset="2"/>
              <a:buChar char="Ø"/>
            </a:pPr>
            <a:r>
              <a:rPr lang="zh-CN" altLang="en-US" sz="2400" dirty="0">
                <a:ea typeface="宋体" panose="02010600030101010101" pitchFamily="2" charset="-122"/>
              </a:rPr>
              <a:t>离散化和二元化      </a:t>
            </a:r>
            <a:endParaRPr lang="en-US" altLang="zh-CN" sz="2400" dirty="0">
              <a:ea typeface="宋体" panose="02010600030101010101" pitchFamily="2" charset="-122"/>
            </a:endParaRPr>
          </a:p>
          <a:p>
            <a:pPr>
              <a:lnSpc>
                <a:spcPct val="120000"/>
              </a:lnSpc>
              <a:buFont typeface="Wingdings" panose="05000000000000000000" pitchFamily="2" charset="2"/>
              <a:buChar char="Ø"/>
            </a:pPr>
            <a:r>
              <a:rPr lang="zh-CN" altLang="en-US" sz="2400" dirty="0">
                <a:ea typeface="宋体" panose="02010600030101010101" pitchFamily="2" charset="-122"/>
              </a:rPr>
              <a:t>属性转换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93A41-0CF3-499D-9243-C25D44CA5C16}"/>
              </a:ext>
            </a:extLst>
          </p:cNvPr>
          <p:cNvSpPr>
            <a:spLocks noGrp="1"/>
          </p:cNvSpPr>
          <p:nvPr>
            <p:ph type="title"/>
          </p:nvPr>
        </p:nvSpPr>
        <p:spPr/>
        <p:txBody>
          <a:bodyPr/>
          <a:lstStyle/>
          <a:p>
            <a:r>
              <a:rPr lang="zh-CN" altLang="en-US"/>
              <a:t>期末考试：闭卷</a:t>
            </a:r>
            <a:endParaRPr lang="zh-CN" altLang="en-US" dirty="0"/>
          </a:p>
        </p:txBody>
      </p:sp>
      <p:sp>
        <p:nvSpPr>
          <p:cNvPr id="3" name="内容占位符 2">
            <a:extLst>
              <a:ext uri="{FF2B5EF4-FFF2-40B4-BE49-F238E27FC236}">
                <a16:creationId xmlns:a16="http://schemas.microsoft.com/office/drawing/2014/main" id="{629F25AA-6167-4765-B2DD-0195E983ACEF}"/>
              </a:ext>
            </a:extLst>
          </p:cNvPr>
          <p:cNvSpPr>
            <a:spLocks noGrp="1"/>
          </p:cNvSpPr>
          <p:nvPr>
            <p:ph idx="1"/>
          </p:nvPr>
        </p:nvSpPr>
        <p:spPr>
          <a:xfrm>
            <a:off x="404322" y="1107594"/>
            <a:ext cx="8318500" cy="5181600"/>
          </a:xfrm>
        </p:spPr>
        <p:txBody>
          <a:bodyPr/>
          <a:lstStyle/>
          <a:p>
            <a:pPr>
              <a:buFont typeface="Wingdings" panose="05000000000000000000" pitchFamily="2" charset="2"/>
              <a:buChar char="n"/>
            </a:pPr>
            <a:r>
              <a:rPr lang="zh-CN" altLang="en-US" dirty="0"/>
              <a:t>大数据班</a:t>
            </a:r>
            <a:endParaRPr lang="en-US" altLang="zh-CN" dirty="0"/>
          </a:p>
          <a:p>
            <a:endParaRPr lang="en-US" altLang="zh-CN" dirty="0"/>
          </a:p>
          <a:p>
            <a:endParaRPr lang="en-US" altLang="zh-CN" dirty="0"/>
          </a:p>
          <a:p>
            <a:pPr>
              <a:buFont typeface="Wingdings" panose="05000000000000000000" pitchFamily="2" charset="2"/>
              <a:buChar char="n"/>
            </a:pPr>
            <a:r>
              <a:rPr lang="en-US" altLang="zh-CN" dirty="0"/>
              <a:t>Java</a:t>
            </a:r>
            <a:r>
              <a:rPr lang="zh-CN" altLang="en-US" dirty="0"/>
              <a:t>班</a:t>
            </a:r>
            <a:endParaRPr lang="en-US" altLang="zh-CN" dirty="0"/>
          </a:p>
          <a:p>
            <a:endParaRPr lang="zh-CN" altLang="en-US" dirty="0"/>
          </a:p>
        </p:txBody>
      </p:sp>
      <p:pic>
        <p:nvPicPr>
          <p:cNvPr id="4" name="图片 3">
            <a:extLst>
              <a:ext uri="{FF2B5EF4-FFF2-40B4-BE49-F238E27FC236}">
                <a16:creationId xmlns:a16="http://schemas.microsoft.com/office/drawing/2014/main" id="{D60B47EF-32CD-4729-B03A-222D6725356A}"/>
              </a:ext>
            </a:extLst>
          </p:cNvPr>
          <p:cNvPicPr>
            <a:picLocks noChangeAspect="1"/>
          </p:cNvPicPr>
          <p:nvPr/>
        </p:nvPicPr>
        <p:blipFill>
          <a:blip r:embed="rId2"/>
          <a:stretch>
            <a:fillRect/>
          </a:stretch>
        </p:blipFill>
        <p:spPr>
          <a:xfrm>
            <a:off x="538163" y="3698394"/>
            <a:ext cx="8191500" cy="561975"/>
          </a:xfrm>
          <a:prstGeom prst="rect">
            <a:avLst/>
          </a:prstGeom>
        </p:spPr>
      </p:pic>
      <p:pic>
        <p:nvPicPr>
          <p:cNvPr id="5" name="图片 4">
            <a:extLst>
              <a:ext uri="{FF2B5EF4-FFF2-40B4-BE49-F238E27FC236}">
                <a16:creationId xmlns:a16="http://schemas.microsoft.com/office/drawing/2014/main" id="{FFB8822E-F8B2-4147-8A18-CA462E692239}"/>
              </a:ext>
            </a:extLst>
          </p:cNvPr>
          <p:cNvPicPr>
            <a:picLocks noChangeAspect="1"/>
          </p:cNvPicPr>
          <p:nvPr/>
        </p:nvPicPr>
        <p:blipFill>
          <a:blip r:embed="rId3"/>
          <a:stretch>
            <a:fillRect/>
          </a:stretch>
        </p:blipFill>
        <p:spPr>
          <a:xfrm>
            <a:off x="404322" y="1869594"/>
            <a:ext cx="8267700" cy="533400"/>
          </a:xfrm>
          <a:prstGeom prst="rect">
            <a:avLst/>
          </a:prstGeom>
        </p:spPr>
      </p:pic>
    </p:spTree>
    <p:extLst>
      <p:ext uri="{BB962C8B-B14F-4D97-AF65-F5344CB8AC3E}">
        <p14:creationId xmlns:p14="http://schemas.microsoft.com/office/powerpoint/2010/main" val="94129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B3744D70-213F-4C2D-9AFB-53D590704975}"/>
              </a:ext>
            </a:extLst>
          </p:cNvPr>
          <p:cNvSpPr>
            <a:spLocks noGrp="1" noChangeArrowheads="1"/>
          </p:cNvSpPr>
          <p:nvPr>
            <p:ph type="title"/>
          </p:nvPr>
        </p:nvSpPr>
        <p:spPr/>
        <p:txBody>
          <a:bodyPr/>
          <a:lstStyle/>
          <a:p>
            <a:r>
              <a:rPr lang="zh-CN" altLang="en-US" dirty="0"/>
              <a:t>聚集</a:t>
            </a:r>
          </a:p>
        </p:txBody>
      </p:sp>
      <p:sp>
        <p:nvSpPr>
          <p:cNvPr id="106499" name="Rectangle 3">
            <a:extLst>
              <a:ext uri="{FF2B5EF4-FFF2-40B4-BE49-F238E27FC236}">
                <a16:creationId xmlns:a16="http://schemas.microsoft.com/office/drawing/2014/main" id="{33A23890-5FF6-4296-87B4-EB64272B5BA5}"/>
              </a:ext>
            </a:extLst>
          </p:cNvPr>
          <p:cNvSpPr>
            <a:spLocks noGrp="1" noChangeArrowheads="1"/>
          </p:cNvSpPr>
          <p:nvPr>
            <p:ph idx="1"/>
          </p:nvPr>
        </p:nvSpPr>
        <p:spPr>
          <a:xfrm>
            <a:off x="411163" y="1052736"/>
            <a:ext cx="8318500" cy="5271864"/>
          </a:xfrm>
        </p:spPr>
        <p:txBody>
          <a:bodyPr/>
          <a:lstStyle/>
          <a:p>
            <a:pPr>
              <a:buFont typeface="Wingdings" panose="05000000000000000000" pitchFamily="2" charset="2"/>
              <a:buChar char="n"/>
            </a:pPr>
            <a:r>
              <a:rPr lang="zh-CN" altLang="en-US" sz="2400" dirty="0">
                <a:ea typeface="宋体" panose="02010600030101010101" pitchFamily="2" charset="-122"/>
              </a:rPr>
              <a:t>将两个或多个对象（属性）合并为单个对象（属性）</a:t>
            </a:r>
          </a:p>
          <a:p>
            <a:pP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动机</a:t>
            </a:r>
          </a:p>
          <a:p>
            <a:pPr lvl="1"/>
            <a:r>
              <a:rPr lang="zh-CN" altLang="en-US" b="1" dirty="0">
                <a:solidFill>
                  <a:srgbClr val="0070C0"/>
                </a:solidFill>
                <a:ea typeface="宋体" panose="02010600030101010101" pitchFamily="2" charset="-122"/>
              </a:rPr>
              <a:t>数据归约</a:t>
            </a:r>
            <a:endParaRPr lang="en-US" altLang="zh-CN" b="1" dirty="0">
              <a:solidFill>
                <a:srgbClr val="0070C0"/>
              </a:solidFill>
              <a:ea typeface="宋体" panose="02010600030101010101" pitchFamily="2" charset="-122"/>
            </a:endParaRPr>
          </a:p>
          <a:p>
            <a:pPr lvl="2"/>
            <a:r>
              <a:rPr lang="zh-CN" altLang="en-US" sz="2400" dirty="0">
                <a:ea typeface="宋体" panose="02010600030101010101" pitchFamily="2" charset="-122"/>
              </a:rPr>
              <a:t>减少属性或对象的数量</a:t>
            </a:r>
            <a:endParaRPr lang="en-US" altLang="zh-CN" sz="2400" dirty="0">
              <a:ea typeface="宋体" panose="02010600030101010101" pitchFamily="2" charset="-122"/>
            </a:endParaRPr>
          </a:p>
          <a:p>
            <a:pPr lvl="2"/>
            <a:r>
              <a:rPr lang="zh-CN" altLang="en-US" sz="2400" dirty="0">
                <a:ea typeface="宋体" panose="02010600030101010101" pitchFamily="2" charset="-122"/>
              </a:rPr>
              <a:t>较少的内存和处理时间</a:t>
            </a:r>
          </a:p>
          <a:p>
            <a:pPr lvl="1"/>
            <a:r>
              <a:rPr lang="zh-CN" altLang="en-US" dirty="0">
                <a:ea typeface="宋体" panose="02010600030101010101" pitchFamily="2" charset="-122"/>
              </a:rPr>
              <a:t>范围或标度转换</a:t>
            </a:r>
          </a:p>
          <a:p>
            <a:pPr lvl="2"/>
            <a:r>
              <a:rPr lang="zh-CN" altLang="en-US" sz="2400" dirty="0">
                <a:ea typeface="宋体" panose="02010600030101010101" pitchFamily="2" charset="-122"/>
              </a:rPr>
              <a:t> </a:t>
            </a:r>
            <a:r>
              <a:rPr lang="en-US" altLang="zh-CN" sz="2400" dirty="0" err="1">
                <a:ea typeface="宋体" panose="02010600030101010101" pitchFamily="2" charset="-122"/>
              </a:rPr>
              <a:t>城市聚集到</a:t>
            </a:r>
            <a:r>
              <a:rPr lang="zh-CN" altLang="en-US" sz="2400" dirty="0">
                <a:ea typeface="宋体" panose="02010600030101010101" pitchFamily="2" charset="-122"/>
              </a:rPr>
              <a:t>省、</a:t>
            </a:r>
            <a:r>
              <a:rPr lang="en-US" altLang="zh-CN" sz="2400" dirty="0" err="1">
                <a:ea typeface="宋体" panose="02010600030101010101" pitchFamily="2" charset="-122"/>
              </a:rPr>
              <a:t>国家等</a:t>
            </a:r>
            <a:endParaRPr lang="en-US" altLang="zh-CN" sz="2400" dirty="0">
              <a:ea typeface="宋体" panose="02010600030101010101" pitchFamily="2" charset="-122"/>
            </a:endParaRPr>
          </a:p>
          <a:p>
            <a:pPr lvl="2"/>
            <a:r>
              <a:rPr lang="zh-CN" altLang="en-US" sz="2400" dirty="0">
                <a:latin typeface="宋体" panose="02010600030101010101" pitchFamily="2" charset="-122"/>
                <a:ea typeface="宋体" panose="02010600030101010101" pitchFamily="2" charset="-122"/>
              </a:rPr>
              <a:t> 聚集在几个星期、几个月或几年的日子</a:t>
            </a:r>
          </a:p>
          <a:p>
            <a:pPr lvl="1"/>
            <a:r>
              <a:rPr lang="zh-CN" altLang="en-US" dirty="0">
                <a:ea typeface="宋体" panose="02010600030101010101" pitchFamily="2" charset="-122"/>
              </a:rPr>
              <a:t>更稳定的数据</a:t>
            </a:r>
          </a:p>
          <a:p>
            <a:pPr lvl="2"/>
            <a:r>
              <a:rPr lang="zh-CN" altLang="en-US" sz="2400" dirty="0">
                <a:ea typeface="宋体" panose="02010600030101010101" pitchFamily="2" charset="-122"/>
              </a:rPr>
              <a:t>聚集数据具有较小的变异性</a:t>
            </a:r>
            <a:endParaRPr lang="en-US" altLang="zh-CN" sz="2400" dirty="0">
              <a:ea typeface="宋体" panose="02010600030101010101" pitchFamily="2" charset="-122"/>
            </a:endParaRPr>
          </a:p>
          <a:p>
            <a:pPr marL="292100" lvl="2" indent="-292100">
              <a:buSzPct val="75000"/>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cs typeface="+mn-cs"/>
              </a:rPr>
              <a:t>缺点：可能会丢失有趣的细节</a:t>
            </a:r>
            <a:endParaRPr lang="en-US" altLang="zh-CN" sz="2400" dirty="0">
              <a:latin typeface="宋体" panose="02010600030101010101" pitchFamily="2" charset="-122"/>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4E9F8649-3998-4009-AA32-3D6DB2C804FA}"/>
              </a:ext>
            </a:extLst>
          </p:cNvPr>
          <p:cNvSpPr>
            <a:spLocks noGrp="1" noChangeArrowheads="1"/>
          </p:cNvSpPr>
          <p:nvPr>
            <p:ph type="title"/>
          </p:nvPr>
        </p:nvSpPr>
        <p:spPr>
          <a:xfrm>
            <a:off x="395536" y="0"/>
            <a:ext cx="8418264" cy="685800"/>
          </a:xfrm>
        </p:spPr>
        <p:txBody>
          <a:bodyPr/>
          <a:lstStyle/>
          <a:p>
            <a:r>
              <a:rPr lang="zh-CN" altLang="en-US" dirty="0"/>
              <a:t>抽样</a:t>
            </a:r>
          </a:p>
        </p:txBody>
      </p:sp>
      <p:sp>
        <p:nvSpPr>
          <p:cNvPr id="110595" name="Rectangle 3">
            <a:extLst>
              <a:ext uri="{FF2B5EF4-FFF2-40B4-BE49-F238E27FC236}">
                <a16:creationId xmlns:a16="http://schemas.microsoft.com/office/drawing/2014/main" id="{FAA5ED34-AA6F-4AD5-B057-9EE52EEDF9E3}"/>
              </a:ext>
            </a:extLst>
          </p:cNvPr>
          <p:cNvSpPr>
            <a:spLocks noGrp="1" noChangeArrowheads="1"/>
          </p:cNvSpPr>
          <p:nvPr>
            <p:ph idx="1"/>
          </p:nvPr>
        </p:nvSpPr>
        <p:spPr>
          <a:xfrm>
            <a:off x="395536" y="1196752"/>
            <a:ext cx="8145214" cy="4823048"/>
          </a:xfrm>
        </p:spPr>
        <p:txBody>
          <a:bodyPr/>
          <a:lstStyle/>
          <a:p>
            <a:pPr algn="just">
              <a:lnSpc>
                <a:spcPct val="95000"/>
              </a:lnSpc>
              <a:spcBef>
                <a:spcPct val="20000"/>
              </a:spcBef>
              <a:buFont typeface="Wingdings" panose="05000000000000000000" pitchFamily="2" charset="2"/>
              <a:buChar char="n"/>
            </a:pPr>
            <a:r>
              <a:rPr lang="zh-CN" altLang="en-US" dirty="0">
                <a:latin typeface="+mn-ea"/>
              </a:rPr>
              <a:t>是一种选择数据对象子集进行分析的方法</a:t>
            </a:r>
          </a:p>
          <a:p>
            <a:pPr lvl="1" algn="just">
              <a:lnSpc>
                <a:spcPct val="95000"/>
              </a:lnSpc>
              <a:spcBef>
                <a:spcPct val="20000"/>
              </a:spcBef>
              <a:buFont typeface="Wingdings" panose="05000000000000000000" pitchFamily="2" charset="2"/>
              <a:buChar char="Ø"/>
            </a:pPr>
            <a:r>
              <a:rPr lang="zh-CN" altLang="en-US" dirty="0">
                <a:latin typeface="+mn-ea"/>
              </a:rPr>
              <a:t>抽样通常用于数据挖掘，因为处理整个感兴趣的数据集过于昂贵或耗时</a:t>
            </a:r>
            <a:endParaRPr lang="en-US" altLang="zh-CN" dirty="0">
              <a:latin typeface="+mn-ea"/>
            </a:endParaRPr>
          </a:p>
          <a:p>
            <a:pPr lvl="1" algn="just">
              <a:lnSpc>
                <a:spcPct val="95000"/>
              </a:lnSpc>
              <a:spcBef>
                <a:spcPct val="20000"/>
              </a:spcBef>
              <a:buFont typeface="Wingdings" panose="05000000000000000000" pitchFamily="2" charset="2"/>
              <a:buChar char="Ø"/>
            </a:pPr>
            <a:endParaRPr lang="en-US" altLang="zh-CN" sz="2000" dirty="0">
              <a:latin typeface="+mn-ea"/>
            </a:endParaRPr>
          </a:p>
          <a:p>
            <a:pPr>
              <a:buFont typeface="Wingdings" panose="05000000000000000000" pitchFamily="2" charset="2"/>
              <a:buChar char="n"/>
            </a:pPr>
            <a:r>
              <a:rPr lang="zh-CN" altLang="en-US" sz="2400" dirty="0">
                <a:latin typeface="+mn-ea"/>
              </a:rPr>
              <a:t>有效抽样的主要原理</a:t>
            </a:r>
            <a:r>
              <a:rPr lang="en-US" altLang="zh-CN" sz="2400" dirty="0">
                <a:latin typeface="+mn-ea"/>
              </a:rPr>
              <a:t>: </a:t>
            </a:r>
          </a:p>
          <a:p>
            <a:pPr lvl="1">
              <a:buFont typeface="Wingdings" panose="05000000000000000000" pitchFamily="2" charset="2"/>
              <a:buChar char="Ø"/>
            </a:pPr>
            <a:r>
              <a:rPr lang="zh-CN" altLang="en-US" dirty="0">
                <a:latin typeface="+mn-ea"/>
                <a:ea typeface="+mn-ea"/>
              </a:rPr>
              <a:t>如果样本是有代表性的，则使用样本与使用整个数据集的效果几乎一样</a:t>
            </a:r>
          </a:p>
          <a:p>
            <a:pPr lvl="1">
              <a:buFont typeface="Wingdings" panose="05000000000000000000" pitchFamily="2" charset="2"/>
              <a:buChar char="Ø"/>
            </a:pPr>
            <a:r>
              <a:rPr lang="zh-CN" altLang="en-US" dirty="0">
                <a:latin typeface="+mn-ea"/>
                <a:ea typeface="+mn-ea"/>
              </a:rPr>
              <a:t>如果样本与原始数据集的属性（感兴趣的）大致相同，则该样本具有代表性  </a:t>
            </a:r>
          </a:p>
          <a:p>
            <a:pPr algn="just">
              <a:lnSpc>
                <a:spcPct val="95000"/>
              </a:lnSpc>
              <a:spcBef>
                <a:spcPct val="20000"/>
              </a:spcBef>
              <a:buFont typeface="Wingdings" panose="05000000000000000000" pitchFamily="2" charset="2"/>
              <a:buChar char="p"/>
            </a:pPr>
            <a:endParaRPr lang="en-US" altLang="zh-CN" sz="2400" dirty="0">
              <a:latin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026">
            <a:extLst>
              <a:ext uri="{FF2B5EF4-FFF2-40B4-BE49-F238E27FC236}">
                <a16:creationId xmlns:a16="http://schemas.microsoft.com/office/drawing/2014/main" id="{940A2D0C-2860-491F-BE05-63E672101C0A}"/>
              </a:ext>
            </a:extLst>
          </p:cNvPr>
          <p:cNvSpPr>
            <a:spLocks noGrp="1" noChangeArrowheads="1"/>
          </p:cNvSpPr>
          <p:nvPr>
            <p:ph type="title"/>
          </p:nvPr>
        </p:nvSpPr>
        <p:spPr/>
        <p:txBody>
          <a:bodyPr/>
          <a:lstStyle/>
          <a:p>
            <a:r>
              <a:rPr lang="zh-CN" altLang="en-US" dirty="0"/>
              <a:t>降维</a:t>
            </a:r>
          </a:p>
        </p:txBody>
      </p:sp>
      <p:sp>
        <p:nvSpPr>
          <p:cNvPr id="122883" name="Rectangle 1027">
            <a:extLst>
              <a:ext uri="{FF2B5EF4-FFF2-40B4-BE49-F238E27FC236}">
                <a16:creationId xmlns:a16="http://schemas.microsoft.com/office/drawing/2014/main" id="{7B89ADF3-FCBE-48DE-81D0-0DF6DFD71EFA}"/>
              </a:ext>
            </a:extLst>
          </p:cNvPr>
          <p:cNvSpPr>
            <a:spLocks noGrp="1" noChangeArrowheads="1"/>
          </p:cNvSpPr>
          <p:nvPr>
            <p:ph idx="1"/>
          </p:nvPr>
        </p:nvSpPr>
        <p:spPr>
          <a:xfrm>
            <a:off x="411163" y="1124744"/>
            <a:ext cx="8318500" cy="5199856"/>
          </a:xfrm>
        </p:spPr>
        <p:txBody>
          <a:bodyPr/>
          <a:lstStyle/>
          <a:p>
            <a:pPr>
              <a:lnSpc>
                <a:spcPct val="90000"/>
              </a:lnSpc>
              <a:buFont typeface="Wingdings" panose="05000000000000000000" pitchFamily="2" charset="2"/>
              <a:buChar char="n"/>
            </a:pPr>
            <a:r>
              <a:rPr lang="zh-CN" altLang="en-US" dirty="0">
                <a:ea typeface="宋体" panose="02010600030101010101" pitchFamily="2" charset="-122"/>
              </a:rPr>
              <a:t>动机</a:t>
            </a:r>
            <a:r>
              <a:rPr lang="en-US" altLang="zh-CN" dirty="0">
                <a:ea typeface="宋体" panose="02010600030101010101" pitchFamily="2" charset="-122"/>
              </a:rPr>
              <a:t>:</a:t>
            </a:r>
          </a:p>
          <a:p>
            <a:pPr lvl="1">
              <a:lnSpc>
                <a:spcPct val="90000"/>
              </a:lnSpc>
            </a:pPr>
            <a:r>
              <a:rPr lang="zh-CN" altLang="en-US" dirty="0">
                <a:ea typeface="宋体" panose="02010600030101010101" pitchFamily="2" charset="-122"/>
              </a:rPr>
              <a:t>避免维灾难</a:t>
            </a:r>
          </a:p>
          <a:p>
            <a:pPr lvl="1">
              <a:lnSpc>
                <a:spcPct val="90000"/>
              </a:lnSpc>
            </a:pPr>
            <a:r>
              <a:rPr lang="en-US" altLang="zh-CN" dirty="0" err="1">
                <a:ea typeface="宋体" panose="02010600030101010101" pitchFamily="2" charset="-122"/>
              </a:rPr>
              <a:t>减少数据挖掘算法所需的时间和内存</a:t>
            </a:r>
            <a:endParaRPr lang="en-US" altLang="zh-CN" dirty="0">
              <a:ea typeface="宋体" panose="02010600030101010101" pitchFamily="2" charset="-122"/>
            </a:endParaRPr>
          </a:p>
          <a:p>
            <a:pPr lvl="1">
              <a:lnSpc>
                <a:spcPct val="90000"/>
              </a:lnSpc>
            </a:pPr>
            <a:r>
              <a:rPr lang="en-US" altLang="zh-CN" dirty="0" err="1">
                <a:ea typeface="宋体" panose="02010600030101010101" pitchFamily="2" charset="-122"/>
              </a:rPr>
              <a:t>数据更容易可视化</a:t>
            </a:r>
            <a:endParaRPr lang="en-US" altLang="zh-CN" dirty="0">
              <a:ea typeface="宋体" panose="02010600030101010101" pitchFamily="2" charset="-122"/>
            </a:endParaRPr>
          </a:p>
          <a:p>
            <a:pPr lvl="1">
              <a:lnSpc>
                <a:spcPct val="90000"/>
              </a:lnSpc>
            </a:pPr>
            <a:r>
              <a:rPr lang="en-US" altLang="zh-CN" dirty="0" err="1">
                <a:ea typeface="宋体" panose="02010600030101010101" pitchFamily="2" charset="-122"/>
              </a:rPr>
              <a:t>可以帮助消除不相关的</a:t>
            </a:r>
            <a:r>
              <a:rPr lang="zh-CN" altLang="en-US" dirty="0">
                <a:ea typeface="宋体" panose="02010600030101010101" pitchFamily="2" charset="-122"/>
              </a:rPr>
              <a:t>属性</a:t>
            </a:r>
            <a:r>
              <a:rPr lang="en-US" altLang="zh-CN" dirty="0" err="1">
                <a:ea typeface="宋体" panose="02010600030101010101" pitchFamily="2" charset="-122"/>
              </a:rPr>
              <a:t>或减少噪</a:t>
            </a:r>
            <a:r>
              <a:rPr lang="zh-CN" altLang="en-US" dirty="0">
                <a:ea typeface="宋体" panose="02010600030101010101" pitchFamily="2" charset="-122"/>
              </a:rPr>
              <a:t>声</a:t>
            </a:r>
          </a:p>
          <a:p>
            <a:pPr>
              <a:lnSpc>
                <a:spcPct val="90000"/>
              </a:lnSpc>
              <a:buFont typeface="Wingdings" panose="05000000000000000000" pitchFamily="2" charset="2"/>
              <a:buChar char="n"/>
            </a:pPr>
            <a:endParaRPr lang="en-US" altLang="zh-CN" dirty="0">
              <a:ea typeface="宋体" panose="02010600030101010101" pitchFamily="2" charset="-122"/>
            </a:endParaRPr>
          </a:p>
          <a:p>
            <a:pPr>
              <a:lnSpc>
                <a:spcPct val="90000"/>
              </a:lnSpc>
              <a:buFont typeface="Wingdings" panose="05000000000000000000" pitchFamily="2" charset="2"/>
              <a:buChar char="n"/>
            </a:pPr>
            <a:r>
              <a:rPr lang="zh-CN" altLang="en-US" dirty="0">
                <a:ea typeface="宋体" panose="02010600030101010101" pitchFamily="2" charset="-122"/>
              </a:rPr>
              <a:t>将数据从高维空间映射到低维空间，有不同的技术：</a:t>
            </a:r>
            <a:endParaRPr lang="en-US" altLang="zh-CN" dirty="0">
              <a:ea typeface="宋体" panose="02010600030101010101" pitchFamily="2" charset="-122"/>
            </a:endParaRPr>
          </a:p>
          <a:p>
            <a:pPr lvl="1">
              <a:lnSpc>
                <a:spcPct val="90000"/>
              </a:lnSpc>
            </a:pPr>
            <a:r>
              <a:rPr lang="zh-CN" altLang="en-US" dirty="0">
                <a:ea typeface="宋体" panose="02010600030101010101" pitchFamily="2" charset="-122"/>
              </a:rPr>
              <a:t>主成分分析</a:t>
            </a:r>
            <a:r>
              <a:rPr lang="en-US" altLang="zh-CN" dirty="0">
                <a:ea typeface="宋体" panose="02010600030101010101" pitchFamily="2" charset="-122"/>
              </a:rPr>
              <a:t>(PCA)</a:t>
            </a:r>
            <a:endParaRPr lang="zh-CN" altLang="en-US" dirty="0">
              <a:ea typeface="宋体" panose="02010600030101010101" pitchFamily="2" charset="-122"/>
            </a:endParaRPr>
          </a:p>
          <a:p>
            <a:pPr lvl="1">
              <a:lnSpc>
                <a:spcPct val="90000"/>
              </a:lnSpc>
            </a:pPr>
            <a:r>
              <a:rPr lang="zh-CN" altLang="en-US" dirty="0">
                <a:ea typeface="宋体" panose="02010600030101010101" pitchFamily="2" charset="-122"/>
              </a:rPr>
              <a:t>奇异值分解</a:t>
            </a:r>
            <a:r>
              <a:rPr lang="en-US" altLang="zh-CN" dirty="0">
                <a:ea typeface="宋体" panose="02010600030101010101" pitchFamily="2" charset="-122"/>
              </a:rPr>
              <a:t>(SVD)</a:t>
            </a:r>
            <a:endParaRPr lang="zh-CN" altLang="en-US" dirty="0">
              <a:ea typeface="宋体" panose="02010600030101010101" pitchFamily="2" charset="-122"/>
            </a:endParaRPr>
          </a:p>
          <a:p>
            <a:pPr lvl="1">
              <a:lnSpc>
                <a:spcPct val="90000"/>
              </a:lnSpc>
            </a:pPr>
            <a:r>
              <a:rPr lang="zh-CN" altLang="en-US" dirty="0">
                <a:ea typeface="宋体" panose="02010600030101010101" pitchFamily="2" charset="-122"/>
              </a:rPr>
              <a:t>深度学习自编码器</a:t>
            </a:r>
            <a:r>
              <a:rPr lang="en-US" altLang="zh-CN" dirty="0">
                <a:ea typeface="宋体" panose="02010600030101010101" pitchFamily="2" charset="-122"/>
              </a:rPr>
              <a:t>Auto-encoder</a:t>
            </a:r>
            <a:endParaRPr lang="zh-CN" altLang="en-US"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a:extLst>
              <a:ext uri="{FF2B5EF4-FFF2-40B4-BE49-F238E27FC236}">
                <a16:creationId xmlns:a16="http://schemas.microsoft.com/office/drawing/2014/main" id="{2E4C7026-A444-4861-A305-AEF354D08D0E}"/>
              </a:ext>
            </a:extLst>
          </p:cNvPr>
          <p:cNvSpPr>
            <a:spLocks noGrp="1" noChangeArrowheads="1"/>
          </p:cNvSpPr>
          <p:nvPr>
            <p:ph type="title"/>
          </p:nvPr>
        </p:nvSpPr>
        <p:spPr/>
        <p:txBody>
          <a:bodyPr/>
          <a:lstStyle/>
          <a:p>
            <a:r>
              <a:rPr lang="zh-CN" altLang="en-US" dirty="0"/>
              <a:t>特征子集选择</a:t>
            </a:r>
          </a:p>
        </p:txBody>
      </p:sp>
      <p:sp>
        <p:nvSpPr>
          <p:cNvPr id="128003" name="Rectangle 7">
            <a:extLst>
              <a:ext uri="{FF2B5EF4-FFF2-40B4-BE49-F238E27FC236}">
                <a16:creationId xmlns:a16="http://schemas.microsoft.com/office/drawing/2014/main" id="{02586B3D-B1B1-4568-8FB3-A147AD51FD1F}"/>
              </a:ext>
            </a:extLst>
          </p:cNvPr>
          <p:cNvSpPr>
            <a:spLocks noGrp="1" noChangeArrowheads="1"/>
          </p:cNvSpPr>
          <p:nvPr>
            <p:ph idx="1"/>
          </p:nvPr>
        </p:nvSpPr>
        <p:spPr/>
        <p:txBody>
          <a:bodyPr/>
          <a:lstStyle/>
          <a:p>
            <a:pPr>
              <a:lnSpc>
                <a:spcPct val="90000"/>
              </a:lnSpc>
              <a:buFont typeface="Wingdings" panose="05000000000000000000" pitchFamily="2" charset="2"/>
              <a:buChar char="n"/>
            </a:pPr>
            <a:r>
              <a:rPr lang="zh-CN" altLang="en-US" dirty="0">
                <a:ea typeface="宋体" panose="02010600030101010101" pitchFamily="2" charset="-122"/>
              </a:rPr>
              <a:t>另一种降低数据维度的方法：仅使用所有特征的子集</a:t>
            </a:r>
          </a:p>
          <a:p>
            <a:pPr lvl="4">
              <a:lnSpc>
                <a:spcPct val="90000"/>
              </a:lnSpc>
            </a:pPr>
            <a:endParaRPr lang="en-US" altLang="zh-CN" dirty="0">
              <a:ea typeface="宋体" panose="02010600030101010101" pitchFamily="2" charset="-122"/>
            </a:endParaRPr>
          </a:p>
          <a:p>
            <a:pPr>
              <a:lnSpc>
                <a:spcPct val="90000"/>
              </a:lnSpc>
              <a:buFont typeface="Wingdings" panose="05000000000000000000" pitchFamily="2" charset="2"/>
              <a:buChar char="n"/>
            </a:pPr>
            <a:r>
              <a:rPr lang="zh-CN" altLang="en-US" dirty="0">
                <a:ea typeface="宋体" panose="02010600030101010101" pitchFamily="2" charset="-122"/>
              </a:rPr>
              <a:t>冗余特征</a:t>
            </a:r>
          </a:p>
          <a:p>
            <a:pPr lvl="1">
              <a:lnSpc>
                <a:spcPct val="90000"/>
              </a:lnSpc>
            </a:pPr>
            <a:r>
              <a:rPr lang="zh-CN" altLang="en-US" dirty="0">
                <a:ea typeface="宋体" panose="02010600030101010101" pitchFamily="2" charset="-122"/>
              </a:rPr>
              <a:t>重复包含在一个或多个其他属性中的信息</a:t>
            </a:r>
          </a:p>
          <a:p>
            <a:pPr lvl="1">
              <a:lnSpc>
                <a:spcPct val="90000"/>
              </a:lnSpc>
            </a:pPr>
            <a:r>
              <a:rPr lang="zh-CN" altLang="en-US" dirty="0">
                <a:ea typeface="宋体" panose="02010600030101010101" pitchFamily="2" charset="-122"/>
              </a:rPr>
              <a:t>如</a:t>
            </a:r>
            <a:r>
              <a:rPr lang="en-US" altLang="zh-CN" dirty="0">
                <a:ea typeface="宋体" panose="02010600030101010101" pitchFamily="2" charset="-122"/>
              </a:rPr>
              <a:t>: </a:t>
            </a:r>
            <a:r>
              <a:rPr lang="zh-CN" altLang="en-US" dirty="0">
                <a:ea typeface="宋体" panose="02010600030101010101" pitchFamily="2" charset="-122"/>
              </a:rPr>
              <a:t>一种产品的购买价格和所支付的销售税额</a:t>
            </a:r>
          </a:p>
          <a:p>
            <a:pPr lvl="4">
              <a:lnSpc>
                <a:spcPct val="90000"/>
              </a:lnSpc>
            </a:pPr>
            <a:endParaRPr lang="en-US" altLang="zh-CN" dirty="0">
              <a:ea typeface="宋体" panose="02010600030101010101" pitchFamily="2" charset="-122"/>
            </a:endParaRPr>
          </a:p>
          <a:p>
            <a:pPr>
              <a:lnSpc>
                <a:spcPct val="90000"/>
              </a:lnSpc>
              <a:buFont typeface="Wingdings" panose="05000000000000000000" pitchFamily="2" charset="2"/>
              <a:buChar char="n"/>
            </a:pPr>
            <a:r>
              <a:rPr lang="zh-CN" altLang="en-US" dirty="0">
                <a:ea typeface="宋体" panose="02010600030101010101" pitchFamily="2" charset="-122"/>
              </a:rPr>
              <a:t>不相关特征</a:t>
            </a:r>
          </a:p>
          <a:p>
            <a:pPr lvl="1">
              <a:lnSpc>
                <a:spcPct val="90000"/>
              </a:lnSpc>
            </a:pPr>
            <a:r>
              <a:rPr lang="zh-CN" altLang="en-US" dirty="0">
                <a:ea typeface="宋体" panose="02010600030101010101" pitchFamily="2" charset="-122"/>
              </a:rPr>
              <a:t>对手头的数据挖掘任务几乎完全没用的信息</a:t>
            </a:r>
          </a:p>
          <a:p>
            <a:pPr lvl="1">
              <a:lnSpc>
                <a:spcPct val="90000"/>
              </a:lnSpc>
            </a:pPr>
            <a:r>
              <a:rPr lang="zh-CN" altLang="en-US" dirty="0">
                <a:ea typeface="宋体" panose="02010600030101010101" pitchFamily="2" charset="-122"/>
              </a:rPr>
              <a:t>如</a:t>
            </a:r>
            <a:r>
              <a:rPr lang="en-US" altLang="zh-CN" dirty="0">
                <a:ea typeface="宋体" panose="02010600030101010101" pitchFamily="2" charset="-122"/>
              </a:rPr>
              <a:t>: </a:t>
            </a:r>
            <a:r>
              <a:rPr lang="zh-CN" altLang="en-US" dirty="0">
                <a:ea typeface="宋体" panose="02010600030101010101" pitchFamily="2" charset="-122"/>
              </a:rPr>
              <a:t>学生的</a:t>
            </a:r>
            <a:r>
              <a:rPr lang="en-US" altLang="zh-CN" dirty="0">
                <a:ea typeface="宋体" panose="02010600030101010101" pitchFamily="2" charset="-122"/>
              </a:rPr>
              <a:t>ID</a:t>
            </a:r>
            <a:r>
              <a:rPr lang="zh-CN" altLang="en-US" dirty="0">
                <a:ea typeface="宋体" panose="02010600030101010101" pitchFamily="2" charset="-122"/>
              </a:rPr>
              <a:t>号码对于预测学生的总平均成绩是不相关的</a:t>
            </a:r>
          </a:p>
        </p:txBody>
      </p:sp>
      <p:sp>
        <p:nvSpPr>
          <p:cNvPr id="128004" name="Text Box 4">
            <a:extLst>
              <a:ext uri="{FF2B5EF4-FFF2-40B4-BE49-F238E27FC236}">
                <a16:creationId xmlns:a16="http://schemas.microsoft.com/office/drawing/2014/main" id="{D97A9DEE-06D2-4DB5-8B08-08C8BBCCFEE0}"/>
              </a:ext>
            </a:extLst>
          </p:cNvPr>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zh-CN" sz="1400">
              <a:ea typeface="宋体" panose="02010600030101010101" pitchFamily="2" charset="-122"/>
            </a:endParaRPr>
          </a:p>
        </p:txBody>
      </p:sp>
      <p:sp>
        <p:nvSpPr>
          <p:cNvPr id="128005" name="Rectangle 5">
            <a:extLst>
              <a:ext uri="{FF2B5EF4-FFF2-40B4-BE49-F238E27FC236}">
                <a16:creationId xmlns:a16="http://schemas.microsoft.com/office/drawing/2014/main" id="{F15EEB0A-4314-4442-AC5B-8B2059B4F7B4}"/>
              </a:ext>
            </a:extLst>
          </p:cNvPr>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zh-CN" sz="140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26">
            <a:extLst>
              <a:ext uri="{FF2B5EF4-FFF2-40B4-BE49-F238E27FC236}">
                <a16:creationId xmlns:a16="http://schemas.microsoft.com/office/drawing/2014/main" id="{2A8E7FA9-E61B-4E6D-803D-3904A716A42B}"/>
              </a:ext>
            </a:extLst>
          </p:cNvPr>
          <p:cNvSpPr>
            <a:spLocks noGrp="1" noChangeArrowheads="1"/>
          </p:cNvSpPr>
          <p:nvPr>
            <p:ph type="title"/>
          </p:nvPr>
        </p:nvSpPr>
        <p:spPr/>
        <p:txBody>
          <a:bodyPr/>
          <a:lstStyle/>
          <a:p>
            <a:r>
              <a:rPr lang="zh-CN" altLang="en-US" dirty="0"/>
              <a:t>特征创建</a:t>
            </a:r>
          </a:p>
        </p:txBody>
      </p:sp>
      <p:sp>
        <p:nvSpPr>
          <p:cNvPr id="130051" name="Rectangle 1027">
            <a:extLst>
              <a:ext uri="{FF2B5EF4-FFF2-40B4-BE49-F238E27FC236}">
                <a16:creationId xmlns:a16="http://schemas.microsoft.com/office/drawing/2014/main" id="{9F9E0142-9FA2-47BF-904D-CCEECF949039}"/>
              </a:ext>
            </a:extLst>
          </p:cNvPr>
          <p:cNvSpPr>
            <a:spLocks noGrp="1" noChangeArrowheads="1"/>
          </p:cNvSpPr>
          <p:nvPr>
            <p:ph idx="1"/>
          </p:nvPr>
        </p:nvSpPr>
        <p:spPr/>
        <p:txBody>
          <a:bodyPr/>
          <a:lstStyle/>
          <a:p>
            <a:pPr>
              <a:buFont typeface="Wingdings" panose="05000000000000000000" pitchFamily="2" charset="2"/>
              <a:buChar char="n"/>
            </a:pPr>
            <a:r>
              <a:rPr lang="zh-CN" altLang="en-US" dirty="0">
                <a:ea typeface="宋体" panose="02010600030101010101" pitchFamily="2" charset="-122"/>
              </a:rPr>
              <a:t>创建新的特征，比原始特征更有效的捕获数据集中的重要信息</a:t>
            </a:r>
            <a:endParaRPr lang="en-US" altLang="zh-CN" dirty="0">
              <a:ea typeface="宋体" panose="02010600030101010101" pitchFamily="2" charset="-122"/>
            </a:endParaRPr>
          </a:p>
          <a:p>
            <a:pPr lvl="4"/>
            <a:endParaRPr lang="zh-CN" altLang="en-US" dirty="0">
              <a:ea typeface="宋体" panose="02010600030101010101" pitchFamily="2" charset="-122"/>
            </a:endParaRPr>
          </a:p>
          <a:p>
            <a:pPr>
              <a:buFont typeface="Wingdings" panose="05000000000000000000" pitchFamily="2" charset="2"/>
              <a:buChar char="n"/>
            </a:pPr>
            <a:r>
              <a:rPr lang="zh-CN" altLang="en-US" dirty="0">
                <a:ea typeface="宋体" panose="02010600030101010101" pitchFamily="2" charset="-122"/>
              </a:rPr>
              <a:t>两种方法</a:t>
            </a:r>
            <a:r>
              <a:rPr lang="en-US" altLang="zh-CN" dirty="0">
                <a:ea typeface="宋体" panose="02010600030101010101" pitchFamily="2" charset="-122"/>
              </a:rPr>
              <a:t>:</a:t>
            </a:r>
          </a:p>
          <a:p>
            <a:pPr lvl="1"/>
            <a:r>
              <a:rPr lang="zh-CN" altLang="en-US" dirty="0">
                <a:ea typeface="宋体" panose="02010600030101010101" pitchFamily="2" charset="-122"/>
              </a:rPr>
              <a:t>特征提取</a:t>
            </a:r>
          </a:p>
          <a:p>
            <a:pPr marL="1147763" lvl="2" indent="-233363"/>
            <a:r>
              <a:rPr lang="zh-CN" altLang="en-US" sz="2200" dirty="0">
                <a:latin typeface="宋体" panose="02010600030101010101" pitchFamily="2" charset="-122"/>
                <a:ea typeface="宋体" panose="02010600030101010101" pitchFamily="2" charset="-122"/>
              </a:rPr>
              <a:t>示例：从图像中提取边缘</a:t>
            </a:r>
            <a:endParaRPr lang="en-US" altLang="zh-CN" sz="2200" dirty="0">
              <a:latin typeface="宋体" panose="02010600030101010101" pitchFamily="2" charset="-122"/>
              <a:ea typeface="宋体" panose="02010600030101010101" pitchFamily="2" charset="-122"/>
            </a:endParaRPr>
          </a:p>
          <a:p>
            <a:pPr marL="1147763" lvl="2" indent="-233363"/>
            <a:endParaRPr lang="zh-CN" altLang="en-US" sz="2200" dirty="0">
              <a:latin typeface="宋体" panose="02010600030101010101" pitchFamily="2" charset="-122"/>
              <a:ea typeface="宋体" panose="02010600030101010101" pitchFamily="2" charset="-122"/>
            </a:endParaRPr>
          </a:p>
          <a:p>
            <a:pPr lvl="1"/>
            <a:r>
              <a:rPr lang="zh-CN" altLang="en-US" dirty="0">
                <a:ea typeface="宋体" panose="02010600030101010101" pitchFamily="2" charset="-122"/>
              </a:rPr>
              <a:t>映射数据到新的空间</a:t>
            </a:r>
          </a:p>
          <a:p>
            <a:pPr marL="1147763" lvl="2" indent="-233363"/>
            <a:r>
              <a:rPr lang="zh-CN" altLang="en-US" sz="2200" dirty="0">
                <a:latin typeface="宋体" panose="02010600030101010101" pitchFamily="2" charset="-122"/>
                <a:ea typeface="宋体" panose="02010600030101010101" pitchFamily="2" charset="-122"/>
              </a:rPr>
              <a:t>示例：对时间序列进行傅里叶变换、小波变换</a:t>
            </a:r>
            <a:endParaRPr lang="en-US" altLang="zh-CN" sz="2200" dirty="0">
              <a:latin typeface="宋体" panose="02010600030101010101" pitchFamily="2" charset="-122"/>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04B4E-DB4B-4D25-A313-7475B4E0544F}"/>
              </a:ext>
            </a:extLst>
          </p:cNvPr>
          <p:cNvSpPr>
            <a:spLocks noGrp="1"/>
          </p:cNvSpPr>
          <p:nvPr>
            <p:ph type="title"/>
          </p:nvPr>
        </p:nvSpPr>
        <p:spPr/>
        <p:txBody>
          <a:bodyPr/>
          <a:lstStyle/>
          <a:p>
            <a:r>
              <a:rPr lang="zh-CN" altLang="en-US" dirty="0"/>
              <a:t>离散化和二元化</a:t>
            </a:r>
          </a:p>
        </p:txBody>
      </p:sp>
      <p:sp>
        <p:nvSpPr>
          <p:cNvPr id="3" name="内容占位符 2">
            <a:extLst>
              <a:ext uri="{FF2B5EF4-FFF2-40B4-BE49-F238E27FC236}">
                <a16:creationId xmlns:a16="http://schemas.microsoft.com/office/drawing/2014/main" id="{A4CFA3F3-073D-406C-B44A-0CCD1D13A2A3}"/>
              </a:ext>
            </a:extLst>
          </p:cNvPr>
          <p:cNvSpPr>
            <a:spLocks noGrp="1"/>
          </p:cNvSpPr>
          <p:nvPr>
            <p:ph idx="1"/>
          </p:nvPr>
        </p:nvSpPr>
        <p:spPr/>
        <p:txBody>
          <a:bodyPr/>
          <a:lstStyle/>
          <a:p>
            <a:pPr>
              <a:buFont typeface="Wingdings" panose="05000000000000000000" pitchFamily="2" charset="2"/>
              <a:buChar char="n"/>
            </a:pPr>
            <a:r>
              <a:rPr lang="zh-CN" altLang="en-US" dirty="0"/>
              <a:t>动机：</a:t>
            </a:r>
            <a:endParaRPr lang="en-US" altLang="zh-CN" dirty="0"/>
          </a:p>
          <a:p>
            <a:pPr lvl="1"/>
            <a:r>
              <a:rPr lang="zh-CN" altLang="en-US" dirty="0"/>
              <a:t>某些分类算法，要求数据是分类属性的形式</a:t>
            </a:r>
            <a:endParaRPr lang="en-US" altLang="zh-CN" dirty="0"/>
          </a:p>
          <a:p>
            <a:pPr lvl="1"/>
            <a:r>
              <a:rPr lang="zh-CN" altLang="en-US" dirty="0"/>
              <a:t>关联模式算法，要求数据是二元属性的形式</a:t>
            </a:r>
            <a:endParaRPr lang="en-US" altLang="zh-CN" dirty="0"/>
          </a:p>
          <a:p>
            <a:pPr marL="457200" lvl="1" indent="0">
              <a:buNone/>
            </a:pPr>
            <a:endParaRPr lang="en-US" altLang="zh-CN" dirty="0">
              <a:ea typeface="+mn-ea"/>
              <a:cs typeface="+mn-cs"/>
            </a:endParaRPr>
          </a:p>
          <a:p>
            <a:pPr marL="292100" lvl="1" indent="-292100">
              <a:buSzPct val="75000"/>
              <a:buFont typeface="Wingdings" panose="05000000000000000000" pitchFamily="2" charset="2"/>
              <a:buChar char="n"/>
            </a:pPr>
            <a:r>
              <a:rPr lang="zh-CN" altLang="en-US" sz="2800" dirty="0">
                <a:ea typeface="+mn-ea"/>
                <a:cs typeface="+mn-cs"/>
              </a:rPr>
              <a:t>离散化：把连续属性变换为分类属性</a:t>
            </a:r>
            <a:endParaRPr lang="en-US" altLang="zh-CN" sz="2800" dirty="0">
              <a:ea typeface="+mn-ea"/>
              <a:cs typeface="+mn-cs"/>
            </a:endParaRPr>
          </a:p>
          <a:p>
            <a:pPr marL="292100" lvl="1" indent="-292100">
              <a:buSzPct val="75000"/>
              <a:buFont typeface="Wingdings" panose="05000000000000000000" pitchFamily="2" charset="2"/>
              <a:buChar char="n"/>
            </a:pPr>
            <a:endParaRPr lang="en-US" altLang="zh-CN" sz="2800" dirty="0">
              <a:ea typeface="+mn-ea"/>
              <a:cs typeface="+mn-cs"/>
            </a:endParaRPr>
          </a:p>
          <a:p>
            <a:pPr marL="292100" lvl="1" indent="-292100">
              <a:buSzPct val="75000"/>
              <a:buFont typeface="Wingdings" panose="05000000000000000000" pitchFamily="2" charset="2"/>
              <a:buChar char="n"/>
            </a:pPr>
            <a:r>
              <a:rPr lang="zh-CN" altLang="en-US" sz="2800" dirty="0"/>
              <a:t>二元化：把连续和离散属性变换为一个或多个二元属性</a:t>
            </a:r>
          </a:p>
        </p:txBody>
      </p:sp>
    </p:spTree>
    <p:extLst>
      <p:ext uri="{BB962C8B-B14F-4D97-AF65-F5344CB8AC3E}">
        <p14:creationId xmlns:p14="http://schemas.microsoft.com/office/powerpoint/2010/main" val="361773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FF9FF-2EEC-49FE-96C8-DCA7DF0A68E3}"/>
              </a:ext>
            </a:extLst>
          </p:cNvPr>
          <p:cNvSpPr>
            <a:spLocks noGrp="1"/>
          </p:cNvSpPr>
          <p:nvPr>
            <p:ph type="title"/>
          </p:nvPr>
        </p:nvSpPr>
        <p:spPr/>
        <p:txBody>
          <a:bodyPr/>
          <a:lstStyle/>
          <a:p>
            <a:r>
              <a:rPr lang="zh-CN" altLang="en-US" dirty="0"/>
              <a:t>连续属性离散化</a:t>
            </a:r>
          </a:p>
        </p:txBody>
      </p:sp>
      <p:sp>
        <p:nvSpPr>
          <p:cNvPr id="3" name="内容占位符 2">
            <a:extLst>
              <a:ext uri="{FF2B5EF4-FFF2-40B4-BE49-F238E27FC236}">
                <a16:creationId xmlns:a16="http://schemas.microsoft.com/office/drawing/2014/main" id="{2B1A76B5-7614-4BF9-B444-2FA4F8E9E69B}"/>
              </a:ext>
            </a:extLst>
          </p:cNvPr>
          <p:cNvSpPr>
            <a:spLocks noGrp="1"/>
          </p:cNvSpPr>
          <p:nvPr>
            <p:ph idx="1"/>
          </p:nvPr>
        </p:nvSpPr>
        <p:spPr>
          <a:xfrm>
            <a:off x="411163" y="980728"/>
            <a:ext cx="8318500" cy="5343872"/>
          </a:xfrm>
        </p:spPr>
        <p:txBody>
          <a:bodyPr/>
          <a:lstStyle/>
          <a:p>
            <a:pPr>
              <a:buFont typeface="Wingdings" panose="05000000000000000000" pitchFamily="2" charset="2"/>
              <a:buChar char="n"/>
            </a:pPr>
            <a:r>
              <a:rPr lang="zh-CN" altLang="en-US" sz="2400" dirty="0"/>
              <a:t>把连续属性的值划分为</a:t>
            </a:r>
            <a:r>
              <a:rPr lang="en-US" altLang="zh-CN" sz="2400" dirty="0"/>
              <a:t>K</a:t>
            </a:r>
            <a:r>
              <a:rPr lang="zh-CN" altLang="en-US" sz="2400" dirty="0"/>
              <a:t>个区间，每个区间内的所有连续属性值替换为该区间的标号（离散值）</a:t>
            </a:r>
            <a:endParaRPr lang="en-US" altLang="zh-CN" sz="2400" dirty="0"/>
          </a:p>
          <a:p>
            <a:pPr>
              <a:buFont typeface="Wingdings" panose="05000000000000000000" pitchFamily="2" charset="2"/>
              <a:buChar char="n"/>
            </a:pPr>
            <a:r>
              <a:rPr lang="zh-CN" altLang="en-US" sz="2400" dirty="0"/>
              <a:t>方法：</a:t>
            </a:r>
            <a:endParaRPr lang="en-US" altLang="zh-CN" sz="2400" dirty="0"/>
          </a:p>
          <a:p>
            <a:pPr lvl="1">
              <a:buFont typeface="Wingdings" panose="05000000000000000000" pitchFamily="2" charset="2"/>
              <a:buChar char="Ø"/>
            </a:pPr>
            <a:r>
              <a:rPr lang="zh-CN" altLang="en-US" b="1" dirty="0">
                <a:solidFill>
                  <a:srgbClr val="0070C0"/>
                </a:solidFill>
              </a:rPr>
              <a:t>无监督离散化</a:t>
            </a:r>
            <a:r>
              <a:rPr lang="en-US" altLang="zh-CN" dirty="0"/>
              <a:t>: </a:t>
            </a:r>
            <a:r>
              <a:rPr lang="zh-CN" altLang="en-US" dirty="0"/>
              <a:t>不使用类标签</a:t>
            </a:r>
            <a:endParaRPr lang="en-US" altLang="zh-CN" dirty="0"/>
          </a:p>
          <a:p>
            <a:pPr marL="1257300" lvl="2" indent="-342900"/>
            <a:r>
              <a:rPr lang="zh-CN" altLang="en-US" b="1" dirty="0"/>
              <a:t>等宽离散化</a:t>
            </a:r>
            <a:r>
              <a:rPr lang="zh-CN" altLang="en-US" dirty="0"/>
              <a:t>：将属性的值域划分为</a:t>
            </a:r>
            <a:r>
              <a:rPr lang="en-US" altLang="zh-CN" dirty="0"/>
              <a:t>K</a:t>
            </a:r>
            <a:r>
              <a:rPr lang="zh-CN" altLang="en-US" dirty="0"/>
              <a:t>个具有相同宽度的区间</a:t>
            </a:r>
            <a:endParaRPr lang="en-US" altLang="zh-CN" dirty="0"/>
          </a:p>
          <a:p>
            <a:pPr marL="1257300" lvl="2" indent="-342900"/>
            <a:r>
              <a:rPr lang="zh-CN" altLang="en-US" b="1" dirty="0"/>
              <a:t>等频率离散化</a:t>
            </a:r>
            <a:r>
              <a:rPr lang="zh-CN" altLang="en-US" dirty="0"/>
              <a:t>：将样本平均划分到</a:t>
            </a:r>
            <a:r>
              <a:rPr lang="en-US" altLang="zh-CN" dirty="0"/>
              <a:t>K</a:t>
            </a:r>
            <a:r>
              <a:rPr lang="zh-CN" altLang="en-US" dirty="0"/>
              <a:t>个区间，即每个区间的样本数量相同</a:t>
            </a:r>
            <a:endParaRPr lang="en-US" altLang="zh-CN" dirty="0"/>
          </a:p>
          <a:p>
            <a:pPr marL="1257300" lvl="2" indent="-342900"/>
            <a:r>
              <a:rPr lang="en-US" altLang="zh-CN" b="1" dirty="0"/>
              <a:t>K</a:t>
            </a:r>
            <a:r>
              <a:rPr lang="zh-CN" altLang="en-US" b="1" dirty="0"/>
              <a:t>均值离散化</a:t>
            </a:r>
            <a:r>
              <a:rPr lang="zh-CN" altLang="en-US" dirty="0"/>
              <a:t>：</a:t>
            </a:r>
            <a:r>
              <a:rPr lang="en-US" altLang="zh-CN" dirty="0"/>
              <a:t>K</a:t>
            </a:r>
            <a:r>
              <a:rPr lang="zh-CN" altLang="en-US" dirty="0"/>
              <a:t>均值聚类到</a:t>
            </a:r>
            <a:r>
              <a:rPr lang="en-US" altLang="zh-CN" dirty="0"/>
              <a:t>K</a:t>
            </a:r>
            <a:r>
              <a:rPr lang="zh-CN" altLang="en-US" dirty="0"/>
              <a:t>个组，每个组作为一个区间</a:t>
            </a:r>
            <a:endParaRPr lang="en-US" altLang="zh-CN" dirty="0"/>
          </a:p>
          <a:p>
            <a:pPr marL="1257300" lvl="2" indent="-342900"/>
            <a:r>
              <a:rPr lang="zh-CN" altLang="en-US" b="1" dirty="0"/>
              <a:t>概念层次离散化</a:t>
            </a:r>
            <a:r>
              <a:rPr lang="zh-CN" altLang="en-US" dirty="0"/>
              <a:t>：使用较高层的概念（如：青年，中年，老年）替换低层概念（如年龄属性的数字值）</a:t>
            </a:r>
            <a:endParaRPr lang="en-US" altLang="zh-CN" dirty="0"/>
          </a:p>
          <a:p>
            <a:pPr lvl="1">
              <a:buFont typeface="Wingdings" panose="05000000000000000000" pitchFamily="2" charset="2"/>
              <a:buChar char="Ø"/>
            </a:pPr>
            <a:r>
              <a:rPr lang="zh-CN" altLang="en-US" b="1" dirty="0">
                <a:solidFill>
                  <a:srgbClr val="0070C0"/>
                </a:solidFill>
              </a:rPr>
              <a:t>监督离散化</a:t>
            </a:r>
            <a:r>
              <a:rPr lang="zh-CN" altLang="en-US" dirty="0"/>
              <a:t>：使用已知类标签</a:t>
            </a:r>
            <a:endParaRPr lang="en-US" altLang="zh-CN" dirty="0"/>
          </a:p>
          <a:p>
            <a:pPr marL="1257300" lvl="2" indent="-342900"/>
            <a:r>
              <a:rPr lang="zh-CN" altLang="en-US" dirty="0"/>
              <a:t>基于熵的方法：每个区间的纯度尽可能大，即每个区间仅包含单个类别的样本</a:t>
            </a:r>
            <a:r>
              <a:rPr lang="zh-CN" altLang="en-US" dirty="0">
                <a:solidFill>
                  <a:srgbClr val="000000"/>
                </a:solidFill>
              </a:rPr>
              <a:t>（熵小，不确定性小）</a:t>
            </a:r>
            <a:endParaRPr lang="en-US" altLang="zh-CN" dirty="0"/>
          </a:p>
          <a:p>
            <a:pPr marL="1257300" lvl="2" indent="-342900"/>
            <a:r>
              <a:rPr lang="zh-CN" altLang="en-US" dirty="0"/>
              <a:t>选择使划分后的信息熵最小的值作为离散化的边界</a:t>
            </a:r>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p:txBody>
      </p:sp>
    </p:spTree>
    <p:extLst>
      <p:ext uri="{BB962C8B-B14F-4D97-AF65-F5344CB8AC3E}">
        <p14:creationId xmlns:p14="http://schemas.microsoft.com/office/powerpoint/2010/main" val="141835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22808-2AFA-4F21-AB9A-9D221F71EB53}"/>
              </a:ext>
            </a:extLst>
          </p:cNvPr>
          <p:cNvSpPr>
            <a:spLocks noGrp="1"/>
          </p:cNvSpPr>
          <p:nvPr>
            <p:ph type="title"/>
          </p:nvPr>
        </p:nvSpPr>
        <p:spPr/>
        <p:txBody>
          <a:bodyPr/>
          <a:lstStyle/>
          <a:p>
            <a:r>
              <a:rPr lang="zh-CN" altLang="en-US" dirty="0"/>
              <a:t>分类属性二元化：例子</a:t>
            </a:r>
          </a:p>
        </p:txBody>
      </p:sp>
      <p:sp>
        <p:nvSpPr>
          <p:cNvPr id="3" name="内容占位符 2">
            <a:extLst>
              <a:ext uri="{FF2B5EF4-FFF2-40B4-BE49-F238E27FC236}">
                <a16:creationId xmlns:a16="http://schemas.microsoft.com/office/drawing/2014/main" id="{0B91C1B0-721B-49AA-BDB3-425B539853D5}"/>
              </a:ext>
            </a:extLst>
          </p:cNvPr>
          <p:cNvSpPr>
            <a:spLocks noGrp="1"/>
          </p:cNvSpPr>
          <p:nvPr>
            <p:ph idx="1"/>
          </p:nvPr>
        </p:nvSpPr>
        <p:spPr/>
        <p:txBody>
          <a:bodyPr/>
          <a:lstStyle/>
          <a:p>
            <a:pPr>
              <a:buFont typeface="Wingdings" panose="05000000000000000000" pitchFamily="2" charset="2"/>
              <a:buChar char="n"/>
            </a:pPr>
            <a:r>
              <a:rPr lang="en-US" altLang="zh-CN" dirty="0"/>
              <a:t>One-hot vector </a:t>
            </a:r>
          </a:p>
          <a:p>
            <a:endParaRPr lang="en-US" altLang="zh-CN" dirty="0"/>
          </a:p>
          <a:p>
            <a:endParaRPr lang="zh-CN" altLang="en-US" dirty="0"/>
          </a:p>
        </p:txBody>
      </p:sp>
      <p:pic>
        <p:nvPicPr>
          <p:cNvPr id="4" name="图片 3">
            <a:extLst>
              <a:ext uri="{FF2B5EF4-FFF2-40B4-BE49-F238E27FC236}">
                <a16:creationId xmlns:a16="http://schemas.microsoft.com/office/drawing/2014/main" id="{544F3B66-36A7-4FB1-A70C-1FFEB780B424}"/>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22263" y="1844824"/>
            <a:ext cx="8496300" cy="2371725"/>
          </a:xfrm>
          <a:prstGeom prst="rect">
            <a:avLst/>
          </a:prstGeom>
        </p:spPr>
      </p:pic>
      <p:sp>
        <p:nvSpPr>
          <p:cNvPr id="5" name="矩形 4">
            <a:extLst>
              <a:ext uri="{FF2B5EF4-FFF2-40B4-BE49-F238E27FC236}">
                <a16:creationId xmlns:a16="http://schemas.microsoft.com/office/drawing/2014/main" id="{37A82A37-B20E-4D95-8333-96E4A30EAE61}"/>
              </a:ext>
            </a:extLst>
          </p:cNvPr>
          <p:cNvSpPr/>
          <p:nvPr/>
        </p:nvSpPr>
        <p:spPr bwMode="auto">
          <a:xfrm>
            <a:off x="611560" y="2492896"/>
            <a:ext cx="1152128" cy="1584176"/>
          </a:xfrm>
          <a:prstGeom prst="rect">
            <a:avLst/>
          </a:prstGeom>
          <a:noFill/>
          <a:ln w="2857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F89CD2A8-7785-40C9-BDC3-0DA7C7F4C34D}"/>
              </a:ext>
            </a:extLst>
          </p:cNvPr>
          <p:cNvSpPr/>
          <p:nvPr/>
        </p:nvSpPr>
        <p:spPr bwMode="auto">
          <a:xfrm>
            <a:off x="3203848" y="2492896"/>
            <a:ext cx="5184576" cy="1584176"/>
          </a:xfrm>
          <a:prstGeom prst="rect">
            <a:avLst/>
          </a:prstGeom>
          <a:noFill/>
          <a:ln w="28575" cap="flat" cmpd="sng" algn="ctr">
            <a:solidFill>
              <a:srgbClr val="0070C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090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F06C5E66-CAF7-490C-9B7D-547CCD406A10}"/>
              </a:ext>
            </a:extLst>
          </p:cNvPr>
          <p:cNvSpPr>
            <a:spLocks noGrp="1" noChangeArrowheads="1"/>
          </p:cNvSpPr>
          <p:nvPr>
            <p:ph type="title"/>
          </p:nvPr>
        </p:nvSpPr>
        <p:spPr/>
        <p:txBody>
          <a:bodyPr/>
          <a:lstStyle/>
          <a:p>
            <a:r>
              <a:rPr lang="zh-CN" altLang="en-US" dirty="0"/>
              <a:t>属性变换</a:t>
            </a:r>
          </a:p>
        </p:txBody>
      </p:sp>
      <mc:AlternateContent xmlns:mc="http://schemas.openxmlformats.org/markup-compatibility/2006" xmlns:a14="http://schemas.microsoft.com/office/drawing/2010/main">
        <mc:Choice Requires="a14">
          <p:sp>
            <p:nvSpPr>
              <p:cNvPr id="149507" name="Rectangle 3">
                <a:extLst>
                  <a:ext uri="{FF2B5EF4-FFF2-40B4-BE49-F238E27FC236}">
                    <a16:creationId xmlns:a16="http://schemas.microsoft.com/office/drawing/2014/main" id="{F3365EF4-F91A-4356-814F-EBEDB3C3D1DD}"/>
                  </a:ext>
                </a:extLst>
              </p:cNvPr>
              <p:cNvSpPr>
                <a:spLocks noGrp="1" noChangeArrowheads="1"/>
              </p:cNvSpPr>
              <p:nvPr>
                <p:ph idx="1"/>
              </p:nvPr>
            </p:nvSpPr>
            <p:spPr>
              <a:xfrm>
                <a:off x="342900" y="1052736"/>
                <a:ext cx="8318500" cy="5181600"/>
              </a:xfrm>
            </p:spPr>
            <p:txBody>
              <a:bodyPr/>
              <a:lstStyle/>
              <a:p>
                <a:pPr>
                  <a:buFont typeface="Wingdings" panose="05000000000000000000" pitchFamily="2" charset="2"/>
                  <a:buChar char="n"/>
                </a:pPr>
                <a:r>
                  <a:rPr lang="zh-CN" altLang="en-US" dirty="0">
                    <a:ea typeface="宋体" panose="02010600030101010101" pitchFamily="2" charset="-122"/>
                  </a:rPr>
                  <a:t>属性变换是一个函数，将原始的属性值通过一个函数变换为新的属性值</a:t>
                </a:r>
              </a:p>
              <a:p>
                <a:pPr lvl="1">
                  <a:buFont typeface="Wingdings" panose="05000000000000000000" pitchFamily="2" charset="2"/>
                  <a:buChar char="Ø"/>
                </a:pPr>
                <a:r>
                  <a:rPr lang="zh-CN" altLang="en-US" sz="2000" dirty="0">
                    <a:ea typeface="宋体" panose="02010600030101010101" pitchFamily="2" charset="-122"/>
                  </a:rPr>
                  <a:t>简单函数</a:t>
                </a:r>
                <a:r>
                  <a:rPr lang="en-US" altLang="zh-CN" sz="2000" dirty="0">
                    <a:ea typeface="宋体" panose="02010600030101010101" pitchFamily="2" charset="-122"/>
                  </a:rPr>
                  <a:t>: </a:t>
                </a:r>
                <a:r>
                  <a:rPr lang="en-US" altLang="zh-CN" sz="2000" dirty="0" err="1">
                    <a:ea typeface="宋体" panose="02010600030101010101" pitchFamily="2" charset="-122"/>
                  </a:rPr>
                  <a:t>x</a:t>
                </a:r>
                <a:r>
                  <a:rPr lang="en-US" altLang="zh-CN" sz="2000" baseline="30000" dirty="0" err="1">
                    <a:ea typeface="宋体" panose="02010600030101010101" pitchFamily="2" charset="-122"/>
                  </a:rPr>
                  <a:t>k</a:t>
                </a:r>
                <a:r>
                  <a:rPr lang="en-US" altLang="zh-CN" sz="2000" dirty="0">
                    <a:ea typeface="宋体" panose="02010600030101010101" pitchFamily="2" charset="-122"/>
                  </a:rPr>
                  <a:t>, log(x), e</a:t>
                </a:r>
                <a:r>
                  <a:rPr lang="en-US" altLang="zh-CN" sz="2000" baseline="30000" dirty="0">
                    <a:ea typeface="宋体" panose="02010600030101010101" pitchFamily="2" charset="-122"/>
                  </a:rPr>
                  <a:t>x</a:t>
                </a:r>
                <a:r>
                  <a:rPr lang="en-US" altLang="zh-CN" sz="2000" dirty="0">
                    <a:ea typeface="宋体" panose="02010600030101010101" pitchFamily="2" charset="-122"/>
                  </a:rPr>
                  <a:t>, |x|</a:t>
                </a:r>
              </a:p>
              <a:p>
                <a:pPr lvl="1">
                  <a:buFont typeface="Wingdings" panose="05000000000000000000" pitchFamily="2" charset="2"/>
                  <a:buChar char="Ø"/>
                </a:pPr>
                <a:r>
                  <a:rPr lang="zh-CN" altLang="en-US" sz="2600" dirty="0">
                    <a:ea typeface="宋体" panose="02010600030101010101" pitchFamily="2" charset="-122"/>
                  </a:rPr>
                  <a:t>标准化</a:t>
                </a:r>
                <a:endParaRPr lang="en-US" altLang="zh-CN" sz="2600" dirty="0">
                  <a:ea typeface="宋体" panose="02010600030101010101" pitchFamily="2" charset="-122"/>
                </a:endParaRPr>
              </a:p>
              <a:p>
                <a:pPr lvl="2"/>
                <a:r>
                  <a:rPr lang="en-US" altLang="zh-CN" sz="2200" b="1" dirty="0">
                    <a:solidFill>
                      <a:srgbClr val="0070C0"/>
                    </a:solidFill>
                    <a:ea typeface="宋体" panose="02010600030101010101" pitchFamily="2" charset="-122"/>
                  </a:rPr>
                  <a:t>z-score </a:t>
                </a:r>
                <a:r>
                  <a:rPr lang="en-US" altLang="zh-CN" sz="2200" dirty="0">
                    <a:ea typeface="宋体" panose="02010600030101010101" pitchFamily="2" charset="-122"/>
                  </a:rPr>
                  <a:t>(zero-mean normalization)</a:t>
                </a:r>
                <a:r>
                  <a:rPr lang="zh-CN" altLang="en-US" sz="2200" b="1" dirty="0">
                    <a:solidFill>
                      <a:srgbClr val="0070C0"/>
                    </a:solidFill>
                    <a:ea typeface="宋体" panose="02010600030101010101" pitchFamily="2" charset="-122"/>
                  </a:rPr>
                  <a:t>，</a:t>
                </a:r>
                <a:r>
                  <a:rPr lang="en-US" altLang="zh-CN" sz="2200" b="1" dirty="0">
                    <a:solidFill>
                      <a:srgbClr val="0070C0"/>
                    </a:solidFill>
                    <a:ea typeface="宋体" panose="02010600030101010101" pitchFamily="2" charset="-122"/>
                  </a:rPr>
                  <a:t>z</a:t>
                </a:r>
                <a:r>
                  <a:rPr lang="zh-CN" altLang="en-US" sz="2200" b="1" dirty="0">
                    <a:solidFill>
                      <a:srgbClr val="0070C0"/>
                    </a:solidFill>
                    <a:ea typeface="宋体" panose="02010600030101010101" pitchFamily="2" charset="-122"/>
                  </a:rPr>
                  <a:t>分数规范化</a:t>
                </a:r>
                <a:r>
                  <a:rPr lang="zh-CN" altLang="en-US" sz="2200" dirty="0">
                    <a:ea typeface="宋体" panose="02010600030101010101" pitchFamily="2" charset="-122"/>
                  </a:rPr>
                  <a:t>，中心标准化，最常见的标准化</a:t>
                </a:r>
                <a:endParaRPr lang="en-US" altLang="zh-CN" sz="2200" dirty="0">
                  <a:ea typeface="宋体" panose="02010600030101010101" pitchFamily="2" charset="-122"/>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ea typeface="宋体" panose="02010600030101010101" pitchFamily="2" charset="-122"/>
                            </a:rPr>
                          </m:ctrlPr>
                        </m:sSupPr>
                        <m:e>
                          <m:r>
                            <a:rPr lang="en-US" altLang="zh-CN" sz="2000" b="0" i="1" smtClean="0">
                              <a:latin typeface="Cambria Math" panose="02040503050406030204" pitchFamily="18" charset="0"/>
                              <a:ea typeface="宋体" panose="02010600030101010101" pitchFamily="2" charset="-122"/>
                            </a:rPr>
                            <m:t>𝑥</m:t>
                          </m:r>
                        </m:e>
                        <m:sup>
                          <m:r>
                            <a:rPr lang="en-US" altLang="zh-CN" sz="2000" b="0" i="1" smtClean="0">
                              <a:latin typeface="Cambria Math" panose="02040503050406030204" pitchFamily="18" charset="0"/>
                              <a:ea typeface="宋体" panose="02010600030101010101" pitchFamily="2" charset="-122"/>
                            </a:rPr>
                            <m:t>′</m:t>
                          </m:r>
                        </m:sup>
                      </m:sSup>
                      <m:r>
                        <a:rPr lang="en-US" altLang="zh-CN" sz="2000" b="0" i="1" smtClean="0">
                          <a:latin typeface="Cambria Math" panose="02040503050406030204" pitchFamily="18" charset="0"/>
                          <a:ea typeface="宋体" panose="02010600030101010101" pitchFamily="2" charset="-122"/>
                        </a:rPr>
                        <m:t>=</m:t>
                      </m:r>
                      <m:f>
                        <m:fPr>
                          <m:ctrlPr>
                            <a:rPr lang="en-US" altLang="zh-CN" sz="2000" b="0" i="1" smtClean="0">
                              <a:latin typeface="Cambria Math" panose="02040503050406030204" pitchFamily="18" charset="0"/>
                              <a:ea typeface="宋体" panose="02010600030101010101" pitchFamily="2" charset="-122"/>
                            </a:rPr>
                          </m:ctrlPr>
                        </m:fPr>
                        <m:num>
                          <m:d>
                            <m:dPr>
                              <m:ctrlPr>
                                <a:rPr lang="en-US" altLang="zh-CN" sz="2000" b="0" i="1" smtClean="0">
                                  <a:latin typeface="Cambria Math" panose="02040503050406030204" pitchFamily="18" charset="0"/>
                                  <a:ea typeface="宋体" panose="02010600030101010101" pitchFamily="2" charset="-122"/>
                                </a:rPr>
                              </m:ctrlPr>
                            </m:dPr>
                            <m:e>
                              <m:r>
                                <a:rPr lang="en-US" altLang="zh-CN" sz="2000" b="0" i="1" smtClean="0">
                                  <a:latin typeface="Cambria Math" panose="02040503050406030204" pitchFamily="18" charset="0"/>
                                  <a:ea typeface="宋体" panose="02010600030101010101" pitchFamily="2" charset="-122"/>
                                </a:rPr>
                                <m:t>𝑥</m:t>
                              </m:r>
                              <m:r>
                                <a:rPr lang="en-US" altLang="zh-CN" sz="2000" b="0" i="1" smtClean="0">
                                  <a:latin typeface="Cambria Math" panose="02040503050406030204" pitchFamily="18" charset="0"/>
                                  <a:ea typeface="宋体" panose="02010600030101010101" pitchFamily="2" charset="-122"/>
                                </a:rPr>
                                <m:t>−</m:t>
                              </m:r>
                              <m:acc>
                                <m:accPr>
                                  <m:chr m:val="̅"/>
                                  <m:ctrlPr>
                                    <a:rPr lang="en-US" altLang="zh-CN" sz="2000" b="0" i="1" smtClean="0">
                                      <a:latin typeface="Cambria Math" panose="02040503050406030204" pitchFamily="18" charset="0"/>
                                      <a:ea typeface="宋体" panose="02010600030101010101" pitchFamily="2" charset="-122"/>
                                    </a:rPr>
                                  </m:ctrlPr>
                                </m:accPr>
                                <m:e>
                                  <m:r>
                                    <a:rPr lang="en-US" altLang="zh-CN" sz="2000" b="0" i="1" smtClean="0">
                                      <a:latin typeface="Cambria Math" panose="02040503050406030204" pitchFamily="18" charset="0"/>
                                      <a:ea typeface="宋体" panose="02010600030101010101" pitchFamily="2" charset="-122"/>
                                    </a:rPr>
                                    <m:t>𝑥</m:t>
                                  </m:r>
                                </m:e>
                              </m:acc>
                            </m:e>
                          </m:d>
                        </m:num>
                        <m:den>
                          <m:sSub>
                            <m:sSubPr>
                              <m:ctrlPr>
                                <a:rPr lang="en-US" altLang="zh-CN" sz="2000" b="0" i="1" smtClean="0">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Cambria Math" panose="02040503050406030204" pitchFamily="18" charset="0"/>
                                </a:rPr>
                                <m:t>𝜎</m:t>
                              </m:r>
                            </m:e>
                            <m:sub>
                              <m:r>
                                <a:rPr lang="en-US" altLang="zh-CN" sz="2000" b="0" i="1" smtClean="0">
                                  <a:latin typeface="Cambria Math" panose="02040503050406030204" pitchFamily="18" charset="0"/>
                                  <a:ea typeface="宋体" panose="02010600030101010101" pitchFamily="2" charset="-122"/>
                                </a:rPr>
                                <m:t>𝑥</m:t>
                              </m:r>
                            </m:sub>
                          </m:sSub>
                        </m:den>
                      </m:f>
                    </m:oMath>
                  </m:oMathPara>
                </a14:m>
                <a:endParaRPr lang="en-US" altLang="zh-CN" sz="2600" b="0" dirty="0">
                  <a:ea typeface="宋体" panose="02010600030101010101" pitchFamily="2" charset="-122"/>
                </a:endParaRPr>
              </a:p>
              <a:p>
                <a:pPr marL="457200" lvl="1" indent="0">
                  <a:buNone/>
                </a:pPr>
                <a:endParaRPr lang="en-US" altLang="zh-CN" sz="2600" b="0" dirty="0">
                  <a:ea typeface="宋体" panose="02010600030101010101" pitchFamily="2" charset="-122"/>
                </a:endParaRPr>
              </a:p>
              <a:p>
                <a:pPr lvl="3"/>
                <a:r>
                  <a:rPr lang="zh-CN" altLang="en-US" sz="2200" dirty="0">
                    <a:ea typeface="宋体" panose="02010600030101010101" pitchFamily="2" charset="-122"/>
                  </a:rPr>
                  <a:t> 将</a:t>
                </a:r>
                <a14:m>
                  <m:oMath xmlns:m="http://schemas.openxmlformats.org/officeDocument/2006/math">
                    <m:r>
                      <a:rPr lang="en-US" altLang="zh-CN" sz="2200">
                        <a:latin typeface="Cambria Math" panose="02040503050406030204" pitchFamily="18" charset="0"/>
                        <a:ea typeface="宋体" panose="02010600030101010101" pitchFamily="2" charset="-122"/>
                      </a:rPr>
                      <m:t>𝑥</m:t>
                    </m:r>
                  </m:oMath>
                </a14:m>
                <a:r>
                  <a:rPr lang="zh-CN" altLang="en-US" sz="2200" dirty="0">
                    <a:ea typeface="宋体" panose="02010600030101010101" pitchFamily="2" charset="-122"/>
                  </a:rPr>
                  <a:t>变换为均值为</a:t>
                </a:r>
                <a:r>
                  <a:rPr lang="en-US" altLang="zh-CN" sz="2200" dirty="0">
                    <a:ea typeface="宋体" panose="02010600030101010101" pitchFamily="2" charset="-122"/>
                  </a:rPr>
                  <a:t>0</a:t>
                </a:r>
                <a:r>
                  <a:rPr lang="zh-CN" altLang="en-US" sz="2200" dirty="0">
                    <a:ea typeface="宋体" panose="02010600030101010101" pitchFamily="2" charset="-122"/>
                  </a:rPr>
                  <a:t>，标准差为</a:t>
                </a:r>
                <a:r>
                  <a:rPr lang="en-US" altLang="zh-CN" sz="2200" dirty="0">
                    <a:ea typeface="宋体" panose="02010600030101010101" pitchFamily="2" charset="-122"/>
                  </a:rPr>
                  <a:t>1</a:t>
                </a:r>
                <a:r>
                  <a:rPr lang="zh-CN" altLang="en-US" sz="2200" dirty="0">
                    <a:ea typeface="宋体" panose="02010600030101010101" pitchFamily="2" charset="-122"/>
                  </a:rPr>
                  <a:t>的新变量</a:t>
                </a:r>
                <a14:m>
                  <m:oMath xmlns:m="http://schemas.openxmlformats.org/officeDocument/2006/math">
                    <m:sSup>
                      <m:sSupPr>
                        <m:ctrlPr>
                          <a:rPr lang="en-US" altLang="zh-CN" sz="2200" i="1">
                            <a:latin typeface="Cambria Math" panose="02040503050406030204" pitchFamily="18" charset="0"/>
                            <a:ea typeface="宋体" panose="02010600030101010101" pitchFamily="2" charset="-122"/>
                          </a:rPr>
                        </m:ctrlPr>
                      </m:sSupPr>
                      <m:e>
                        <m:r>
                          <a:rPr lang="en-US" altLang="zh-CN" sz="2200">
                            <a:latin typeface="Cambria Math" panose="02040503050406030204" pitchFamily="18" charset="0"/>
                            <a:ea typeface="宋体" panose="02010600030101010101" pitchFamily="2" charset="-122"/>
                          </a:rPr>
                          <m:t>𝑥</m:t>
                        </m:r>
                      </m:e>
                      <m:sup>
                        <m:r>
                          <a:rPr lang="en-US" altLang="zh-CN" sz="2200">
                            <a:latin typeface="Cambria Math" panose="02040503050406030204" pitchFamily="18" charset="0"/>
                            <a:ea typeface="宋体" panose="02010600030101010101" pitchFamily="2" charset="-122"/>
                          </a:rPr>
                          <m:t>′</m:t>
                        </m:r>
                      </m:sup>
                    </m:sSup>
                  </m:oMath>
                </a14:m>
                <a:endParaRPr lang="en-US" altLang="zh-CN" sz="2200" dirty="0">
                  <a:ea typeface="宋体" panose="02010600030101010101" pitchFamily="2" charset="-122"/>
                </a:endParaRPr>
              </a:p>
              <a:p>
                <a:pPr lvl="3"/>
                <a:r>
                  <a:rPr lang="en-US" altLang="zh-CN" sz="2200" dirty="0">
                    <a:ea typeface="宋体" panose="02010600030101010101" pitchFamily="2" charset="-122"/>
                  </a:rPr>
                  <a:t> </a:t>
                </a:r>
                <a14:m>
                  <m:oMath xmlns:m="http://schemas.openxmlformats.org/officeDocument/2006/math">
                    <m:acc>
                      <m:accPr>
                        <m:chr m:val="̅"/>
                        <m:ctrlPr>
                          <a:rPr lang="en-US" altLang="zh-CN" sz="2200" i="1">
                            <a:latin typeface="Cambria Math" panose="02040503050406030204" pitchFamily="18" charset="0"/>
                            <a:ea typeface="宋体" panose="02010600030101010101" pitchFamily="2" charset="-122"/>
                          </a:rPr>
                        </m:ctrlPr>
                      </m:accPr>
                      <m:e>
                        <m:r>
                          <a:rPr lang="en-US" altLang="zh-CN" sz="2200">
                            <a:latin typeface="Cambria Math" panose="02040503050406030204" pitchFamily="18" charset="0"/>
                            <a:ea typeface="宋体" panose="02010600030101010101" pitchFamily="2" charset="-122"/>
                          </a:rPr>
                          <m:t>𝑥</m:t>
                        </m:r>
                      </m:e>
                    </m:acc>
                    <m:r>
                      <a:rPr lang="zh-CN" altLang="en-US" sz="2200">
                        <a:latin typeface="Cambria Math" panose="02040503050406030204" pitchFamily="18" charset="0"/>
                        <a:ea typeface="宋体" panose="02010600030101010101" pitchFamily="2" charset="-122"/>
                      </a:rPr>
                      <m:t>代表</m:t>
                    </m:r>
                  </m:oMath>
                </a14:m>
                <a:r>
                  <a:rPr lang="zh-CN" altLang="en-US" sz="2200" dirty="0">
                    <a:ea typeface="宋体" panose="02010600030101010101" pitchFamily="2" charset="-122"/>
                  </a:rPr>
                  <a:t>均值，</a:t>
                </a:r>
                <a:r>
                  <a:rPr lang="en-US" altLang="zh-CN" sz="2200" dirty="0">
                    <a:ea typeface="宋体" panose="02010600030101010101" pitchFamily="2" charset="-122"/>
                  </a:rPr>
                  <a:t> </a:t>
                </a:r>
                <a14:m>
                  <m:oMath xmlns:m="http://schemas.openxmlformats.org/officeDocument/2006/math">
                    <m:sSub>
                      <m:sSubPr>
                        <m:ctrlPr>
                          <a:rPr lang="en-US" altLang="zh-CN" sz="2200" i="1">
                            <a:latin typeface="Cambria Math" panose="02040503050406030204" pitchFamily="18" charset="0"/>
                            <a:ea typeface="宋体" panose="02010600030101010101" pitchFamily="2" charset="-122"/>
                          </a:rPr>
                        </m:ctrlPr>
                      </m:sSubPr>
                      <m:e>
                        <m:r>
                          <a:rPr lang="en-US" altLang="zh-CN" sz="2200">
                            <a:latin typeface="Cambria Math" panose="02040503050406030204" pitchFamily="18" charset="0"/>
                            <a:ea typeface="宋体" panose="02010600030101010101" pitchFamily="2" charset="-122"/>
                          </a:rPr>
                          <m:t>𝜎</m:t>
                        </m:r>
                      </m:e>
                      <m:sub>
                        <m:r>
                          <a:rPr lang="en-US" altLang="zh-CN" sz="2200">
                            <a:latin typeface="Cambria Math" panose="02040503050406030204" pitchFamily="18" charset="0"/>
                            <a:ea typeface="宋体" panose="02010600030101010101" pitchFamily="2" charset="-122"/>
                          </a:rPr>
                          <m:t>𝑥</m:t>
                        </m:r>
                      </m:sub>
                    </m:sSub>
                  </m:oMath>
                </a14:m>
                <a:r>
                  <a:rPr lang="zh-CN" altLang="en-US" sz="2200" dirty="0">
                    <a:ea typeface="宋体" panose="02010600030101010101" pitchFamily="2" charset="-122"/>
                  </a:rPr>
                  <a:t>代表标准差</a:t>
                </a:r>
                <a:endParaRPr lang="en-US" altLang="zh-CN" sz="2200" dirty="0">
                  <a:ea typeface="宋体" panose="02010600030101010101" pitchFamily="2" charset="-122"/>
                </a:endParaRPr>
              </a:p>
            </p:txBody>
          </p:sp>
        </mc:Choice>
        <mc:Fallback xmlns="">
          <p:sp>
            <p:nvSpPr>
              <p:cNvPr id="149507" name="Rectangle 3">
                <a:extLst>
                  <a:ext uri="{FF2B5EF4-FFF2-40B4-BE49-F238E27FC236}">
                    <a16:creationId xmlns:a16="http://schemas.microsoft.com/office/drawing/2014/main" id="{F3365EF4-F91A-4356-814F-EBEDB3C3D1DD}"/>
                  </a:ext>
                </a:extLst>
              </p:cNvPr>
              <p:cNvSpPr>
                <a:spLocks noGrp="1" noRot="1" noChangeAspect="1" noMove="1" noResize="1" noEditPoints="1" noAdjustHandles="1" noChangeArrowheads="1" noChangeShapeType="1" noTextEdit="1"/>
              </p:cNvSpPr>
              <p:nvPr>
                <p:ph idx="1"/>
              </p:nvPr>
            </p:nvSpPr>
            <p:spPr>
              <a:xfrm>
                <a:off x="342900" y="1052736"/>
                <a:ext cx="8318500" cy="5181600"/>
              </a:xfrm>
              <a:blipFill>
                <a:blip r:embed="rId3"/>
                <a:stretch>
                  <a:fillRect l="-733" t="-1294" r="-879"/>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F06C5E66-CAF7-490C-9B7D-547CCD406A10}"/>
              </a:ext>
            </a:extLst>
          </p:cNvPr>
          <p:cNvSpPr>
            <a:spLocks noGrp="1" noChangeArrowheads="1"/>
          </p:cNvSpPr>
          <p:nvPr>
            <p:ph type="title"/>
          </p:nvPr>
        </p:nvSpPr>
        <p:spPr/>
        <p:txBody>
          <a:bodyPr/>
          <a:lstStyle/>
          <a:p>
            <a:r>
              <a:rPr lang="zh-CN" altLang="en-US" dirty="0"/>
              <a:t>属性变换</a:t>
            </a:r>
          </a:p>
        </p:txBody>
      </p:sp>
      <mc:AlternateContent xmlns:mc="http://schemas.openxmlformats.org/markup-compatibility/2006" xmlns:a14="http://schemas.microsoft.com/office/drawing/2010/main">
        <mc:Choice Requires="a14">
          <p:sp>
            <p:nvSpPr>
              <p:cNvPr id="149507" name="Rectangle 3">
                <a:extLst>
                  <a:ext uri="{FF2B5EF4-FFF2-40B4-BE49-F238E27FC236}">
                    <a16:creationId xmlns:a16="http://schemas.microsoft.com/office/drawing/2014/main" id="{F3365EF4-F91A-4356-814F-EBEDB3C3D1DD}"/>
                  </a:ext>
                </a:extLst>
              </p:cNvPr>
              <p:cNvSpPr>
                <a:spLocks noGrp="1" noChangeArrowheads="1"/>
              </p:cNvSpPr>
              <p:nvPr>
                <p:ph idx="1"/>
              </p:nvPr>
            </p:nvSpPr>
            <p:spPr>
              <a:xfrm>
                <a:off x="342900" y="1052736"/>
                <a:ext cx="8318500" cy="5181600"/>
              </a:xfrm>
            </p:spPr>
            <p:txBody>
              <a:bodyPr/>
              <a:lstStyle/>
              <a:p>
                <a:pPr>
                  <a:buFont typeface="Wingdings" panose="05000000000000000000" pitchFamily="2" charset="2"/>
                  <a:buChar char="n"/>
                </a:pPr>
                <a:r>
                  <a:rPr lang="zh-CN" altLang="en-US" dirty="0">
                    <a:ea typeface="宋体" panose="02010600030101010101" pitchFamily="2" charset="-122"/>
                  </a:rPr>
                  <a:t>属性变换是一个函数，将原始的属性值通过一个函数变换为新的属性值</a:t>
                </a:r>
              </a:p>
              <a:p>
                <a:pPr lvl="1">
                  <a:buFont typeface="Wingdings" panose="05000000000000000000" pitchFamily="2" charset="2"/>
                  <a:buChar char="Ø"/>
                </a:pPr>
                <a:r>
                  <a:rPr lang="zh-CN" altLang="en-US" sz="2000" dirty="0">
                    <a:ea typeface="宋体" panose="02010600030101010101" pitchFamily="2" charset="-122"/>
                  </a:rPr>
                  <a:t>简单函数</a:t>
                </a:r>
                <a:r>
                  <a:rPr lang="en-US" altLang="zh-CN" sz="2000" dirty="0">
                    <a:ea typeface="宋体" panose="02010600030101010101" pitchFamily="2" charset="-122"/>
                  </a:rPr>
                  <a:t>: </a:t>
                </a:r>
                <a:r>
                  <a:rPr lang="en-US" altLang="zh-CN" sz="2000" dirty="0" err="1">
                    <a:ea typeface="宋体" panose="02010600030101010101" pitchFamily="2" charset="-122"/>
                  </a:rPr>
                  <a:t>x</a:t>
                </a:r>
                <a:r>
                  <a:rPr lang="en-US" altLang="zh-CN" sz="2000" baseline="30000" dirty="0" err="1">
                    <a:ea typeface="宋体" panose="02010600030101010101" pitchFamily="2" charset="-122"/>
                  </a:rPr>
                  <a:t>k</a:t>
                </a:r>
                <a:r>
                  <a:rPr lang="en-US" altLang="zh-CN" sz="2000" dirty="0">
                    <a:ea typeface="宋体" panose="02010600030101010101" pitchFamily="2" charset="-122"/>
                  </a:rPr>
                  <a:t>, log(x), e</a:t>
                </a:r>
                <a:r>
                  <a:rPr lang="en-US" altLang="zh-CN" sz="2000" baseline="30000" dirty="0">
                    <a:ea typeface="宋体" panose="02010600030101010101" pitchFamily="2" charset="-122"/>
                  </a:rPr>
                  <a:t>x</a:t>
                </a:r>
                <a:r>
                  <a:rPr lang="en-US" altLang="zh-CN" sz="2000" dirty="0">
                    <a:ea typeface="宋体" panose="02010600030101010101" pitchFamily="2" charset="-122"/>
                  </a:rPr>
                  <a:t>, |x|</a:t>
                </a:r>
              </a:p>
              <a:p>
                <a:pPr lvl="1">
                  <a:buFont typeface="Wingdings" panose="05000000000000000000" pitchFamily="2" charset="2"/>
                  <a:buChar char="Ø"/>
                </a:pPr>
                <a:r>
                  <a:rPr lang="zh-CN" altLang="en-US" sz="2600" dirty="0">
                    <a:ea typeface="宋体" panose="02010600030101010101" pitchFamily="2" charset="-122"/>
                  </a:rPr>
                  <a:t>标准化</a:t>
                </a:r>
                <a:endParaRPr lang="en-US" altLang="zh-CN" sz="2600" dirty="0">
                  <a:ea typeface="宋体" panose="02010600030101010101" pitchFamily="2" charset="-122"/>
                </a:endParaRPr>
              </a:p>
              <a:p>
                <a:pPr lvl="2"/>
                <a:r>
                  <a:rPr lang="zh-CN" altLang="en-US" sz="2400" b="1" dirty="0">
                    <a:solidFill>
                      <a:srgbClr val="0070C0"/>
                    </a:solidFill>
                    <a:ea typeface="宋体" panose="02010600030101010101" pitchFamily="2" charset="-122"/>
                  </a:rPr>
                  <a:t>最小</a:t>
                </a:r>
                <a:r>
                  <a:rPr lang="en-US" altLang="zh-CN" sz="2400" b="1" dirty="0">
                    <a:solidFill>
                      <a:srgbClr val="0070C0"/>
                    </a:solidFill>
                    <a:ea typeface="宋体" panose="02010600030101010101" pitchFamily="2" charset="-122"/>
                  </a:rPr>
                  <a:t>-</a:t>
                </a:r>
                <a:r>
                  <a:rPr lang="zh-CN" altLang="en-US" sz="2400" b="1" dirty="0">
                    <a:solidFill>
                      <a:srgbClr val="0070C0"/>
                    </a:solidFill>
                    <a:ea typeface="宋体" panose="02010600030101010101" pitchFamily="2" charset="-122"/>
                  </a:rPr>
                  <a:t>最大值标准化：</a:t>
                </a:r>
                <a:endParaRPr lang="en-US" altLang="zh-CN" sz="2400" b="1" dirty="0">
                  <a:solidFill>
                    <a:srgbClr val="0070C0"/>
                  </a:solidFill>
                  <a:ea typeface="宋体" panose="02010600030101010101" pitchFamily="2" charset="-122"/>
                </a:endParaRPr>
              </a:p>
              <a:p>
                <a:pPr lvl="3"/>
                <a:r>
                  <a:rPr lang="zh-CN" altLang="en-US" sz="2200" dirty="0">
                    <a:ea typeface="宋体" panose="02010600030101010101" pitchFamily="2" charset="-122"/>
                  </a:rPr>
                  <a:t>把</a:t>
                </a:r>
                <a:r>
                  <a:rPr lang="en-US" altLang="zh-CN" sz="2200" dirty="0">
                    <a:ea typeface="宋体" panose="02010600030101010101" pitchFamily="2" charset="-122"/>
                  </a:rPr>
                  <a:t>x</a:t>
                </a:r>
                <a:r>
                  <a:rPr lang="zh-CN" altLang="en-US" sz="2200" dirty="0">
                    <a:ea typeface="宋体" panose="02010600030101010101" pitchFamily="2" charset="-122"/>
                  </a:rPr>
                  <a:t>的值域从</a:t>
                </a:r>
                <a:r>
                  <a:rPr lang="en-US" altLang="zh-CN" sz="2200" dirty="0">
                    <a:ea typeface="宋体" panose="02010600030101010101" pitchFamily="2" charset="-122"/>
                  </a:rPr>
                  <a:t>[</a:t>
                </a:r>
                <a:r>
                  <a:rPr lang="en-US" altLang="zh-CN" sz="2200" dirty="0" err="1">
                    <a:ea typeface="宋体" panose="02010600030101010101" pitchFamily="2" charset="-122"/>
                  </a:rPr>
                  <a:t>min_x</a:t>
                </a:r>
                <a:r>
                  <a:rPr lang="en-US" altLang="zh-CN" sz="2200" dirty="0">
                    <a:ea typeface="宋体" panose="02010600030101010101" pitchFamily="2" charset="-122"/>
                  </a:rPr>
                  <a:t>, </a:t>
                </a:r>
                <a:r>
                  <a:rPr lang="en-US" altLang="zh-CN" sz="2200" dirty="0" err="1">
                    <a:ea typeface="宋体" panose="02010600030101010101" pitchFamily="2" charset="-122"/>
                  </a:rPr>
                  <a:t>max_x</a:t>
                </a:r>
                <a:r>
                  <a:rPr lang="en-US" altLang="zh-CN" sz="2200" dirty="0">
                    <a:ea typeface="宋体" panose="02010600030101010101" pitchFamily="2" charset="-122"/>
                  </a:rPr>
                  <a:t>] </a:t>
                </a:r>
                <a:r>
                  <a:rPr lang="zh-CN" altLang="en-US" sz="2200" dirty="0">
                    <a:ea typeface="宋体" panose="02010600030101010101" pitchFamily="2" charset="-122"/>
                  </a:rPr>
                  <a:t>映射到 </a:t>
                </a:r>
                <a:r>
                  <a:rPr lang="en-US" altLang="zh-CN" sz="2200" dirty="0">
                    <a:ea typeface="宋体" panose="02010600030101010101" pitchFamily="2" charset="-122"/>
                  </a:rPr>
                  <a:t>[</a:t>
                </a:r>
                <a:r>
                  <a:rPr lang="en-US" altLang="zh-CN" sz="2200" dirty="0" err="1">
                    <a:ea typeface="宋体" panose="02010600030101010101" pitchFamily="2" charset="-122"/>
                  </a:rPr>
                  <a:t>new_min_x</a:t>
                </a:r>
                <a:r>
                  <a:rPr lang="en-US" altLang="zh-CN" sz="2200" dirty="0">
                    <a:ea typeface="宋体" panose="02010600030101010101" pitchFamily="2" charset="-122"/>
                  </a:rPr>
                  <a:t>, </a:t>
                </a:r>
                <a:r>
                  <a:rPr lang="en-US" altLang="zh-CN" sz="2200" dirty="0" err="1">
                    <a:ea typeface="宋体" panose="02010600030101010101" pitchFamily="2" charset="-122"/>
                  </a:rPr>
                  <a:t>new_max_x</a:t>
                </a:r>
                <a:r>
                  <a:rPr lang="en-US" altLang="zh-CN" sz="2200" dirty="0">
                    <a:ea typeface="宋体" panose="02010600030101010101" pitchFamily="2" charset="-122"/>
                  </a:rPr>
                  <a:t>]</a:t>
                </a:r>
              </a:p>
              <a:p>
                <a:pPr lvl="3"/>
                <a:endParaRPr lang="en-US" altLang="zh-CN" sz="2200" dirty="0">
                  <a:ea typeface="宋体" panose="02010600030101010101" pitchFamily="2" charset="-122"/>
                </a:endParaRPr>
              </a:p>
              <a:p>
                <a:pPr marL="0" lvl="0" indent="0">
                  <a:buNone/>
                </a:pPr>
                <a14:m>
                  <m:oMathPara xmlns:m="http://schemas.openxmlformats.org/officeDocument/2006/math">
                    <m:oMathParaPr>
                      <m:jc m:val="center"/>
                    </m:oMathParaPr>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i="1">
                              <a:solidFill>
                                <a:srgbClr val="000000"/>
                              </a:solidFill>
                              <a:latin typeface="Cambria Math" panose="02040503050406030204" pitchFamily="18" charset="0"/>
                            </a:rPr>
                            <m:t>𝑥</m:t>
                          </m:r>
                        </m:e>
                        <m:sup>
                          <m:r>
                            <a:rPr lang="en-US" altLang="zh-CN" sz="2000">
                              <a:solidFill>
                                <a:srgbClr val="000000"/>
                              </a:solidFill>
                              <a:latin typeface="Cambria Math" panose="02040503050406030204" pitchFamily="18" charset="0"/>
                            </a:rPr>
                            <m:t>′</m:t>
                          </m:r>
                        </m:sup>
                      </m:sSup>
                      <m:r>
                        <a:rPr lang="en-US" altLang="zh-CN" sz="2000">
                          <a:solidFill>
                            <a:srgbClr val="000000"/>
                          </a:solidFill>
                          <a:latin typeface="Cambria Math" panose="02040503050406030204" pitchFamily="18" charset="0"/>
                        </a:rPr>
                        <m:t>=</m:t>
                      </m:r>
                      <m:d>
                        <m:dPr>
                          <m:ctrlPr>
                            <a:rPr lang="en-US" altLang="zh-CN" sz="2000" i="1">
                              <a:solidFill>
                                <a:srgbClr val="000000"/>
                              </a:solidFill>
                              <a:latin typeface="Cambria Math" panose="02040503050406030204" pitchFamily="18" charset="0"/>
                            </a:rPr>
                          </m:ctrlPr>
                        </m:dPr>
                        <m:e>
                          <m:f>
                            <m:fPr>
                              <m:ctrlPr>
                                <a:rPr lang="en-US" altLang="zh-CN"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𝑥</m:t>
                              </m:r>
                              <m:r>
                                <a:rPr lang="en-US" altLang="zh-CN" sz="2000">
                                  <a:solidFill>
                                    <a:srgbClr val="000000"/>
                                  </a:solidFill>
                                  <a:latin typeface="Cambria Math" panose="02040503050406030204" pitchFamily="18" charset="0"/>
                                </a:rPr>
                                <m:t>−</m:t>
                              </m:r>
                              <m:r>
                                <m:rPr>
                                  <m:sty m:val="p"/>
                                </m:rPr>
                                <a:rPr lang="en-US" altLang="zh-CN" sz="2000">
                                  <a:solidFill>
                                    <a:srgbClr val="000000"/>
                                  </a:solidFill>
                                  <a:latin typeface="Cambria Math" panose="02040503050406030204" pitchFamily="18" charset="0"/>
                                </a:rPr>
                                <m:t>min</m:t>
                              </m:r>
                              <m:r>
                                <a:rPr lang="en-US" altLang="zh-CN" sz="2000">
                                  <a:solidFill>
                                    <a:srgbClr val="000000"/>
                                  </a:solidFill>
                                  <a:latin typeface="Cambria Math" panose="02040503050406030204" pitchFamily="18" charset="0"/>
                                </a:rPr>
                                <m:t>⁡_</m:t>
                              </m:r>
                              <m:r>
                                <a:rPr lang="en-US" altLang="zh-CN" sz="2000" i="1">
                                  <a:solidFill>
                                    <a:srgbClr val="000000"/>
                                  </a:solidFill>
                                  <a:latin typeface="Cambria Math" panose="02040503050406030204" pitchFamily="18" charset="0"/>
                                </a:rPr>
                                <m:t>𝑥</m:t>
                              </m:r>
                            </m:num>
                            <m:den>
                              <m:r>
                                <m:rPr>
                                  <m:sty m:val="p"/>
                                </m:rPr>
                                <a:rPr lang="en-US" altLang="zh-CN" sz="2000">
                                  <a:solidFill>
                                    <a:srgbClr val="000000"/>
                                  </a:solidFill>
                                  <a:latin typeface="Cambria Math" panose="02040503050406030204" pitchFamily="18" charset="0"/>
                                </a:rPr>
                                <m:t>max</m:t>
                              </m:r>
                              <m:r>
                                <a:rPr lang="en-US" altLang="zh-CN" sz="2000">
                                  <a:solidFill>
                                    <a:srgbClr val="000000"/>
                                  </a:solidFill>
                                  <a:latin typeface="Cambria Math" panose="02040503050406030204" pitchFamily="18" charset="0"/>
                                </a:rPr>
                                <m:t>⁡_</m:t>
                              </m:r>
                              <m:r>
                                <a:rPr lang="en-US" altLang="zh-CN" sz="2000" i="1">
                                  <a:solidFill>
                                    <a:srgbClr val="000000"/>
                                  </a:solidFill>
                                  <a:latin typeface="Cambria Math" panose="02040503050406030204" pitchFamily="18" charset="0"/>
                                </a:rPr>
                                <m:t>𝑥</m:t>
                              </m:r>
                              <m:r>
                                <a:rPr lang="en-US" altLang="zh-CN" sz="2000">
                                  <a:solidFill>
                                    <a:srgbClr val="000000"/>
                                  </a:solidFill>
                                  <a:latin typeface="Cambria Math" panose="02040503050406030204" pitchFamily="18" charset="0"/>
                                </a:rPr>
                                <m:t>−</m:t>
                              </m:r>
                              <m:r>
                                <m:rPr>
                                  <m:sty m:val="p"/>
                                </m:rPr>
                                <a:rPr lang="en-US" altLang="zh-CN" sz="2000">
                                  <a:solidFill>
                                    <a:srgbClr val="000000"/>
                                  </a:solidFill>
                                  <a:latin typeface="Cambria Math" panose="02040503050406030204" pitchFamily="18" charset="0"/>
                                </a:rPr>
                                <m:t>min</m:t>
                              </m:r>
                              <m:r>
                                <a:rPr lang="en-US" altLang="zh-CN" sz="2000">
                                  <a:solidFill>
                                    <a:srgbClr val="000000"/>
                                  </a:solidFill>
                                  <a:latin typeface="Cambria Math" panose="02040503050406030204" pitchFamily="18" charset="0"/>
                                </a:rPr>
                                <m:t>⁡_</m:t>
                              </m:r>
                              <m:r>
                                <a:rPr lang="en-US" altLang="zh-CN" sz="2000" i="1">
                                  <a:solidFill>
                                    <a:srgbClr val="000000"/>
                                  </a:solidFill>
                                  <a:latin typeface="Cambria Math" panose="02040503050406030204" pitchFamily="18" charset="0"/>
                                </a:rPr>
                                <m:t>𝑥</m:t>
                              </m:r>
                            </m:den>
                          </m:f>
                        </m:e>
                      </m:d>
                      <m:d>
                        <m:dPr>
                          <m:ctrlPr>
                            <a:rPr lang="en-US" altLang="zh-CN" sz="2000" i="1">
                              <a:solidFill>
                                <a:srgbClr val="000000"/>
                              </a:solidFill>
                              <a:latin typeface="Cambria Math" panose="02040503050406030204" pitchFamily="18" charset="0"/>
                            </a:rPr>
                          </m:ctrlPr>
                        </m:dPr>
                        <m:e>
                          <m:r>
                            <m:rPr>
                              <m:sty m:val="p"/>
                            </m:rPr>
                            <a:rPr lang="en-US" altLang="zh-CN" sz="2000">
                              <a:solidFill>
                                <a:srgbClr val="000000"/>
                              </a:solidFill>
                              <a:latin typeface="Cambria Math" panose="02040503050406030204" pitchFamily="18" charset="0"/>
                            </a:rPr>
                            <m:t>new</m:t>
                          </m:r>
                          <m:r>
                            <a:rPr lang="en-US" altLang="zh-CN" sz="2000">
                              <a:solidFill>
                                <a:srgbClr val="000000"/>
                              </a:solidFill>
                              <a:latin typeface="Cambria Math" panose="02040503050406030204" pitchFamily="18" charset="0"/>
                            </a:rPr>
                            <m:t>_</m:t>
                          </m:r>
                          <m:r>
                            <m:rPr>
                              <m:sty m:val="p"/>
                            </m:rPr>
                            <a:rPr lang="en-US" altLang="zh-CN" sz="2000">
                              <a:solidFill>
                                <a:srgbClr val="000000"/>
                              </a:solidFill>
                              <a:latin typeface="Cambria Math" panose="02040503050406030204" pitchFamily="18" charset="0"/>
                            </a:rPr>
                            <m:t>max</m:t>
                          </m:r>
                          <m:r>
                            <a:rPr lang="en-US" altLang="zh-CN" sz="2000">
                              <a:solidFill>
                                <a:srgbClr val="000000"/>
                              </a:solidFill>
                              <a:latin typeface="Cambria Math" panose="02040503050406030204" pitchFamily="18" charset="0"/>
                            </a:rPr>
                            <m:t>_</m:t>
                          </m:r>
                          <m:r>
                            <a:rPr lang="en-US" altLang="zh-CN" sz="2000" i="1">
                              <a:solidFill>
                                <a:srgbClr val="000000"/>
                              </a:solidFill>
                              <a:latin typeface="Cambria Math" panose="02040503050406030204" pitchFamily="18" charset="0"/>
                            </a:rPr>
                            <m:t>𝑥</m:t>
                          </m:r>
                          <m:r>
                            <a:rPr lang="en-US" altLang="zh-CN" sz="2000">
                              <a:solidFill>
                                <a:srgbClr val="000000"/>
                              </a:solidFill>
                              <a:latin typeface="Cambria Math" panose="02040503050406030204" pitchFamily="18" charset="0"/>
                            </a:rPr>
                            <m:t>−</m:t>
                          </m:r>
                          <m:r>
                            <m:rPr>
                              <m:sty m:val="p"/>
                            </m:rPr>
                            <a:rPr lang="en-US" altLang="zh-CN" sz="2000">
                              <a:solidFill>
                                <a:srgbClr val="000000"/>
                              </a:solidFill>
                              <a:latin typeface="Cambria Math" panose="02040503050406030204" pitchFamily="18" charset="0"/>
                            </a:rPr>
                            <m:t>new</m:t>
                          </m:r>
                          <m:r>
                            <a:rPr lang="en-US" altLang="zh-CN" sz="2000">
                              <a:solidFill>
                                <a:srgbClr val="000000"/>
                              </a:solidFill>
                              <a:latin typeface="Cambria Math" panose="02040503050406030204" pitchFamily="18" charset="0"/>
                            </a:rPr>
                            <m:t>_</m:t>
                          </m:r>
                          <m:r>
                            <m:rPr>
                              <m:sty m:val="p"/>
                            </m:rPr>
                            <a:rPr lang="en-US" altLang="zh-CN" sz="2000">
                              <a:solidFill>
                                <a:srgbClr val="000000"/>
                              </a:solidFill>
                              <a:latin typeface="Cambria Math" panose="02040503050406030204" pitchFamily="18" charset="0"/>
                            </a:rPr>
                            <m:t>min</m:t>
                          </m:r>
                          <m:r>
                            <a:rPr lang="en-US" altLang="zh-CN" sz="2000">
                              <a:solidFill>
                                <a:srgbClr val="000000"/>
                              </a:solidFill>
                              <a:latin typeface="Cambria Math" panose="02040503050406030204" pitchFamily="18" charset="0"/>
                            </a:rPr>
                            <m:t>⁡_</m:t>
                          </m:r>
                          <m:r>
                            <a:rPr lang="en-US" altLang="zh-CN" sz="2000" i="1">
                              <a:solidFill>
                                <a:srgbClr val="000000"/>
                              </a:solidFill>
                              <a:latin typeface="Cambria Math" panose="02040503050406030204" pitchFamily="18" charset="0"/>
                            </a:rPr>
                            <m:t>𝑥</m:t>
                          </m:r>
                        </m:e>
                      </m:d>
                      <m:r>
                        <m:rPr>
                          <m:nor/>
                        </m:rPr>
                        <a:rPr lang="en-US" altLang="zh-CN" sz="2000" dirty="0">
                          <a:solidFill>
                            <a:srgbClr val="000000"/>
                          </a:solidFill>
                          <a:ea typeface="宋体" panose="02010600030101010101" pitchFamily="2" charset="-122"/>
                        </a:rPr>
                        <m:t>+</m:t>
                      </m:r>
                      <m:r>
                        <m:rPr>
                          <m:nor/>
                        </m:rPr>
                        <a:rPr lang="en-US" altLang="zh-CN" sz="2000" dirty="0">
                          <a:solidFill>
                            <a:srgbClr val="000000"/>
                          </a:solidFill>
                        </a:rPr>
                        <m:t> </m:t>
                      </m:r>
                      <m:r>
                        <m:rPr>
                          <m:sty m:val="p"/>
                        </m:rPr>
                        <a:rPr lang="en-US" altLang="zh-CN" sz="2000">
                          <a:solidFill>
                            <a:srgbClr val="000000"/>
                          </a:solidFill>
                          <a:latin typeface="Cambria Math" panose="02040503050406030204" pitchFamily="18" charset="0"/>
                        </a:rPr>
                        <m:t>new</m:t>
                      </m:r>
                      <m:r>
                        <a:rPr lang="en-US" altLang="zh-CN" sz="2000">
                          <a:solidFill>
                            <a:srgbClr val="000000"/>
                          </a:solidFill>
                          <a:latin typeface="Cambria Math" panose="02040503050406030204" pitchFamily="18" charset="0"/>
                        </a:rPr>
                        <m:t>_</m:t>
                      </m:r>
                      <m:r>
                        <m:rPr>
                          <m:sty m:val="p"/>
                        </m:rPr>
                        <a:rPr lang="en-US" altLang="zh-CN" sz="2000">
                          <a:solidFill>
                            <a:srgbClr val="000000"/>
                          </a:solidFill>
                          <a:latin typeface="Cambria Math" panose="02040503050406030204" pitchFamily="18" charset="0"/>
                        </a:rPr>
                        <m:t>min</m:t>
                      </m:r>
                      <m:r>
                        <a:rPr lang="en-US" altLang="zh-CN" sz="2000">
                          <a:solidFill>
                            <a:srgbClr val="000000"/>
                          </a:solidFill>
                          <a:latin typeface="Cambria Math" panose="02040503050406030204" pitchFamily="18" charset="0"/>
                        </a:rPr>
                        <m:t>⁡_</m:t>
                      </m:r>
                      <m:r>
                        <a:rPr lang="en-US" altLang="zh-CN" sz="2000" i="1">
                          <a:solidFill>
                            <a:srgbClr val="000000"/>
                          </a:solidFill>
                          <a:latin typeface="Cambria Math" panose="02040503050406030204" pitchFamily="18" charset="0"/>
                          <a:ea typeface="宋体" panose="02010600030101010101" pitchFamily="2" charset="-122"/>
                        </a:rPr>
                        <m:t>𝑥</m:t>
                      </m:r>
                    </m:oMath>
                  </m:oMathPara>
                </a14:m>
                <a:endParaRPr lang="en-US" altLang="zh-CN" sz="2000" i="1" dirty="0">
                  <a:solidFill>
                    <a:srgbClr val="000000"/>
                  </a:solidFill>
                  <a:latin typeface="Cambria Math" panose="02040503050406030204" pitchFamily="18" charset="0"/>
                  <a:ea typeface="宋体" panose="02010600030101010101" pitchFamily="2" charset="-122"/>
                </a:endParaRPr>
              </a:p>
            </p:txBody>
          </p:sp>
        </mc:Choice>
        <mc:Fallback xmlns="">
          <p:sp>
            <p:nvSpPr>
              <p:cNvPr id="149507" name="Rectangle 3">
                <a:extLst>
                  <a:ext uri="{FF2B5EF4-FFF2-40B4-BE49-F238E27FC236}">
                    <a16:creationId xmlns:a16="http://schemas.microsoft.com/office/drawing/2014/main" id="{F3365EF4-F91A-4356-814F-EBEDB3C3D1DD}"/>
                  </a:ext>
                </a:extLst>
              </p:cNvPr>
              <p:cNvSpPr>
                <a:spLocks noGrp="1" noRot="1" noChangeAspect="1" noMove="1" noResize="1" noEditPoints="1" noAdjustHandles="1" noChangeArrowheads="1" noChangeShapeType="1" noTextEdit="1"/>
              </p:cNvSpPr>
              <p:nvPr>
                <p:ph idx="1"/>
              </p:nvPr>
            </p:nvSpPr>
            <p:spPr>
              <a:xfrm>
                <a:off x="342900" y="1052736"/>
                <a:ext cx="8318500" cy="5181600"/>
              </a:xfrm>
              <a:blipFill>
                <a:blip r:embed="rId3"/>
                <a:stretch>
                  <a:fillRect l="-733" t="-1294" r="-8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7184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34295-2E6B-413A-9462-B20B16748612}"/>
              </a:ext>
            </a:extLst>
          </p:cNvPr>
          <p:cNvSpPr>
            <a:spLocks noGrp="1"/>
          </p:cNvSpPr>
          <p:nvPr>
            <p:ph type="title"/>
          </p:nvPr>
        </p:nvSpPr>
        <p:spPr/>
        <p:txBody>
          <a:bodyPr/>
          <a:lstStyle/>
          <a:p>
            <a:r>
              <a:rPr lang="zh-CN" altLang="en-US" dirty="0"/>
              <a:t>复习提纲</a:t>
            </a:r>
          </a:p>
        </p:txBody>
      </p:sp>
      <p:sp>
        <p:nvSpPr>
          <p:cNvPr id="3" name="内容占位符 2">
            <a:extLst>
              <a:ext uri="{FF2B5EF4-FFF2-40B4-BE49-F238E27FC236}">
                <a16:creationId xmlns:a16="http://schemas.microsoft.com/office/drawing/2014/main" id="{4A39FDA1-38BE-4845-AC29-E86DECF82742}"/>
              </a:ext>
            </a:extLst>
          </p:cNvPr>
          <p:cNvSpPr>
            <a:spLocks noGrp="1"/>
          </p:cNvSpPr>
          <p:nvPr>
            <p:ph idx="1"/>
          </p:nvPr>
        </p:nvSpPr>
        <p:spPr>
          <a:xfrm>
            <a:off x="411163" y="1412776"/>
            <a:ext cx="8318500" cy="4911824"/>
          </a:xfrm>
        </p:spPr>
        <p:txBody>
          <a:bodyPr/>
          <a:lstStyle/>
          <a:p>
            <a:pPr>
              <a:buFont typeface="Wingdings" panose="05000000000000000000" pitchFamily="2" charset="2"/>
              <a:buChar char="p"/>
            </a:pPr>
            <a:r>
              <a:rPr lang="zh-CN" altLang="en-US" b="1" dirty="0">
                <a:solidFill>
                  <a:srgbClr val="C00000"/>
                </a:solidFill>
              </a:rPr>
              <a:t>数据预处理</a:t>
            </a:r>
            <a:endParaRPr lang="en-US" altLang="zh-CN" b="1" dirty="0">
              <a:solidFill>
                <a:srgbClr val="C00000"/>
              </a:solidFill>
            </a:endParaRPr>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分类</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关联分析</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聚类</a:t>
            </a:r>
          </a:p>
        </p:txBody>
      </p:sp>
    </p:spTree>
    <p:extLst>
      <p:ext uri="{BB962C8B-B14F-4D97-AF65-F5344CB8AC3E}">
        <p14:creationId xmlns:p14="http://schemas.microsoft.com/office/powerpoint/2010/main" val="1263124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070F711-0FEC-4CEC-B34F-2BB870022E92}"/>
              </a:ext>
            </a:extLst>
          </p:cNvPr>
          <p:cNvSpPr>
            <a:spLocks noGrp="1" noChangeArrowheads="1"/>
          </p:cNvSpPr>
          <p:nvPr>
            <p:ph type="title"/>
          </p:nvPr>
        </p:nvSpPr>
        <p:spPr/>
        <p:txBody>
          <a:bodyPr/>
          <a:lstStyle/>
          <a:p>
            <a:r>
              <a:rPr lang="zh-CN" altLang="en-US" dirty="0"/>
              <a:t>数据质量问题</a:t>
            </a:r>
            <a:endParaRPr lang="en-US" altLang="zh-CN" dirty="0"/>
          </a:p>
        </p:txBody>
      </p:sp>
      <p:sp>
        <p:nvSpPr>
          <p:cNvPr id="54275" name="Rectangle 6">
            <a:extLst>
              <a:ext uri="{FF2B5EF4-FFF2-40B4-BE49-F238E27FC236}">
                <a16:creationId xmlns:a16="http://schemas.microsoft.com/office/drawing/2014/main" id="{76FBCE50-422C-47C3-9338-A22A1F0D84EE}"/>
              </a:ext>
            </a:extLst>
          </p:cNvPr>
          <p:cNvSpPr>
            <a:spLocks noGrp="1" noChangeArrowheads="1"/>
          </p:cNvSpPr>
          <p:nvPr>
            <p:ph idx="1"/>
          </p:nvPr>
        </p:nvSpPr>
        <p:spPr/>
        <p:txBody>
          <a:bodyPr/>
          <a:lstStyle/>
          <a:p>
            <a:pPr>
              <a:buFont typeface="Wingdings" panose="05000000000000000000" pitchFamily="2" charset="2"/>
              <a:buChar char="n"/>
            </a:pPr>
            <a:r>
              <a:rPr lang="zh-CN" altLang="en-US" dirty="0">
                <a:ea typeface="宋体" panose="02010600030101010101" pitchFamily="2" charset="-122"/>
              </a:rPr>
              <a:t>噪声</a:t>
            </a:r>
            <a:endParaRPr lang="en-US" altLang="zh-CN" dirty="0">
              <a:ea typeface="宋体" panose="02010600030101010101" pitchFamily="2" charset="-122"/>
            </a:endParaRPr>
          </a:p>
          <a:p>
            <a:pPr>
              <a:buFont typeface="Wingdings" panose="05000000000000000000" pitchFamily="2" charset="2"/>
              <a:buChar char="n"/>
            </a:pPr>
            <a:endParaRPr lang="en-US" altLang="zh-CN" dirty="0">
              <a:ea typeface="宋体" panose="02010600030101010101" pitchFamily="2" charset="-122"/>
            </a:endParaRPr>
          </a:p>
          <a:p>
            <a:pPr>
              <a:buFont typeface="Wingdings" panose="05000000000000000000" pitchFamily="2" charset="2"/>
              <a:buChar char="n"/>
            </a:pPr>
            <a:r>
              <a:rPr lang="zh-CN" altLang="en-US" dirty="0">
                <a:ea typeface="宋体" panose="02010600030101010101" pitchFamily="2" charset="-122"/>
              </a:rPr>
              <a:t>离群值</a:t>
            </a:r>
            <a:endParaRPr lang="en-US" altLang="zh-CN" dirty="0">
              <a:ea typeface="宋体" panose="02010600030101010101" pitchFamily="2" charset="-122"/>
            </a:endParaRPr>
          </a:p>
          <a:p>
            <a:pPr>
              <a:buFont typeface="Wingdings" panose="05000000000000000000" pitchFamily="2" charset="2"/>
              <a:buChar char="n"/>
            </a:pPr>
            <a:endParaRPr lang="zh-CN" altLang="en-US" dirty="0">
              <a:ea typeface="宋体" panose="02010600030101010101" pitchFamily="2" charset="-122"/>
            </a:endParaRPr>
          </a:p>
          <a:p>
            <a:pPr>
              <a:buFont typeface="Wingdings" panose="05000000000000000000" pitchFamily="2" charset="2"/>
              <a:buChar char="n"/>
            </a:pPr>
            <a:r>
              <a:rPr lang="zh-CN" altLang="en-US" dirty="0">
                <a:ea typeface="宋体" panose="02010600030101010101" pitchFamily="2" charset="-122"/>
              </a:rPr>
              <a:t>缺失值</a:t>
            </a:r>
            <a:endParaRPr lang="en-US" altLang="zh-CN" dirty="0">
              <a:ea typeface="宋体" panose="02010600030101010101" pitchFamily="2" charset="-122"/>
            </a:endParaRPr>
          </a:p>
          <a:p>
            <a:pPr>
              <a:buFont typeface="Wingdings" panose="05000000000000000000" pitchFamily="2" charset="2"/>
              <a:buChar char="n"/>
            </a:pPr>
            <a:endParaRPr lang="zh-CN" altLang="en-US" dirty="0">
              <a:ea typeface="宋体" panose="02010600030101010101" pitchFamily="2" charset="-122"/>
            </a:endParaRPr>
          </a:p>
          <a:p>
            <a:pPr>
              <a:buFont typeface="Wingdings" panose="05000000000000000000" pitchFamily="2" charset="2"/>
              <a:buChar char="n"/>
            </a:pPr>
            <a:r>
              <a:rPr lang="zh-CN" altLang="en-US" dirty="0">
                <a:ea typeface="宋体" panose="02010600030101010101" pitchFamily="2" charset="-122"/>
              </a:rPr>
              <a:t>重复数据</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4">
            <a:extLst>
              <a:ext uri="{FF2B5EF4-FFF2-40B4-BE49-F238E27FC236}">
                <a16:creationId xmlns:a16="http://schemas.microsoft.com/office/drawing/2014/main" id="{B67B1274-96D2-4A34-890F-281BFE85A62D}"/>
              </a:ext>
            </a:extLst>
          </p:cNvPr>
          <p:cNvSpPr>
            <a:spLocks noGrp="1" noChangeArrowheads="1"/>
          </p:cNvSpPr>
          <p:nvPr>
            <p:ph type="title"/>
          </p:nvPr>
        </p:nvSpPr>
        <p:spPr/>
        <p:txBody>
          <a:bodyPr/>
          <a:lstStyle/>
          <a:p>
            <a:r>
              <a:rPr lang="zh-CN" altLang="en-US" dirty="0"/>
              <a:t>缺失值处理</a:t>
            </a:r>
          </a:p>
        </p:txBody>
      </p:sp>
      <p:sp>
        <p:nvSpPr>
          <p:cNvPr id="60419" name="Rectangle 5">
            <a:extLst>
              <a:ext uri="{FF2B5EF4-FFF2-40B4-BE49-F238E27FC236}">
                <a16:creationId xmlns:a16="http://schemas.microsoft.com/office/drawing/2014/main" id="{DE1D835E-287E-49C3-885F-1D274E28B0A4}"/>
              </a:ext>
            </a:extLst>
          </p:cNvPr>
          <p:cNvSpPr>
            <a:spLocks noGrp="1" noChangeArrowheads="1"/>
          </p:cNvSpPr>
          <p:nvPr>
            <p:ph idx="1"/>
          </p:nvPr>
        </p:nvSpPr>
        <p:spPr>
          <a:xfrm>
            <a:off x="342900" y="1124743"/>
            <a:ext cx="8318500" cy="5109369"/>
          </a:xfrm>
        </p:spPr>
        <p:txBody>
          <a:bodyPr/>
          <a:lstStyle/>
          <a:p>
            <a:pPr>
              <a:lnSpc>
                <a:spcPct val="90000"/>
              </a:lnSpc>
              <a:buFont typeface="Wingdings" panose="05000000000000000000" pitchFamily="2" charset="2"/>
              <a:buChar char="n"/>
            </a:pPr>
            <a:r>
              <a:rPr lang="zh-CN" altLang="en-US" dirty="0">
                <a:latin typeface="+mn-ea"/>
              </a:rPr>
              <a:t>处理缺失值</a:t>
            </a:r>
          </a:p>
          <a:p>
            <a:pPr lvl="1">
              <a:lnSpc>
                <a:spcPct val="90000"/>
              </a:lnSpc>
            </a:pPr>
            <a:r>
              <a:rPr lang="zh-CN" altLang="en-US" dirty="0">
                <a:latin typeface="+mn-ea"/>
                <a:ea typeface="+mn-ea"/>
              </a:rPr>
              <a:t>删除有缺失值的对象或属性</a:t>
            </a:r>
            <a:endParaRPr lang="en-US" altLang="zh-CN" dirty="0">
              <a:latin typeface="+mn-ea"/>
              <a:ea typeface="+mn-ea"/>
            </a:endParaRPr>
          </a:p>
          <a:p>
            <a:pPr lvl="1">
              <a:lnSpc>
                <a:spcPct val="90000"/>
              </a:lnSpc>
            </a:pPr>
            <a:endParaRPr lang="en-US" altLang="zh-CN" dirty="0">
              <a:latin typeface="+mn-ea"/>
              <a:ea typeface="+mn-ea"/>
            </a:endParaRPr>
          </a:p>
          <a:p>
            <a:pPr lvl="1">
              <a:lnSpc>
                <a:spcPct val="90000"/>
              </a:lnSpc>
            </a:pPr>
            <a:r>
              <a:rPr lang="zh-CN" altLang="en-US" dirty="0">
                <a:latin typeface="+mn-ea"/>
                <a:ea typeface="+mn-ea"/>
              </a:rPr>
              <a:t>基于已观察值填充缺失值</a:t>
            </a:r>
            <a:endParaRPr lang="en-US" altLang="zh-CN" dirty="0">
              <a:latin typeface="+mn-ea"/>
              <a:ea typeface="+mn-ea"/>
            </a:endParaRPr>
          </a:p>
          <a:p>
            <a:pPr lvl="2">
              <a:lnSpc>
                <a:spcPct val="90000"/>
              </a:lnSpc>
            </a:pPr>
            <a:r>
              <a:rPr lang="en-US" altLang="zh-CN" sz="2400" dirty="0">
                <a:latin typeface="+mn-ea"/>
                <a:ea typeface="+mn-ea"/>
              </a:rPr>
              <a:t>Mean imputation</a:t>
            </a:r>
            <a:r>
              <a:rPr lang="zh-CN" altLang="en-US" sz="2400" dirty="0">
                <a:latin typeface="+mn-ea"/>
                <a:ea typeface="+mn-ea"/>
              </a:rPr>
              <a:t>：采用已观察值的均值来填充</a:t>
            </a:r>
            <a:endParaRPr lang="en-US" altLang="zh-CN" sz="2400" dirty="0">
              <a:latin typeface="+mn-ea"/>
              <a:ea typeface="+mn-ea"/>
            </a:endParaRPr>
          </a:p>
          <a:p>
            <a:pPr lvl="2">
              <a:lnSpc>
                <a:spcPct val="90000"/>
              </a:lnSpc>
            </a:pPr>
            <a:r>
              <a:rPr lang="en-US" altLang="zh-CN" sz="2400" dirty="0">
                <a:latin typeface="+mn-ea"/>
                <a:ea typeface="+mn-ea"/>
              </a:rPr>
              <a:t>Mode imputation</a:t>
            </a:r>
            <a:r>
              <a:rPr lang="zh-CN" altLang="en-US" sz="2400" dirty="0">
                <a:latin typeface="+mn-ea"/>
                <a:ea typeface="+mn-ea"/>
              </a:rPr>
              <a:t>：</a:t>
            </a:r>
            <a:r>
              <a:rPr lang="zh-CN" altLang="en-US" sz="2400" dirty="0">
                <a:latin typeface="+mn-ea"/>
              </a:rPr>
              <a:t>采用已观察值的</a:t>
            </a:r>
            <a:r>
              <a:rPr lang="zh-CN" altLang="en-US" sz="2400" dirty="0">
                <a:latin typeface="+mn-ea"/>
                <a:ea typeface="+mn-ea"/>
              </a:rPr>
              <a:t>众数来填充</a:t>
            </a:r>
            <a:endParaRPr lang="en-US" altLang="zh-CN" sz="2400" dirty="0">
              <a:latin typeface="+mn-ea"/>
              <a:ea typeface="+mn-ea"/>
            </a:endParaRPr>
          </a:p>
          <a:p>
            <a:pPr lvl="2">
              <a:lnSpc>
                <a:spcPct val="90000"/>
              </a:lnSpc>
            </a:pPr>
            <a:r>
              <a:rPr lang="en-US" altLang="zh-CN" sz="2400" dirty="0">
                <a:latin typeface="+mn-ea"/>
                <a:ea typeface="+mn-ea"/>
              </a:rPr>
              <a:t>Median imputation</a:t>
            </a:r>
            <a:r>
              <a:rPr lang="zh-CN" altLang="en-US" sz="2400" dirty="0">
                <a:latin typeface="+mn-ea"/>
                <a:ea typeface="+mn-ea"/>
              </a:rPr>
              <a:t>：</a:t>
            </a:r>
            <a:r>
              <a:rPr lang="zh-CN" altLang="en-US" sz="2400" dirty="0">
                <a:latin typeface="+mn-ea"/>
              </a:rPr>
              <a:t>采用已观察值的中位数来填充</a:t>
            </a:r>
            <a:endParaRPr lang="en-US" altLang="zh-CN" sz="2400" dirty="0">
              <a:latin typeface="+mn-ea"/>
              <a:ea typeface="+mn-ea"/>
            </a:endParaRPr>
          </a:p>
          <a:p>
            <a:pPr lvl="2">
              <a:lnSpc>
                <a:spcPct val="90000"/>
              </a:lnSpc>
            </a:pPr>
            <a:r>
              <a:rPr lang="en-US" altLang="zh-CN" sz="2400" dirty="0">
                <a:latin typeface="+mn-ea"/>
                <a:ea typeface="+mn-ea"/>
              </a:rPr>
              <a:t>KNN imputation</a:t>
            </a:r>
            <a:r>
              <a:rPr lang="zh-CN" altLang="en-US" sz="2400" dirty="0">
                <a:latin typeface="+mn-ea"/>
                <a:ea typeface="+mn-ea"/>
              </a:rPr>
              <a:t>：找到最相似的</a:t>
            </a:r>
            <a:r>
              <a:rPr lang="en-US" altLang="zh-CN" sz="2400" dirty="0">
                <a:latin typeface="+mn-ea"/>
                <a:ea typeface="+mn-ea"/>
              </a:rPr>
              <a:t>k</a:t>
            </a:r>
            <a:r>
              <a:rPr lang="zh-CN" altLang="en-US" sz="2400" dirty="0">
                <a:latin typeface="+mn-ea"/>
                <a:ea typeface="+mn-ea"/>
              </a:rPr>
              <a:t>个邻居样本，用</a:t>
            </a:r>
            <a:r>
              <a:rPr lang="en-US" altLang="zh-CN" sz="2400" dirty="0">
                <a:latin typeface="+mn-ea"/>
                <a:ea typeface="+mn-ea"/>
              </a:rPr>
              <a:t>k</a:t>
            </a:r>
            <a:r>
              <a:rPr lang="zh-CN" altLang="en-US" sz="2400" dirty="0">
                <a:latin typeface="+mn-ea"/>
                <a:ea typeface="+mn-ea"/>
              </a:rPr>
              <a:t>近邻的已观察的（加权）平均值来填充</a:t>
            </a:r>
            <a:endParaRPr lang="en-US" altLang="zh-CN" sz="2400" dirty="0">
              <a:latin typeface="+mn-ea"/>
              <a:ea typeface="+mn-ea"/>
            </a:endParaRPr>
          </a:p>
          <a:p>
            <a:pPr lvl="2">
              <a:lnSpc>
                <a:spcPct val="90000"/>
              </a:lnSpc>
            </a:pPr>
            <a:endParaRPr lang="en-US" altLang="zh-CN" sz="2400" dirty="0">
              <a:latin typeface="+mn-ea"/>
              <a:ea typeface="+mn-ea"/>
            </a:endParaRPr>
          </a:p>
          <a:p>
            <a:pPr lvl="1">
              <a:lnSpc>
                <a:spcPct val="90000"/>
              </a:lnSpc>
            </a:pPr>
            <a:r>
              <a:rPr lang="zh-CN" altLang="en-US" dirty="0">
                <a:latin typeface="+mn-ea"/>
                <a:ea typeface="+mn-ea"/>
              </a:rPr>
              <a:t>在分析时忽略掉缺失值</a:t>
            </a:r>
          </a:p>
        </p:txBody>
      </p:sp>
    </p:spTree>
    <p:extLst>
      <p:ext uri="{BB962C8B-B14F-4D97-AF65-F5344CB8AC3E}">
        <p14:creationId xmlns:p14="http://schemas.microsoft.com/office/powerpoint/2010/main" val="2633838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34295-2E6B-413A-9462-B20B16748612}"/>
              </a:ext>
            </a:extLst>
          </p:cNvPr>
          <p:cNvSpPr>
            <a:spLocks noGrp="1"/>
          </p:cNvSpPr>
          <p:nvPr>
            <p:ph type="title"/>
          </p:nvPr>
        </p:nvSpPr>
        <p:spPr/>
        <p:txBody>
          <a:bodyPr/>
          <a:lstStyle/>
          <a:p>
            <a:r>
              <a:rPr lang="zh-CN" altLang="en-US" dirty="0"/>
              <a:t>复习提纲</a:t>
            </a:r>
          </a:p>
        </p:txBody>
      </p:sp>
      <p:sp>
        <p:nvSpPr>
          <p:cNvPr id="3" name="内容占位符 2">
            <a:extLst>
              <a:ext uri="{FF2B5EF4-FFF2-40B4-BE49-F238E27FC236}">
                <a16:creationId xmlns:a16="http://schemas.microsoft.com/office/drawing/2014/main" id="{4A39FDA1-38BE-4845-AC29-E86DECF82742}"/>
              </a:ext>
            </a:extLst>
          </p:cNvPr>
          <p:cNvSpPr>
            <a:spLocks noGrp="1"/>
          </p:cNvSpPr>
          <p:nvPr>
            <p:ph idx="1"/>
          </p:nvPr>
        </p:nvSpPr>
        <p:spPr/>
        <p:txBody>
          <a:bodyPr/>
          <a:lstStyle/>
          <a:p>
            <a:pPr>
              <a:buFont typeface="Wingdings" panose="05000000000000000000" pitchFamily="2" charset="2"/>
              <a:buChar char="p"/>
            </a:pPr>
            <a:r>
              <a:rPr lang="zh-CN" altLang="en-US" dirty="0"/>
              <a:t>数据预处理</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b="1" dirty="0">
                <a:solidFill>
                  <a:srgbClr val="C00000"/>
                </a:solidFill>
              </a:rPr>
              <a:t>分类</a:t>
            </a:r>
            <a:endParaRPr lang="en-US" altLang="zh-CN" b="1" dirty="0">
              <a:solidFill>
                <a:srgbClr val="C00000"/>
              </a:solidFill>
            </a:endParaRPr>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关联分析</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聚类</a:t>
            </a:r>
          </a:p>
        </p:txBody>
      </p:sp>
    </p:spTree>
    <p:extLst>
      <p:ext uri="{BB962C8B-B14F-4D97-AF65-F5344CB8AC3E}">
        <p14:creationId xmlns:p14="http://schemas.microsoft.com/office/powerpoint/2010/main" val="39154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B1759C-2551-4BFD-97FD-2040F40E64A2}"/>
              </a:ext>
            </a:extLst>
          </p:cNvPr>
          <p:cNvSpPr>
            <a:spLocks noGrp="1"/>
          </p:cNvSpPr>
          <p:nvPr>
            <p:ph type="title"/>
          </p:nvPr>
        </p:nvSpPr>
        <p:spPr/>
        <p:txBody>
          <a:bodyPr/>
          <a:lstStyle/>
          <a:p>
            <a:r>
              <a:rPr lang="zh-CN" altLang="en-US" dirty="0"/>
              <a:t>分类：两个步骤</a:t>
            </a:r>
          </a:p>
        </p:txBody>
      </p:sp>
      <p:sp>
        <p:nvSpPr>
          <p:cNvPr id="7" name="内容占位符 6">
            <a:extLst>
              <a:ext uri="{FF2B5EF4-FFF2-40B4-BE49-F238E27FC236}">
                <a16:creationId xmlns:a16="http://schemas.microsoft.com/office/drawing/2014/main" id="{C7DE2EF2-EC2E-4167-9DFA-4FB8F9613CE3}"/>
              </a:ext>
            </a:extLst>
          </p:cNvPr>
          <p:cNvSpPr>
            <a:spLocks noGrp="1"/>
          </p:cNvSpPr>
          <p:nvPr>
            <p:ph sz="half" idx="1"/>
          </p:nvPr>
        </p:nvSpPr>
        <p:spPr>
          <a:xfrm>
            <a:off x="300990" y="1174750"/>
            <a:ext cx="8360410" cy="5181600"/>
          </a:xfrm>
        </p:spPr>
        <p:txBody>
          <a:bodyPr/>
          <a:lstStyle/>
          <a:p>
            <a:pPr>
              <a:buFont typeface="Wingdings" panose="05000000000000000000" pitchFamily="2" charset="2"/>
              <a:buChar char="n"/>
            </a:pPr>
            <a:r>
              <a:rPr lang="zh-CN" altLang="en-US" sz="2400" b="1" dirty="0">
                <a:solidFill>
                  <a:srgbClr val="0070C0"/>
                </a:solidFill>
              </a:rPr>
              <a:t>训练集</a:t>
            </a:r>
            <a:r>
              <a:rPr lang="zh-CN" altLang="en-US" sz="2400" dirty="0"/>
              <a:t>：</a:t>
            </a:r>
            <a:r>
              <a:rPr lang="zh-CN" altLang="en-US" sz="2400" b="1" dirty="0"/>
              <a:t>训练样本</a:t>
            </a:r>
            <a:r>
              <a:rPr lang="zh-CN" altLang="en-US" sz="2400" dirty="0"/>
              <a:t>全部</a:t>
            </a:r>
            <a:r>
              <a:rPr lang="zh-CN" altLang="en-US" sz="2400" b="1" dirty="0">
                <a:solidFill>
                  <a:srgbClr val="FF0000"/>
                </a:solidFill>
              </a:rPr>
              <a:t>有</a:t>
            </a:r>
            <a:r>
              <a:rPr lang="zh-CN" altLang="en-US" sz="2400" b="1" dirty="0">
                <a:solidFill>
                  <a:srgbClr val="0070C0"/>
                </a:solidFill>
              </a:rPr>
              <a:t>类别标签</a:t>
            </a:r>
            <a:r>
              <a:rPr lang="zh-CN" altLang="en-US" sz="2400" dirty="0"/>
              <a:t>（</a:t>
            </a:r>
            <a:r>
              <a:rPr lang="en-US" altLang="zh-CN" sz="2400" dirty="0"/>
              <a:t>label</a:t>
            </a:r>
            <a:r>
              <a:rPr lang="zh-CN" altLang="en-US" sz="2400" dirty="0"/>
              <a:t>）</a:t>
            </a:r>
            <a:endParaRPr lang="en-US" altLang="zh-CN" sz="2400" dirty="0"/>
          </a:p>
          <a:p>
            <a:pPr lvl="0">
              <a:buFont typeface="Wingdings" panose="05000000000000000000" pitchFamily="2" charset="2"/>
              <a:buChar char="n"/>
            </a:pPr>
            <a:r>
              <a:rPr lang="zh-CN" altLang="en-US" sz="2400" b="1" dirty="0">
                <a:solidFill>
                  <a:srgbClr val="0070C0"/>
                </a:solidFill>
              </a:rPr>
              <a:t>测试集</a:t>
            </a:r>
            <a:r>
              <a:rPr lang="zh-CN" altLang="en-US" sz="2400" dirty="0"/>
              <a:t>：</a:t>
            </a:r>
            <a:r>
              <a:rPr lang="zh-CN" altLang="en-US" sz="2400" b="1" dirty="0"/>
              <a:t>测试样本</a:t>
            </a:r>
            <a:r>
              <a:rPr lang="en-US" altLang="zh-CN" sz="2400" dirty="0"/>
              <a:t>/</a:t>
            </a:r>
            <a:r>
              <a:rPr lang="zh-CN" altLang="en-US" sz="2400" dirty="0"/>
              <a:t>未见样本全部</a:t>
            </a:r>
            <a:r>
              <a:rPr lang="zh-CN" altLang="en-US" sz="2400" b="1" dirty="0">
                <a:solidFill>
                  <a:srgbClr val="FF0000"/>
                </a:solidFill>
              </a:rPr>
              <a:t>无</a:t>
            </a:r>
            <a:r>
              <a:rPr lang="zh-CN" altLang="en-US" sz="2400" b="1" dirty="0">
                <a:solidFill>
                  <a:srgbClr val="0070C0"/>
                </a:solidFill>
              </a:rPr>
              <a:t>类别标签</a:t>
            </a:r>
            <a:endParaRPr lang="en-US" altLang="zh-CN" sz="2400" b="1" dirty="0">
              <a:solidFill>
                <a:srgbClr val="0070C0"/>
              </a:solidFill>
            </a:endParaRPr>
          </a:p>
          <a:p>
            <a:pPr>
              <a:buFont typeface="Wingdings" panose="05000000000000000000" pitchFamily="2" charset="2"/>
              <a:buChar char="n"/>
            </a:pPr>
            <a:r>
              <a:rPr lang="zh-CN" altLang="en-US" sz="2400" dirty="0"/>
              <a:t>分类的目的：对无标签的测试样本进行分类</a:t>
            </a: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r>
              <a:rPr lang="zh-CN" altLang="en-US" sz="2400" dirty="0"/>
              <a:t>两个步骤：</a:t>
            </a:r>
            <a:endParaRPr lang="en-US" altLang="zh-CN" sz="2400" dirty="0"/>
          </a:p>
          <a:p>
            <a:pPr marL="1022350" lvl="1" indent="-514350">
              <a:buFont typeface="+mj-lt"/>
              <a:buAutoNum type="arabicPeriod"/>
            </a:pPr>
            <a:r>
              <a:rPr lang="zh-CN" altLang="en-US" b="1">
                <a:solidFill>
                  <a:srgbClr val="C00000"/>
                </a:solidFill>
              </a:rPr>
              <a:t>模型的学习</a:t>
            </a:r>
            <a:r>
              <a:rPr lang="en-US" altLang="zh-CN"/>
              <a:t>: </a:t>
            </a:r>
            <a:r>
              <a:rPr lang="zh-CN" altLang="en-US" dirty="0"/>
              <a:t>在训练集上基于有标签样本学习模型；</a:t>
            </a:r>
            <a:endParaRPr lang="en-US" altLang="zh-CN" dirty="0"/>
          </a:p>
          <a:p>
            <a:pPr marL="1022350" lvl="1" indent="-514350">
              <a:buFont typeface="+mj-lt"/>
              <a:buAutoNum type="arabicPeriod"/>
            </a:pPr>
            <a:r>
              <a:rPr lang="zh-CN" altLang="en-US" b="1" dirty="0">
                <a:solidFill>
                  <a:srgbClr val="C00000"/>
                </a:solidFill>
              </a:rPr>
              <a:t>模型的应用</a:t>
            </a:r>
            <a:r>
              <a:rPr lang="en-US" altLang="zh-CN" dirty="0"/>
              <a:t>: </a:t>
            </a:r>
            <a:r>
              <a:rPr lang="zh-CN" altLang="en-US" dirty="0"/>
              <a:t>应用学到的模型在测试集上对无标签的测试样本进行分类。</a:t>
            </a:r>
          </a:p>
        </p:txBody>
      </p:sp>
      <p:sp>
        <p:nvSpPr>
          <p:cNvPr id="2" name="灯片编号占位符 1">
            <a:extLst>
              <a:ext uri="{FF2B5EF4-FFF2-40B4-BE49-F238E27FC236}">
                <a16:creationId xmlns:a16="http://schemas.microsoft.com/office/drawing/2014/main" id="{62D806DB-5145-4013-BD15-7748BA8E648C}"/>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87FC929-2859-4F1C-83BB-D6152CC0DDCE}" type="slidenum">
              <a:rPr kumimoji="0" lang="en-US" altLang="zh-CN" sz="1200" b="1" i="0" u="none" strike="noStrike" kern="1200" cap="none" spc="0" normalizeH="0" baseline="0" noProof="0" smtClean="0">
                <a:ln>
                  <a:noFill/>
                </a:ln>
                <a:solidFill>
                  <a:srgbClr val="898989"/>
                </a:solidFill>
                <a:effectLst/>
                <a:uLnTx/>
                <a:uFillTx/>
                <a:latin typeface="+mn-ea"/>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zh-CN" sz="1200" b="1" i="0" u="none" strike="noStrike" kern="1200" cap="none" spc="0" normalizeH="0" baseline="0" noProof="0">
              <a:ln>
                <a:noFill/>
              </a:ln>
              <a:solidFill>
                <a:srgbClr val="898989"/>
              </a:solidFill>
              <a:effectLst/>
              <a:uLnTx/>
              <a:uFillTx/>
              <a:latin typeface="+mn-ea"/>
              <a:ea typeface="+mn-ea"/>
              <a:cs typeface="Arial" panose="020B0604020202020204" pitchFamily="34" charset="0"/>
            </a:endParaRPr>
          </a:p>
        </p:txBody>
      </p:sp>
    </p:spTree>
    <p:extLst>
      <p:ext uri="{BB962C8B-B14F-4D97-AF65-F5344CB8AC3E}">
        <p14:creationId xmlns:p14="http://schemas.microsoft.com/office/powerpoint/2010/main" val="2545007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FB3A12D3-864E-45DB-BC60-F67CF7A5CFFB}"/>
              </a:ext>
            </a:extLst>
          </p:cNvPr>
          <p:cNvSpPr>
            <a:spLocks noGrp="1" noChangeArrowheads="1"/>
          </p:cNvSpPr>
          <p:nvPr>
            <p:ph type="title"/>
          </p:nvPr>
        </p:nvSpPr>
        <p:spPr/>
        <p:txBody>
          <a:bodyPr/>
          <a:lstStyle/>
          <a:p>
            <a:r>
              <a:rPr lang="zh-CN" altLang="en-US"/>
              <a:t>分类技术</a:t>
            </a:r>
          </a:p>
        </p:txBody>
      </p:sp>
      <p:sp>
        <p:nvSpPr>
          <p:cNvPr id="10243" name="Rectangle 5">
            <a:extLst>
              <a:ext uri="{FF2B5EF4-FFF2-40B4-BE49-F238E27FC236}">
                <a16:creationId xmlns:a16="http://schemas.microsoft.com/office/drawing/2014/main" id="{4F22DB29-D0B9-4706-87A4-2D1FB3858978}"/>
              </a:ext>
            </a:extLst>
          </p:cNvPr>
          <p:cNvSpPr>
            <a:spLocks noGrp="1" noChangeArrowheads="1"/>
          </p:cNvSpPr>
          <p:nvPr>
            <p:ph idx="1"/>
          </p:nvPr>
        </p:nvSpPr>
        <p:spPr/>
        <p:txBody>
          <a:bodyPr/>
          <a:lstStyle/>
          <a:p>
            <a:pPr>
              <a:lnSpc>
                <a:spcPct val="90000"/>
              </a:lnSpc>
              <a:buFont typeface="Wingdings" panose="05000000000000000000" pitchFamily="2" charset="2"/>
              <a:buChar char="n"/>
            </a:pPr>
            <a:r>
              <a:rPr lang="zh-CN" altLang="en-US" dirty="0"/>
              <a:t>基本分类器</a:t>
            </a:r>
            <a:endParaRPr lang="en-US" altLang="en-US" dirty="0"/>
          </a:p>
          <a:p>
            <a:pPr lvl="1">
              <a:lnSpc>
                <a:spcPct val="90000"/>
              </a:lnSpc>
            </a:pPr>
            <a:r>
              <a:rPr lang="zh-CN" altLang="en-US" dirty="0">
                <a:solidFill>
                  <a:srgbClr val="C00000"/>
                </a:solidFill>
              </a:rPr>
              <a:t>决策树分类器</a:t>
            </a:r>
            <a:endParaRPr lang="en-US" altLang="en-US" dirty="0">
              <a:solidFill>
                <a:srgbClr val="C00000"/>
              </a:solidFill>
            </a:endParaRPr>
          </a:p>
          <a:p>
            <a:pPr lvl="1">
              <a:lnSpc>
                <a:spcPct val="90000"/>
              </a:lnSpc>
            </a:pPr>
            <a:r>
              <a:rPr lang="zh-CN" altLang="en-US" dirty="0"/>
              <a:t>基于规则的分类器</a:t>
            </a:r>
            <a:endParaRPr lang="en-US" altLang="zh-CN" dirty="0"/>
          </a:p>
          <a:p>
            <a:pPr lvl="1">
              <a:lnSpc>
                <a:spcPct val="90000"/>
              </a:lnSpc>
            </a:pPr>
            <a:r>
              <a:rPr lang="zh-CN" altLang="en-US" dirty="0"/>
              <a:t>最邻近分类器</a:t>
            </a:r>
            <a:endParaRPr lang="en-US" altLang="zh-CN" dirty="0"/>
          </a:p>
          <a:p>
            <a:pPr lvl="1">
              <a:lnSpc>
                <a:spcPct val="90000"/>
              </a:lnSpc>
            </a:pPr>
            <a:r>
              <a:rPr lang="zh-CN" altLang="en-US" dirty="0"/>
              <a:t>朴素贝叶斯分类器与贝叶斯网络</a:t>
            </a:r>
            <a:endParaRPr lang="en-US" altLang="zh-CN" dirty="0"/>
          </a:p>
          <a:p>
            <a:pPr lvl="1">
              <a:lnSpc>
                <a:spcPct val="90000"/>
              </a:lnSpc>
            </a:pPr>
            <a:r>
              <a:rPr lang="en-US" altLang="zh-CN" dirty="0"/>
              <a:t>Logistic </a:t>
            </a:r>
            <a:r>
              <a:rPr lang="zh-CN" altLang="en-US" dirty="0"/>
              <a:t>回归</a:t>
            </a:r>
            <a:endParaRPr lang="en-US" altLang="zh-CN" dirty="0"/>
          </a:p>
          <a:p>
            <a:pPr lvl="1">
              <a:lnSpc>
                <a:spcPct val="90000"/>
              </a:lnSpc>
            </a:pPr>
            <a:r>
              <a:rPr lang="zh-CN" altLang="en-US" dirty="0"/>
              <a:t>支持向量机</a:t>
            </a:r>
            <a:endParaRPr lang="en-US" altLang="en-US" dirty="0"/>
          </a:p>
          <a:p>
            <a:pPr lvl="1">
              <a:lnSpc>
                <a:spcPct val="90000"/>
              </a:lnSpc>
            </a:pPr>
            <a:r>
              <a:rPr lang="zh-CN" altLang="en-US" dirty="0"/>
              <a:t>神经网络</a:t>
            </a:r>
            <a:endParaRPr lang="en-US" altLang="en-US" dirty="0"/>
          </a:p>
          <a:p>
            <a:pPr>
              <a:lnSpc>
                <a:spcPct val="90000"/>
              </a:lnSpc>
              <a:buFont typeface="Wingdings" panose="05000000000000000000" pitchFamily="2" charset="2"/>
              <a:buChar char="n"/>
            </a:pPr>
            <a:r>
              <a:rPr lang="zh-CN" altLang="en-US" dirty="0"/>
              <a:t>组合分类器</a:t>
            </a:r>
            <a:endParaRPr lang="en-US" altLang="en-US" dirty="0"/>
          </a:p>
          <a:p>
            <a:pPr lvl="1">
              <a:lnSpc>
                <a:spcPct val="90000"/>
              </a:lnSpc>
            </a:pPr>
            <a:r>
              <a:rPr lang="zh-CN" altLang="en-US" dirty="0"/>
              <a:t>增强、装袋、随机森林</a:t>
            </a:r>
            <a:endParaRPr lang="en-US" altLang="en-US" dirty="0"/>
          </a:p>
        </p:txBody>
      </p:sp>
      <p:sp>
        <p:nvSpPr>
          <p:cNvPr id="10246" name="Slide Number Placeholder 3">
            <a:extLst>
              <a:ext uri="{FF2B5EF4-FFF2-40B4-BE49-F238E27FC236}">
                <a16:creationId xmlns:a16="http://schemas.microsoft.com/office/drawing/2014/main" id="{A36A3BCD-ACD3-4E8C-9227-BB7B5F93139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A2A95FFF-1269-4846-A398-4990033BB379}" type="slidenum">
              <a:rPr lang="en-US" altLang="zh-CN" sz="1200">
                <a:solidFill>
                  <a:srgbClr val="898989"/>
                </a:solidFill>
                <a:latin typeface="Arial" panose="020B0604020202020204" pitchFamily="34" charset="0"/>
              </a:rPr>
              <a:pPr>
                <a:spcBef>
                  <a:spcPct val="0"/>
                </a:spcBef>
                <a:spcAft>
                  <a:spcPct val="0"/>
                </a:spcAft>
                <a:buClrTx/>
                <a:buSzTx/>
                <a:buFontTx/>
                <a:buNone/>
              </a:pPr>
              <a:t>34</a:t>
            </a:fld>
            <a:endParaRPr lang="en-US" altLang="zh-CN" sz="1200">
              <a:solidFill>
                <a:srgbClr val="898989"/>
              </a:solidFill>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FA6FA-C469-498D-9FB3-5BDD98DF9863}"/>
              </a:ext>
            </a:extLst>
          </p:cNvPr>
          <p:cNvSpPr>
            <a:spLocks noGrp="1"/>
          </p:cNvSpPr>
          <p:nvPr>
            <p:ph type="title"/>
          </p:nvPr>
        </p:nvSpPr>
        <p:spPr/>
        <p:txBody>
          <a:bodyPr/>
          <a:lstStyle/>
          <a:p>
            <a:r>
              <a:rPr lang="zh-CN" altLang="en-US" dirty="0"/>
              <a:t>决策树分类器</a:t>
            </a:r>
          </a:p>
        </p:txBody>
      </p:sp>
      <p:sp>
        <p:nvSpPr>
          <p:cNvPr id="3" name="内容占位符 2">
            <a:extLst>
              <a:ext uri="{FF2B5EF4-FFF2-40B4-BE49-F238E27FC236}">
                <a16:creationId xmlns:a16="http://schemas.microsoft.com/office/drawing/2014/main" id="{18E318D4-DFDD-4209-A8BC-2343D8B40096}"/>
              </a:ext>
            </a:extLst>
          </p:cNvPr>
          <p:cNvSpPr>
            <a:spLocks noGrp="1"/>
          </p:cNvSpPr>
          <p:nvPr>
            <p:ph idx="1"/>
          </p:nvPr>
        </p:nvSpPr>
        <p:spPr>
          <a:xfrm>
            <a:off x="381002" y="1066800"/>
            <a:ext cx="3962398" cy="5181600"/>
          </a:xfrm>
        </p:spPr>
        <p:txBody>
          <a:bodyPr/>
          <a:lstStyle/>
          <a:p>
            <a:pPr>
              <a:buFont typeface="Wingdings" panose="05000000000000000000" pitchFamily="2" charset="2"/>
              <a:buChar char="n"/>
            </a:pPr>
            <a:r>
              <a:rPr lang="zh-CN" altLang="en-US" dirty="0"/>
              <a:t>基于“树”结构进行决策</a:t>
            </a:r>
            <a:endParaRPr lang="en-US" altLang="zh-CN" dirty="0"/>
          </a:p>
          <a:p>
            <a:pPr lvl="1"/>
            <a:r>
              <a:rPr lang="zh-CN" altLang="en-US" sz="2400" dirty="0"/>
              <a:t>每个</a:t>
            </a:r>
            <a:r>
              <a:rPr lang="zh-CN" altLang="en-US" sz="2400" b="1" dirty="0">
                <a:solidFill>
                  <a:srgbClr val="0070C0"/>
                </a:solidFill>
              </a:rPr>
              <a:t>根节点和内部结点</a:t>
            </a:r>
            <a:r>
              <a:rPr lang="zh-CN" altLang="en-US" sz="2400" dirty="0"/>
              <a:t>对应单个</a:t>
            </a:r>
            <a:r>
              <a:rPr lang="zh-CN" altLang="en-US" sz="2400" b="1" dirty="0">
                <a:solidFill>
                  <a:srgbClr val="0070C0"/>
                </a:solidFill>
              </a:rPr>
              <a:t>属性测试条件 </a:t>
            </a:r>
            <a:endParaRPr lang="en-US" altLang="zh-CN" sz="2400" b="1" dirty="0">
              <a:solidFill>
                <a:srgbClr val="0070C0"/>
              </a:solidFill>
            </a:endParaRPr>
          </a:p>
          <a:p>
            <a:pPr lvl="1"/>
            <a:endParaRPr lang="en-US" altLang="zh-CN" sz="2400" b="1" dirty="0">
              <a:solidFill>
                <a:srgbClr val="0070C0"/>
              </a:solidFill>
            </a:endParaRPr>
          </a:p>
          <a:p>
            <a:pPr lvl="1"/>
            <a:r>
              <a:rPr lang="zh-CN" altLang="en-US" sz="2400" dirty="0"/>
              <a:t>每条</a:t>
            </a:r>
            <a:r>
              <a:rPr lang="zh-CN" altLang="en-US" sz="2400" b="1" dirty="0">
                <a:solidFill>
                  <a:srgbClr val="0070C0"/>
                </a:solidFill>
              </a:rPr>
              <a:t>分支</a:t>
            </a:r>
            <a:r>
              <a:rPr lang="zh-CN" altLang="en-US" sz="2400" dirty="0"/>
              <a:t>对应于某种</a:t>
            </a:r>
            <a:r>
              <a:rPr lang="zh-CN" altLang="en-US" sz="2400" b="1" dirty="0">
                <a:solidFill>
                  <a:srgbClr val="0070C0"/>
                </a:solidFill>
              </a:rPr>
              <a:t>属性值</a:t>
            </a:r>
            <a:endParaRPr lang="en-US" altLang="zh-CN" sz="2400" b="1" dirty="0">
              <a:solidFill>
                <a:srgbClr val="0070C0"/>
              </a:solidFill>
            </a:endParaRPr>
          </a:p>
          <a:p>
            <a:pPr lvl="1"/>
            <a:endParaRPr lang="en-US" altLang="zh-CN" sz="2400" b="1" dirty="0">
              <a:solidFill>
                <a:srgbClr val="0070C0"/>
              </a:solidFill>
            </a:endParaRPr>
          </a:p>
          <a:p>
            <a:pPr lvl="1"/>
            <a:r>
              <a:rPr lang="zh-CN" altLang="en-US" sz="2400" dirty="0"/>
              <a:t>每个</a:t>
            </a:r>
            <a:r>
              <a:rPr lang="zh-CN" altLang="en-US" sz="2400" b="1" dirty="0">
                <a:solidFill>
                  <a:srgbClr val="0070C0"/>
                </a:solidFill>
              </a:rPr>
              <a:t>叶结点</a:t>
            </a:r>
            <a:r>
              <a:rPr lang="zh-CN" altLang="en-US" sz="2400" dirty="0"/>
              <a:t>对应一个</a:t>
            </a:r>
            <a:r>
              <a:rPr lang="zh-CN" altLang="en-US" sz="2400" b="1" dirty="0">
                <a:solidFill>
                  <a:srgbClr val="0070C0"/>
                </a:solidFill>
              </a:rPr>
              <a:t>类别标签</a:t>
            </a:r>
          </a:p>
        </p:txBody>
      </p:sp>
      <p:sp>
        <p:nvSpPr>
          <p:cNvPr id="4" name="灯片编号占位符 3">
            <a:extLst>
              <a:ext uri="{FF2B5EF4-FFF2-40B4-BE49-F238E27FC236}">
                <a16:creationId xmlns:a16="http://schemas.microsoft.com/office/drawing/2014/main" id="{4499F181-310D-4A57-8307-D61ADC7C000E}"/>
              </a:ext>
            </a:extLst>
          </p:cNvPr>
          <p:cNvSpPr>
            <a:spLocks noGrp="1"/>
          </p:cNvSpPr>
          <p:nvPr>
            <p:ph type="sldNum" sz="quarter" idx="11"/>
          </p:nvPr>
        </p:nvSpPr>
        <p:spPr/>
        <p:txBody>
          <a:bodyPr/>
          <a:lstStyle/>
          <a:p>
            <a:fld id="{9DD1BDA8-2C37-4213-A42A-519CC5EF73EA}" type="slidenum">
              <a:rPr lang="en-US" altLang="zh-CN" smtClean="0"/>
              <a:pPr/>
              <a:t>35</a:t>
            </a:fld>
            <a:endParaRPr lang="en-US" altLang="zh-CN"/>
          </a:p>
        </p:txBody>
      </p:sp>
      <p:pic>
        <p:nvPicPr>
          <p:cNvPr id="5" name="图片 4">
            <a:extLst>
              <a:ext uri="{FF2B5EF4-FFF2-40B4-BE49-F238E27FC236}">
                <a16:creationId xmlns:a16="http://schemas.microsoft.com/office/drawing/2014/main" id="{31A8D3A9-C415-4A65-B888-5B471B9F2340}"/>
              </a:ext>
            </a:extLst>
          </p:cNvPr>
          <p:cNvPicPr>
            <a:picLocks noChangeAspect="1"/>
          </p:cNvPicPr>
          <p:nvPr/>
        </p:nvPicPr>
        <p:blipFill>
          <a:blip r:embed="rId2"/>
          <a:stretch>
            <a:fillRect/>
          </a:stretch>
        </p:blipFill>
        <p:spPr>
          <a:xfrm>
            <a:off x="4521202" y="1168400"/>
            <a:ext cx="4328535" cy="3645724"/>
          </a:xfrm>
          <a:prstGeom prst="rect">
            <a:avLst/>
          </a:prstGeom>
        </p:spPr>
      </p:pic>
    </p:spTree>
    <p:extLst>
      <p:ext uri="{BB962C8B-B14F-4D97-AF65-F5344CB8AC3E}">
        <p14:creationId xmlns:p14="http://schemas.microsoft.com/office/powerpoint/2010/main" val="224313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a:extLst>
              <a:ext uri="{FF2B5EF4-FFF2-40B4-BE49-F238E27FC236}">
                <a16:creationId xmlns:a16="http://schemas.microsoft.com/office/drawing/2014/main" id="{494B3A80-C16A-45DF-8EB2-E822BE6F6BA3}"/>
              </a:ext>
            </a:extLst>
          </p:cNvPr>
          <p:cNvSpPr>
            <a:spLocks noGrp="1" noChangeArrowheads="1"/>
          </p:cNvSpPr>
          <p:nvPr>
            <p:ph type="title"/>
          </p:nvPr>
        </p:nvSpPr>
        <p:spPr>
          <a:xfrm>
            <a:off x="381000" y="152400"/>
            <a:ext cx="8610600" cy="533400"/>
          </a:xfrm>
        </p:spPr>
        <p:txBody>
          <a:bodyPr/>
          <a:lstStyle/>
          <a:p>
            <a:r>
              <a:rPr lang="zh-CN" altLang="en-US" dirty="0"/>
              <a:t>决策树：学习模型</a:t>
            </a:r>
          </a:p>
        </p:txBody>
      </p:sp>
      <p:sp>
        <p:nvSpPr>
          <p:cNvPr id="20483" name="Rectangle 7">
            <a:extLst>
              <a:ext uri="{FF2B5EF4-FFF2-40B4-BE49-F238E27FC236}">
                <a16:creationId xmlns:a16="http://schemas.microsoft.com/office/drawing/2014/main" id="{6092BA21-3E5A-4142-AD6D-EB8FA2E67DBA}"/>
              </a:ext>
            </a:extLst>
          </p:cNvPr>
          <p:cNvSpPr>
            <a:spLocks noGrp="1" noChangeArrowheads="1"/>
          </p:cNvSpPr>
          <p:nvPr>
            <p:ph idx="1"/>
          </p:nvPr>
        </p:nvSpPr>
        <p:spPr>
          <a:xfrm>
            <a:off x="381000" y="1143000"/>
            <a:ext cx="8134350" cy="5026028"/>
          </a:xfrm>
        </p:spPr>
        <p:txBody>
          <a:bodyPr/>
          <a:lstStyle/>
          <a:p>
            <a:pPr>
              <a:buFont typeface="Wingdings" panose="05000000000000000000" pitchFamily="2" charset="2"/>
              <a:buChar char="n"/>
            </a:pPr>
            <a:r>
              <a:rPr lang="zh-CN" altLang="en-US" dirty="0">
                <a:solidFill>
                  <a:srgbClr val="C00000"/>
                </a:solidFill>
              </a:rPr>
              <a:t>划分标准</a:t>
            </a:r>
            <a:endParaRPr lang="en-US" altLang="zh-CN" dirty="0">
              <a:solidFill>
                <a:srgbClr val="C00000"/>
              </a:solidFill>
            </a:endParaRPr>
          </a:p>
          <a:p>
            <a:pPr lvl="1"/>
            <a:r>
              <a:rPr lang="zh-CN" altLang="en-US" sz="2400" dirty="0">
                <a:latin typeface="宋体" panose="02010600030101010101" pitchFamily="2" charset="-122"/>
                <a:ea typeface="宋体" panose="02010600030101010101" pitchFamily="2" charset="-122"/>
              </a:rPr>
              <a:t>如何确定属性划分？</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如何确定最佳的属性划分</a:t>
            </a:r>
            <a:r>
              <a:rPr lang="en-US" altLang="zh-CN" sz="2400" dirty="0">
                <a:latin typeface="宋体" panose="02010600030101010101" pitchFamily="2" charset="-122"/>
                <a:ea typeface="宋体" panose="02010600030101010101" pitchFamily="2" charset="-122"/>
              </a:rPr>
              <a:t>?</a:t>
            </a:r>
          </a:p>
          <a:p>
            <a:pPr lvl="1"/>
            <a:endParaRPr lang="en-US" altLang="zh-CN" dirty="0"/>
          </a:p>
          <a:p>
            <a:pPr marL="292100" lvl="1" indent="-292100">
              <a:buSzPct val="75000"/>
              <a:buFont typeface="Wingdings" panose="05000000000000000000" pitchFamily="2" charset="2"/>
              <a:buChar char="n"/>
            </a:pPr>
            <a:r>
              <a:rPr lang="zh-CN" altLang="en-US" dirty="0"/>
              <a:t>终止标准</a:t>
            </a:r>
            <a:endParaRPr lang="en-US" altLang="zh-CN" dirty="0"/>
          </a:p>
          <a:p>
            <a:pPr lvl="1"/>
            <a:r>
              <a:rPr lang="zh-CN" altLang="en-US" sz="2400" dirty="0">
                <a:latin typeface="宋体" panose="02010600030101010101" pitchFamily="2" charset="-122"/>
                <a:ea typeface="宋体" panose="02010600030101010101" pitchFamily="2" charset="-122"/>
              </a:rPr>
              <a:t>当前结点包含的样本全属于同一类别，无需划分</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当前属性集为空</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或是所有样本在所有属性上取值相同，无法划分</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当前结点包含的样本集合为空，不能划分</a:t>
            </a:r>
            <a:endParaRPr lang="en-US" altLang="zh-CN" sz="2400" dirty="0">
              <a:latin typeface="宋体" panose="02010600030101010101" pitchFamily="2" charset="-122"/>
              <a:ea typeface="宋体" panose="02010600030101010101" pitchFamily="2" charset="-122"/>
            </a:endParaRPr>
          </a:p>
          <a:p>
            <a:pPr lvl="1"/>
            <a:r>
              <a:rPr lang="zh-CN" altLang="en-US" sz="2400" dirty="0">
                <a:latin typeface="宋体" panose="02010600030101010101" pitchFamily="2" charset="-122"/>
                <a:ea typeface="宋体" panose="02010600030101010101" pitchFamily="2" charset="-122"/>
              </a:rPr>
              <a:t>提前终止</a:t>
            </a:r>
            <a:endParaRPr lang="en-US" altLang="zh-CN" sz="2400" dirty="0">
              <a:latin typeface="宋体" panose="02010600030101010101" pitchFamily="2" charset="-122"/>
              <a:ea typeface="宋体" panose="02010600030101010101" pitchFamily="2" charset="-122"/>
            </a:endParaRPr>
          </a:p>
          <a:p>
            <a:pPr lvl="1"/>
            <a:endParaRPr lang="zh-CN" altLang="en-US" dirty="0"/>
          </a:p>
        </p:txBody>
      </p:sp>
      <p:sp>
        <p:nvSpPr>
          <p:cNvPr id="26630" name="Slide Number Placeholder 3">
            <a:extLst>
              <a:ext uri="{FF2B5EF4-FFF2-40B4-BE49-F238E27FC236}">
                <a16:creationId xmlns:a16="http://schemas.microsoft.com/office/drawing/2014/main" id="{D6DA7C78-E738-4F42-A9D3-E9E96EE30A2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62461790-7806-466F-81E2-E44DA994D169}" type="slidenum">
              <a:rPr lang="en-US" altLang="zh-CN" sz="1200">
                <a:solidFill>
                  <a:srgbClr val="898989"/>
                </a:solidFill>
                <a:latin typeface="Arial" panose="020B0604020202020204" pitchFamily="34" charset="0"/>
              </a:rPr>
              <a:pPr>
                <a:spcBef>
                  <a:spcPct val="0"/>
                </a:spcBef>
                <a:spcAft>
                  <a:spcPct val="0"/>
                </a:spcAft>
                <a:buClrTx/>
                <a:buSzTx/>
                <a:buFontTx/>
                <a:buNone/>
              </a:pPr>
              <a:t>36</a:t>
            </a:fld>
            <a:endParaRPr lang="en-US" altLang="zh-CN" sz="1200">
              <a:solidFill>
                <a:srgbClr val="898989"/>
              </a:solidFill>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1526EA0-113C-4748-AAE4-706D1E055DEF}"/>
              </a:ext>
            </a:extLst>
          </p:cNvPr>
          <p:cNvSpPr>
            <a:spLocks noGrp="1" noChangeArrowheads="1"/>
          </p:cNvSpPr>
          <p:nvPr>
            <p:ph type="title"/>
          </p:nvPr>
        </p:nvSpPr>
        <p:spPr/>
        <p:txBody>
          <a:bodyPr/>
          <a:lstStyle/>
          <a:p>
            <a:r>
              <a:rPr lang="zh-CN" altLang="en-US" dirty="0"/>
              <a:t>怎样确定最佳属性划分？</a:t>
            </a:r>
          </a:p>
        </p:txBody>
      </p:sp>
      <p:sp>
        <p:nvSpPr>
          <p:cNvPr id="29699" name="Rectangle 3">
            <a:extLst>
              <a:ext uri="{FF2B5EF4-FFF2-40B4-BE49-F238E27FC236}">
                <a16:creationId xmlns:a16="http://schemas.microsoft.com/office/drawing/2014/main" id="{FBD36CC1-151C-4D62-877F-BD3746030AF2}"/>
              </a:ext>
            </a:extLst>
          </p:cNvPr>
          <p:cNvSpPr>
            <a:spLocks noGrp="1" noChangeArrowheads="1"/>
          </p:cNvSpPr>
          <p:nvPr>
            <p:ph idx="1"/>
          </p:nvPr>
        </p:nvSpPr>
        <p:spPr>
          <a:xfrm>
            <a:off x="411165" y="1143000"/>
            <a:ext cx="8580437" cy="5181600"/>
          </a:xfrm>
        </p:spPr>
        <p:txBody>
          <a:bodyPr/>
          <a:lstStyle/>
          <a:p>
            <a:pPr marL="0" indent="0">
              <a:buNone/>
            </a:pPr>
            <a:r>
              <a:rPr lang="en-US" altLang="zh-CN" dirty="0"/>
              <a:t>1. </a:t>
            </a:r>
            <a:r>
              <a:rPr lang="zh-CN" altLang="en-US" dirty="0">
                <a:solidFill>
                  <a:srgbClr val="000000"/>
                </a:solidFill>
              </a:rPr>
              <a:t>计算</a:t>
            </a:r>
            <a:r>
              <a:rPr lang="zh-CN" altLang="en-US" dirty="0"/>
              <a:t>划分前的不纯度（</a:t>
            </a:r>
            <a:r>
              <a:rPr lang="en-US" altLang="zh-CN" dirty="0"/>
              <a:t>P</a:t>
            </a:r>
            <a:r>
              <a:rPr lang="zh-CN" altLang="en-US" dirty="0"/>
              <a:t>）</a:t>
            </a:r>
            <a:endParaRPr lang="en-US" altLang="zh-CN" dirty="0"/>
          </a:p>
          <a:p>
            <a:pPr marL="0" indent="0">
              <a:buNone/>
            </a:pPr>
            <a:r>
              <a:rPr lang="en-US" altLang="zh-CN" dirty="0"/>
              <a:t>2. </a:t>
            </a:r>
            <a:r>
              <a:rPr lang="zh-CN" altLang="en-US" dirty="0"/>
              <a:t>计算划分后的不纯度（</a:t>
            </a:r>
            <a:r>
              <a:rPr lang="en-US" altLang="zh-CN" dirty="0"/>
              <a:t>M</a:t>
            </a:r>
            <a:r>
              <a:rPr lang="zh-CN" altLang="en-US" dirty="0"/>
              <a:t>）</a:t>
            </a:r>
            <a:endParaRPr lang="en-US" altLang="zh-CN" dirty="0"/>
          </a:p>
          <a:p>
            <a:pPr marL="0" indent="0">
              <a:buNone/>
            </a:pPr>
            <a:r>
              <a:rPr lang="en-US" altLang="zh-CN" dirty="0"/>
              <a:t>3. </a:t>
            </a:r>
            <a:r>
              <a:rPr lang="zh-CN" altLang="en-US" dirty="0"/>
              <a:t>选择</a:t>
            </a:r>
            <a:r>
              <a:rPr lang="zh-CN" altLang="en-US" b="1" dirty="0">
                <a:solidFill>
                  <a:srgbClr val="C00000"/>
                </a:solidFill>
              </a:rPr>
              <a:t>最大化纯度增益</a:t>
            </a:r>
            <a:r>
              <a:rPr lang="zh-CN" altLang="en-US" dirty="0"/>
              <a:t> </a:t>
            </a:r>
            <a:r>
              <a:rPr lang="en-US" altLang="zh-CN" dirty="0"/>
              <a:t>(</a:t>
            </a:r>
            <a:r>
              <a:rPr lang="en-US" altLang="zh-CN" dirty="0">
                <a:solidFill>
                  <a:srgbClr val="000000"/>
                </a:solidFill>
              </a:rPr>
              <a:t>Gain) </a:t>
            </a:r>
            <a:r>
              <a:rPr lang="zh-CN" altLang="en-US" dirty="0"/>
              <a:t>的属性划分</a:t>
            </a:r>
            <a:br>
              <a:rPr lang="zh-CN" altLang="en-US" dirty="0"/>
            </a:br>
            <a:endParaRPr lang="en-US" altLang="zh-CN" dirty="0"/>
          </a:p>
          <a:p>
            <a:pPr marL="0" indent="0">
              <a:buNone/>
            </a:pPr>
            <a:endParaRPr lang="en-US" altLang="zh-CN" dirty="0"/>
          </a:p>
          <a:p>
            <a:pPr>
              <a:buFont typeface="Wingdings" panose="05000000000000000000" pitchFamily="2" charset="2"/>
              <a:buChar char="n"/>
            </a:pPr>
            <a:r>
              <a:rPr lang="en-US" altLang="zh-CN" sz="2400" dirty="0"/>
              <a:t>Gain</a:t>
            </a:r>
            <a:r>
              <a:rPr lang="zh-CN" altLang="en-US" sz="2400" dirty="0"/>
              <a:t>表示划分后，不纯度比划分前降低了多少</a:t>
            </a:r>
            <a:r>
              <a:rPr lang="en-US" altLang="zh-CN" sz="2400" dirty="0"/>
              <a:t>=</a:t>
            </a:r>
            <a:r>
              <a:rPr lang="zh-CN" altLang="en-US" sz="2400" dirty="0"/>
              <a:t>纯度增加了多少</a:t>
            </a:r>
            <a:endParaRPr lang="en-US" altLang="zh-CN" sz="2400" dirty="0"/>
          </a:p>
          <a:p>
            <a:pPr>
              <a:buFont typeface="Wingdings" panose="05000000000000000000" pitchFamily="2" charset="2"/>
              <a:buChar char="n"/>
            </a:pPr>
            <a:r>
              <a:rPr lang="zh-CN" altLang="en-US" sz="2400" dirty="0"/>
              <a:t>我们希望</a:t>
            </a:r>
            <a:r>
              <a:rPr lang="en-US" altLang="zh-CN" sz="2400" dirty="0"/>
              <a:t>Gain</a:t>
            </a:r>
            <a:r>
              <a:rPr lang="zh-CN" altLang="en-US" sz="2400" dirty="0"/>
              <a:t>尽可能大，即不纯度降低的尽可能多，从而使得每个节点的类别纯度高，即分类效果好，不同类别的样本容易区分（分到不同节点）</a:t>
            </a:r>
            <a:endParaRPr lang="en-US" altLang="zh-CN" sz="2400" dirty="0"/>
          </a:p>
          <a:p>
            <a:pPr marL="0" indent="0">
              <a:buNone/>
            </a:pPr>
            <a:endParaRPr lang="en-US" altLang="zh-CN" dirty="0"/>
          </a:p>
        </p:txBody>
      </p:sp>
      <p:sp>
        <p:nvSpPr>
          <p:cNvPr id="35845" name="Slide Number Placeholder 3">
            <a:extLst>
              <a:ext uri="{FF2B5EF4-FFF2-40B4-BE49-F238E27FC236}">
                <a16:creationId xmlns:a16="http://schemas.microsoft.com/office/drawing/2014/main" id="{E03C3F4B-3E7E-45EF-B884-0F1478054D5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C5B155D-B36D-4EA5-AFED-355312580528}" type="slidenum">
              <a:rPr kumimoji="0" lang="en-US" altLang="zh-CN" sz="1200" b="1" i="0" u="none" strike="noStrike" kern="1200" cap="none" spc="0" normalizeH="0" baseline="0" noProof="0">
                <a:ln>
                  <a:noFill/>
                </a:ln>
                <a:solidFill>
                  <a:srgbClr val="898989"/>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zh-CN" sz="1200" b="1" i="0" u="none" strike="noStrike" kern="1200" cap="none" spc="0" normalizeH="0" baseline="0" noProof="0">
              <a:ln>
                <a:noFill/>
              </a:ln>
              <a:solidFill>
                <a:srgbClr val="898989"/>
              </a:solidFill>
              <a:effectLst/>
              <a:uLnTx/>
              <a:uFillTx/>
              <a:latin typeface="Arial" panose="020B0604020202020204" pitchFamily="34" charset="0"/>
              <a:ea typeface="MS PGothic" panose="020B0600070205080204" pitchFamily="34" charset="-128"/>
              <a:cs typeface="+mn-cs"/>
            </a:endParaRPr>
          </a:p>
        </p:txBody>
      </p:sp>
      <p:sp>
        <p:nvSpPr>
          <p:cNvPr id="11" name="Text Box 4">
            <a:extLst>
              <a:ext uri="{FF2B5EF4-FFF2-40B4-BE49-F238E27FC236}">
                <a16:creationId xmlns:a16="http://schemas.microsoft.com/office/drawing/2014/main" id="{DABC5D42-8400-4683-AC8B-19E892947AF7}"/>
              </a:ext>
            </a:extLst>
          </p:cNvPr>
          <p:cNvSpPr txBox="1">
            <a:spLocks noChangeArrowheads="1"/>
          </p:cNvSpPr>
          <p:nvPr/>
        </p:nvSpPr>
        <p:spPr bwMode="auto">
          <a:xfrm>
            <a:off x="3124200" y="2885460"/>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Gain = P – M</a:t>
            </a: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036A5F56-99C3-45C3-B201-5053A62874AC}"/>
              </a:ext>
            </a:extLst>
          </p:cNvPr>
          <p:cNvSpPr>
            <a:spLocks noGrp="1" noChangeArrowheads="1"/>
          </p:cNvSpPr>
          <p:nvPr>
            <p:ph type="title"/>
          </p:nvPr>
        </p:nvSpPr>
        <p:spPr/>
        <p:txBody>
          <a:bodyPr/>
          <a:lstStyle/>
          <a:p>
            <a:r>
              <a:rPr lang="zh-CN" altLang="en-US" dirty="0"/>
              <a:t>如何计算不纯度？</a:t>
            </a:r>
          </a:p>
        </p:txBody>
      </p:sp>
      <p:sp>
        <p:nvSpPr>
          <p:cNvPr id="34825" name="Slide Number Placeholder 3">
            <a:extLst>
              <a:ext uri="{FF2B5EF4-FFF2-40B4-BE49-F238E27FC236}">
                <a16:creationId xmlns:a16="http://schemas.microsoft.com/office/drawing/2014/main" id="{7D0E336B-1175-42E2-BB80-2A4F578ECDB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A135E540-B59B-49A1-98E4-DE4FD0EBF886}" type="slidenum">
              <a:rPr lang="en-US" altLang="zh-CN" sz="1200">
                <a:solidFill>
                  <a:srgbClr val="898989"/>
                </a:solidFill>
                <a:latin typeface="Arial" panose="020B0604020202020204" pitchFamily="34" charset="0"/>
              </a:rPr>
              <a:pPr>
                <a:spcBef>
                  <a:spcPct val="0"/>
                </a:spcBef>
                <a:spcAft>
                  <a:spcPct val="0"/>
                </a:spcAft>
                <a:buClrTx/>
                <a:buSzTx/>
                <a:buFontTx/>
                <a:buNone/>
              </a:pPr>
              <a:t>38</a:t>
            </a:fld>
            <a:endParaRPr lang="en-US" altLang="zh-CN" sz="1200">
              <a:solidFill>
                <a:srgbClr val="898989"/>
              </a:solidFill>
              <a:latin typeface="Arial" panose="020B0604020202020204" pitchFamily="34" charset="0"/>
            </a:endParaRPr>
          </a:p>
        </p:txBody>
      </p:sp>
      <p:sp>
        <p:nvSpPr>
          <p:cNvPr id="28675" name="Rectangle 3">
            <a:extLst>
              <a:ext uri="{FF2B5EF4-FFF2-40B4-BE49-F238E27FC236}">
                <a16:creationId xmlns:a16="http://schemas.microsoft.com/office/drawing/2014/main" id="{D5C4F6B6-8E34-4A9A-9443-6D5E291FA39B}"/>
              </a:ext>
            </a:extLst>
          </p:cNvPr>
          <p:cNvSpPr>
            <a:spLocks noGrp="1" noChangeArrowheads="1"/>
          </p:cNvSpPr>
          <p:nvPr>
            <p:ph type="body" idx="4294967295"/>
          </p:nvPr>
        </p:nvSpPr>
        <p:spPr>
          <a:xfrm>
            <a:off x="381000" y="1174752"/>
            <a:ext cx="8318500" cy="5181600"/>
          </a:xfrm>
        </p:spPr>
        <p:txBody>
          <a:bodyPr/>
          <a:lstStyle/>
          <a:p>
            <a:pPr>
              <a:buFont typeface="Wingdings" panose="05000000000000000000" pitchFamily="2" charset="2"/>
              <a:buChar char="n"/>
            </a:pPr>
            <a:r>
              <a:rPr lang="zh-CN" altLang="en-US" b="1" dirty="0">
                <a:solidFill>
                  <a:srgbClr val="000000"/>
                </a:solidFill>
              </a:rPr>
              <a:t>不同的不纯度度量方法</a:t>
            </a:r>
            <a:endParaRPr lang="en-US" altLang="zh-CN" dirty="0"/>
          </a:p>
          <a:p>
            <a:pPr lvl="1">
              <a:buFont typeface="Wingdings" panose="05000000000000000000" pitchFamily="2" charset="2"/>
              <a:buChar char="p"/>
            </a:pPr>
            <a:r>
              <a:rPr lang="zh-CN" altLang="en-US" b="1" dirty="0"/>
              <a:t>基尼指数</a:t>
            </a:r>
            <a:endParaRPr lang="en-US" altLang="zh-CN" b="1" dirty="0"/>
          </a:p>
          <a:p>
            <a:pPr lvl="1">
              <a:buFont typeface="Wingdings" panose="05000000000000000000" pitchFamily="2" charset="2"/>
              <a:buChar char="p"/>
            </a:pPr>
            <a:endParaRPr lang="zh-CN" altLang="en-US" dirty="0"/>
          </a:p>
          <a:p>
            <a:pPr lvl="1">
              <a:buFont typeface="Wingdings" panose="05000000000000000000" pitchFamily="2" charset="2"/>
              <a:buChar char="p"/>
            </a:pPr>
            <a:r>
              <a:rPr lang="zh-CN" altLang="en-US" b="1" dirty="0"/>
              <a:t>熵</a:t>
            </a:r>
            <a:endParaRPr lang="en-US" altLang="zh-CN" b="1" dirty="0"/>
          </a:p>
          <a:p>
            <a:pPr lvl="1">
              <a:buFont typeface="Wingdings" panose="05000000000000000000" pitchFamily="2" charset="2"/>
              <a:buChar char="p"/>
            </a:pPr>
            <a:endParaRPr lang="zh-CN" altLang="en-US" dirty="0"/>
          </a:p>
          <a:p>
            <a:pPr lvl="1">
              <a:buFont typeface="Wingdings" panose="05000000000000000000" pitchFamily="2" charset="2"/>
              <a:buChar char="p"/>
            </a:pPr>
            <a:r>
              <a:rPr lang="zh-CN" altLang="en-US" b="1" dirty="0"/>
              <a:t>分类误差</a:t>
            </a:r>
            <a:endParaRPr lang="en-US" altLang="zh-CN" b="1" dirty="0"/>
          </a:p>
          <a:p>
            <a:pPr>
              <a:buFont typeface="Wingdings" panose="05000000000000000000" pitchFamily="2" charset="2"/>
              <a:buChar char="n"/>
            </a:pP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灯片编号占位符 6">
            <a:extLst>
              <a:ext uri="{FF2B5EF4-FFF2-40B4-BE49-F238E27FC236}">
                <a16:creationId xmlns:a16="http://schemas.microsoft.com/office/drawing/2014/main" id="{49982AF5-BB93-4FA4-A6D4-9D615BAE7C1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972617E4-1051-4F92-9339-89BCEE102AC1}" type="slidenum">
              <a:rPr lang="en-US" altLang="zh-CN" sz="1200">
                <a:solidFill>
                  <a:srgbClr val="898989"/>
                </a:solidFill>
                <a:latin typeface="Arial" panose="020B0604020202020204" pitchFamily="34" charset="0"/>
              </a:rPr>
              <a:pPr>
                <a:spcBef>
                  <a:spcPct val="0"/>
                </a:spcBef>
                <a:spcAft>
                  <a:spcPct val="0"/>
                </a:spcAft>
                <a:buClrTx/>
                <a:buSzTx/>
                <a:buFontTx/>
                <a:buNone/>
              </a:pPr>
              <a:t>39</a:t>
            </a:fld>
            <a:endParaRPr lang="en-US" altLang="zh-CN" sz="1200">
              <a:solidFill>
                <a:srgbClr val="898989"/>
              </a:solidFill>
              <a:latin typeface="Arial" panose="020B0604020202020204" pitchFamily="34" charset="0"/>
            </a:endParaRPr>
          </a:p>
        </p:txBody>
      </p:sp>
      <p:sp>
        <p:nvSpPr>
          <p:cNvPr id="37893" name="Rectangle 535">
            <a:extLst>
              <a:ext uri="{FF2B5EF4-FFF2-40B4-BE49-F238E27FC236}">
                <a16:creationId xmlns:a16="http://schemas.microsoft.com/office/drawing/2014/main" id="{6F428876-0741-43CB-8653-A226A798DE48}"/>
              </a:ext>
            </a:extLst>
          </p:cNvPr>
          <p:cNvSpPr>
            <a:spLocks noGrp="1" noChangeArrowheads="1"/>
          </p:cNvSpPr>
          <p:nvPr>
            <p:ph type="title" idx="4294967295"/>
          </p:nvPr>
        </p:nvSpPr>
        <p:spPr>
          <a:xfrm>
            <a:off x="342900" y="215899"/>
            <a:ext cx="7975600" cy="533400"/>
          </a:xfrm>
        </p:spPr>
        <p:txBody>
          <a:bodyPr/>
          <a:lstStyle/>
          <a:p>
            <a:r>
              <a:rPr lang="zh-CN" altLang="en-US" dirty="0">
                <a:solidFill>
                  <a:srgbClr val="000000"/>
                </a:solidFill>
                <a:latin typeface="Tahoma" panose="020B0604030504040204" pitchFamily="34" charset="0"/>
                <a:sym typeface="Arial" panose="020B0604020202020204" pitchFamily="34" charset="0"/>
              </a:rPr>
              <a:t>不纯度度量</a:t>
            </a:r>
            <a:r>
              <a:rPr lang="en-US" altLang="en-US" dirty="0">
                <a:solidFill>
                  <a:srgbClr val="000000"/>
                </a:solidFill>
                <a:latin typeface="Tahoma" panose="020B0604030504040204" pitchFamily="34" charset="0"/>
                <a:sym typeface="Arial" panose="020B0604020202020204" pitchFamily="34" charset="0"/>
              </a:rPr>
              <a:t>: </a:t>
            </a:r>
            <a:r>
              <a:rPr lang="zh-CN" altLang="en-US" dirty="0">
                <a:solidFill>
                  <a:srgbClr val="000000"/>
                </a:solidFill>
                <a:latin typeface="Tahoma" panose="020B0604030504040204" pitchFamily="34" charset="0"/>
                <a:sym typeface="Arial" panose="020B0604020202020204" pitchFamily="34" charset="0"/>
              </a:rPr>
              <a:t>基尼指数</a:t>
            </a:r>
            <a:r>
              <a:rPr lang="en-US" altLang="en-US" dirty="0">
                <a:solidFill>
                  <a:srgbClr val="000000"/>
                </a:solidFill>
                <a:latin typeface="Tahoma" panose="020B0604030504040204" pitchFamily="34" charset="0"/>
                <a:sym typeface="Arial" panose="020B0604020202020204" pitchFamily="34" charset="0"/>
              </a:rPr>
              <a:t> GINI</a:t>
            </a:r>
            <a:endParaRPr lang="en-US" altLang="en-US" dirty="0"/>
          </a:p>
        </p:txBody>
      </p:sp>
      <p:sp>
        <p:nvSpPr>
          <p:cNvPr id="37894" name="Rectangle 537">
            <a:extLst>
              <a:ext uri="{FF2B5EF4-FFF2-40B4-BE49-F238E27FC236}">
                <a16:creationId xmlns:a16="http://schemas.microsoft.com/office/drawing/2014/main" id="{7F398899-3214-48F6-98A2-FB01E8267688}"/>
              </a:ext>
            </a:extLst>
          </p:cNvPr>
          <p:cNvSpPr>
            <a:spLocks noGrp="1" noChangeArrowheads="1"/>
          </p:cNvSpPr>
          <p:nvPr>
            <p:ph type="body" idx="4294967295"/>
          </p:nvPr>
        </p:nvSpPr>
        <p:spPr>
          <a:xfrm>
            <a:off x="412750" y="1143000"/>
            <a:ext cx="8318500" cy="5064125"/>
          </a:xfrm>
        </p:spPr>
        <p:txBody>
          <a:bodyPr/>
          <a:lstStyle/>
          <a:p>
            <a:pPr>
              <a:lnSpc>
                <a:spcPct val="90000"/>
              </a:lnSpc>
              <a:buFont typeface="Wingdings" panose="05000000000000000000" pitchFamily="2" charset="2"/>
              <a:buChar char="n"/>
            </a:pPr>
            <a:r>
              <a:rPr lang="zh-CN" altLang="en-US" dirty="0">
                <a:sym typeface="Arial" panose="020B0604020202020204" pitchFamily="34" charset="0"/>
              </a:rPr>
              <a:t>单个节点</a:t>
            </a:r>
            <a:r>
              <a:rPr lang="en-US" altLang="zh-CN" dirty="0">
                <a:sym typeface="Arial" panose="020B0604020202020204" pitchFamily="34" charset="0"/>
              </a:rPr>
              <a:t>t</a:t>
            </a:r>
            <a:r>
              <a:rPr lang="zh-CN" altLang="en-US" dirty="0">
                <a:sym typeface="Arial" panose="020B0604020202020204" pitchFamily="34" charset="0"/>
              </a:rPr>
              <a:t>的基尼指数</a:t>
            </a:r>
            <a:r>
              <a:rPr lang="en-US" altLang="en-US" dirty="0">
                <a:sym typeface="Arial" panose="020B0604020202020204" pitchFamily="34" charset="0"/>
              </a:rPr>
              <a:t> :</a:t>
            </a:r>
            <a:endParaRPr lang="en-US" altLang="en-US" dirty="0"/>
          </a:p>
          <a:p>
            <a:pPr>
              <a:lnSpc>
                <a:spcPct val="90000"/>
              </a:lnSpc>
            </a:pPr>
            <a:endParaRPr lang="en-US" altLang="en-US" sz="2000" dirty="0">
              <a:sym typeface="Arial" panose="020B0604020202020204" pitchFamily="34" charset="0"/>
            </a:endParaRPr>
          </a:p>
          <a:p>
            <a:pPr lvl="2">
              <a:lnSpc>
                <a:spcPct val="90000"/>
              </a:lnSpc>
              <a:buFontTx/>
              <a:buNone/>
            </a:pPr>
            <a:endParaRPr lang="en-US" altLang="en-US" sz="2000" dirty="0">
              <a:sym typeface="Arial" panose="020B0604020202020204" pitchFamily="34" charset="0"/>
            </a:endParaRPr>
          </a:p>
          <a:p>
            <a:pPr lvl="2">
              <a:lnSpc>
                <a:spcPct val="90000"/>
              </a:lnSpc>
              <a:buFontTx/>
              <a:buNone/>
            </a:pPr>
            <a:endParaRPr lang="en-US" altLang="en-US" sz="800" dirty="0">
              <a:sym typeface="Arial" panose="020B0604020202020204" pitchFamily="34" charset="0"/>
            </a:endParaRPr>
          </a:p>
          <a:p>
            <a:pPr lvl="2">
              <a:lnSpc>
                <a:spcPct val="90000"/>
              </a:lnSpc>
              <a:buFontTx/>
              <a:buNone/>
            </a:pPr>
            <a:endParaRPr lang="en-US" altLang="zh-CN" sz="800" dirty="0">
              <a:latin typeface="Times New Roman" panose="02020603050405020304" pitchFamily="18" charset="0"/>
              <a:sym typeface="Arial" panose="020B0604020202020204" pitchFamily="34" charset="0"/>
            </a:endParaRPr>
          </a:p>
          <a:p>
            <a:pPr lvl="2">
              <a:lnSpc>
                <a:spcPct val="90000"/>
              </a:lnSpc>
              <a:buFontTx/>
              <a:buNone/>
            </a:pPr>
            <a:r>
              <a:rPr lang="zh-CN" altLang="en-US" sz="2000" dirty="0">
                <a:latin typeface="Times New Roman" panose="02020603050405020304" pitchFamily="18" charset="0"/>
                <a:sym typeface="Arial" panose="020B0604020202020204" pitchFamily="34" charset="0"/>
              </a:rPr>
              <a:t>               𝑝</a:t>
            </a:r>
            <a:r>
              <a:rPr lang="en-US" altLang="zh-CN" sz="2000" dirty="0">
                <a:latin typeface="Times New Roman" panose="02020603050405020304" pitchFamily="18" charset="0"/>
                <a:sym typeface="Arial" panose="020B0604020202020204" pitchFamily="34" charset="0"/>
              </a:rPr>
              <a:t>(</a:t>
            </a:r>
            <a:r>
              <a:rPr lang="zh-CN" altLang="en-US" sz="2000" dirty="0">
                <a:latin typeface="Times New Roman" panose="02020603050405020304" pitchFamily="18" charset="0"/>
                <a:sym typeface="Arial" panose="020B0604020202020204" pitchFamily="34" charset="0"/>
              </a:rPr>
              <a:t>𝑗│𝑡</a:t>
            </a:r>
            <a:r>
              <a:rPr lang="en-US" altLang="zh-CN" sz="2000" dirty="0">
                <a:latin typeface="Times New Roman" panose="02020603050405020304" pitchFamily="18" charset="0"/>
                <a:sym typeface="Arial" panose="020B0604020202020204" pitchFamily="34" charset="0"/>
              </a:rPr>
              <a:t>)</a:t>
            </a:r>
            <a:r>
              <a:rPr lang="zh-CN" altLang="en-US" sz="2000" dirty="0">
                <a:latin typeface="Times New Roman" panose="02020603050405020304" pitchFamily="18" charset="0"/>
                <a:sym typeface="Arial" panose="020B0604020202020204" pitchFamily="34" charset="0"/>
              </a:rPr>
              <a:t>代表节点</a:t>
            </a:r>
            <a:r>
              <a:rPr lang="en-US" altLang="zh-CN" sz="2000" dirty="0">
                <a:latin typeface="Times New Roman" panose="02020603050405020304" pitchFamily="18" charset="0"/>
                <a:sym typeface="Arial" panose="020B0604020202020204" pitchFamily="34" charset="0"/>
              </a:rPr>
              <a:t>t</a:t>
            </a:r>
            <a:r>
              <a:rPr lang="zh-CN" altLang="en-US" sz="2000" dirty="0">
                <a:latin typeface="Times New Roman" panose="02020603050405020304" pitchFamily="18" charset="0"/>
                <a:sym typeface="Arial" panose="020B0604020202020204" pitchFamily="34" charset="0"/>
              </a:rPr>
              <a:t>中属于类别</a:t>
            </a:r>
            <a:r>
              <a:rPr lang="en-US" altLang="zh-CN" sz="2000" dirty="0">
                <a:latin typeface="Times New Roman" panose="02020603050405020304" pitchFamily="18" charset="0"/>
                <a:sym typeface="Arial" panose="020B0604020202020204" pitchFamily="34" charset="0"/>
              </a:rPr>
              <a:t>j</a:t>
            </a:r>
            <a:r>
              <a:rPr lang="zh-CN" altLang="en-US" sz="2000" dirty="0">
                <a:latin typeface="Times New Roman" panose="02020603050405020304" pitchFamily="18" charset="0"/>
                <a:sym typeface="Arial" panose="020B0604020202020204" pitchFamily="34" charset="0"/>
              </a:rPr>
              <a:t>的样本比例</a:t>
            </a:r>
            <a:endParaRPr lang="en-US" altLang="en-US" dirty="0"/>
          </a:p>
          <a:p>
            <a:pPr lvl="2">
              <a:lnSpc>
                <a:spcPct val="90000"/>
              </a:lnSpc>
              <a:buFontTx/>
              <a:buNone/>
            </a:pPr>
            <a:endParaRPr lang="en-US" altLang="en-US" sz="800" dirty="0">
              <a:sym typeface="Arial" panose="020B0604020202020204" pitchFamily="34" charset="0"/>
            </a:endParaRPr>
          </a:p>
          <a:p>
            <a:pPr lvl="1">
              <a:lnSpc>
                <a:spcPct val="90000"/>
              </a:lnSpc>
            </a:pPr>
            <a:r>
              <a:rPr lang="zh-CN" altLang="en-US" sz="2400" dirty="0">
                <a:sym typeface="Arial" panose="020B0604020202020204" pitchFamily="34" charset="0"/>
              </a:rPr>
              <a:t>最大值</a:t>
            </a:r>
            <a:r>
              <a:rPr lang="en-US" altLang="en-US" sz="2400" dirty="0">
                <a:sym typeface="Arial" panose="020B0604020202020204" pitchFamily="34" charset="0"/>
              </a:rPr>
              <a:t> (1 - 1/c)</a:t>
            </a:r>
            <a:r>
              <a:rPr lang="en-US" altLang="zh-CN" sz="2400" dirty="0">
                <a:sym typeface="Arial" panose="020B0604020202020204" pitchFamily="34" charset="0"/>
              </a:rPr>
              <a:t> </a:t>
            </a:r>
            <a:r>
              <a:rPr lang="zh-CN" altLang="en-US" sz="2400" dirty="0">
                <a:sym typeface="Arial" panose="020B0604020202020204" pitchFamily="34" charset="0"/>
              </a:rPr>
              <a:t>，当</a:t>
            </a:r>
            <a:r>
              <a:rPr lang="zh-CN" altLang="en-US" sz="2400" b="1" dirty="0">
                <a:solidFill>
                  <a:srgbClr val="0070C0"/>
                </a:solidFill>
                <a:sym typeface="Arial" panose="020B0604020202020204" pitchFamily="34" charset="0"/>
              </a:rPr>
              <a:t>各个类别</a:t>
            </a:r>
            <a:r>
              <a:rPr lang="zh-CN" altLang="en-US" sz="2400" dirty="0">
                <a:sym typeface="Arial" panose="020B0604020202020204" pitchFamily="34" charset="0"/>
              </a:rPr>
              <a:t>的样本</a:t>
            </a:r>
            <a:r>
              <a:rPr lang="zh-CN" altLang="zh-CN" sz="2400" b="1" dirty="0">
                <a:solidFill>
                  <a:srgbClr val="0070C0"/>
                </a:solidFill>
                <a:sym typeface="Arial" panose="020B0604020202020204" pitchFamily="34" charset="0"/>
              </a:rPr>
              <a:t>均匀分布</a:t>
            </a:r>
            <a:r>
              <a:rPr lang="zh-CN" altLang="zh-CN" sz="2400" dirty="0">
                <a:sym typeface="Arial" panose="020B0604020202020204" pitchFamily="34" charset="0"/>
              </a:rPr>
              <a:t>，</a:t>
            </a:r>
            <a:r>
              <a:rPr lang="zh-CN" altLang="en-US" sz="2400" b="1" dirty="0">
                <a:solidFill>
                  <a:srgbClr val="0070C0"/>
                </a:solidFill>
                <a:sym typeface="Arial" panose="020B0604020202020204" pitchFamily="34" charset="0"/>
              </a:rPr>
              <a:t>不纯度最高</a:t>
            </a:r>
            <a:endParaRPr lang="en-US" altLang="en-US" sz="2400" b="1" dirty="0">
              <a:solidFill>
                <a:srgbClr val="0070C0"/>
              </a:solidFill>
            </a:endParaRPr>
          </a:p>
          <a:p>
            <a:pPr lvl="1">
              <a:lnSpc>
                <a:spcPct val="90000"/>
              </a:lnSpc>
            </a:pPr>
            <a:r>
              <a:rPr lang="zh-CN" altLang="en-US" sz="2400" dirty="0">
                <a:sym typeface="Arial" panose="020B0604020202020204" pitchFamily="34" charset="0"/>
              </a:rPr>
              <a:t>最小值</a:t>
            </a:r>
            <a:r>
              <a:rPr lang="en-US" altLang="en-US" sz="2400" dirty="0">
                <a:sym typeface="Arial" panose="020B0604020202020204" pitchFamily="34" charset="0"/>
              </a:rPr>
              <a:t> (0)</a:t>
            </a:r>
            <a:r>
              <a:rPr lang="en-US" altLang="zh-CN" sz="2400" dirty="0">
                <a:sym typeface="Arial" panose="020B0604020202020204" pitchFamily="34" charset="0"/>
              </a:rPr>
              <a:t> </a:t>
            </a:r>
            <a:r>
              <a:rPr lang="zh-CN" altLang="en-US" sz="2400" dirty="0">
                <a:sym typeface="Arial" panose="020B0604020202020204" pitchFamily="34" charset="0"/>
              </a:rPr>
              <a:t>，</a:t>
            </a:r>
            <a:r>
              <a:rPr lang="zh-CN" altLang="zh-CN" sz="2400" dirty="0">
                <a:sym typeface="Arial" panose="020B0604020202020204" pitchFamily="34" charset="0"/>
              </a:rPr>
              <a:t>当</a:t>
            </a:r>
            <a:r>
              <a:rPr lang="zh-CN" altLang="zh-CN" sz="2400" b="1" dirty="0">
                <a:solidFill>
                  <a:srgbClr val="0070C0"/>
                </a:solidFill>
                <a:sym typeface="Arial" panose="020B0604020202020204" pitchFamily="34" charset="0"/>
              </a:rPr>
              <a:t>所有</a:t>
            </a:r>
            <a:r>
              <a:rPr lang="zh-CN" altLang="en-US" sz="2400" b="1" dirty="0">
                <a:solidFill>
                  <a:srgbClr val="0070C0"/>
                </a:solidFill>
                <a:sym typeface="Arial" panose="020B0604020202020204" pitchFamily="34" charset="0"/>
              </a:rPr>
              <a:t>样本</a:t>
            </a:r>
            <a:r>
              <a:rPr lang="zh-CN" altLang="zh-CN" sz="2400" b="1" dirty="0">
                <a:solidFill>
                  <a:srgbClr val="0070C0"/>
                </a:solidFill>
                <a:sym typeface="Arial" panose="020B0604020202020204" pitchFamily="34" charset="0"/>
              </a:rPr>
              <a:t>都属于</a:t>
            </a:r>
            <a:r>
              <a:rPr lang="zh-CN" altLang="en-US" sz="2400" b="1" dirty="0">
                <a:solidFill>
                  <a:srgbClr val="0070C0"/>
                </a:solidFill>
                <a:sym typeface="Arial" panose="020B0604020202020204" pitchFamily="34" charset="0"/>
              </a:rPr>
              <a:t>同</a:t>
            </a:r>
            <a:r>
              <a:rPr lang="zh-CN" altLang="zh-CN" sz="2400" b="1" dirty="0">
                <a:solidFill>
                  <a:srgbClr val="0070C0"/>
                </a:solidFill>
                <a:sym typeface="Arial" panose="020B0604020202020204" pitchFamily="34" charset="0"/>
              </a:rPr>
              <a:t>一个类</a:t>
            </a:r>
            <a:r>
              <a:rPr lang="zh-CN" altLang="zh-CN" sz="2400" dirty="0">
                <a:sym typeface="Arial" panose="020B0604020202020204" pitchFamily="34" charset="0"/>
              </a:rPr>
              <a:t>时</a:t>
            </a:r>
            <a:r>
              <a:rPr lang="zh-CN" altLang="en-US" sz="2400" dirty="0">
                <a:sym typeface="Arial" panose="020B0604020202020204" pitchFamily="34" charset="0"/>
              </a:rPr>
              <a:t>，</a:t>
            </a:r>
            <a:r>
              <a:rPr lang="zh-CN" altLang="en-US" sz="2400" b="1" dirty="0">
                <a:solidFill>
                  <a:srgbClr val="0070C0"/>
                </a:solidFill>
                <a:sym typeface="Arial" panose="020B0604020202020204" pitchFamily="34" charset="0"/>
              </a:rPr>
              <a:t>不纯度最低</a:t>
            </a:r>
            <a:endParaRPr lang="en-US" altLang="zh-CN" sz="2400" b="1" dirty="0">
              <a:solidFill>
                <a:srgbClr val="0070C0"/>
              </a:solidFill>
              <a:sym typeface="Arial" panose="020B0604020202020204" pitchFamily="34" charset="0"/>
            </a:endParaRPr>
          </a:p>
          <a:p>
            <a:pPr marL="457200" lvl="1" indent="0">
              <a:lnSpc>
                <a:spcPct val="90000"/>
              </a:lnSpc>
              <a:buNone/>
            </a:pPr>
            <a:endParaRPr lang="zh-CN" altLang="en-US" sz="2400" dirty="0"/>
          </a:p>
          <a:p>
            <a:pPr lvl="0">
              <a:buFont typeface="Wingdings" panose="05000000000000000000" pitchFamily="2" charset="2"/>
              <a:buChar char="n"/>
            </a:pPr>
            <a:r>
              <a:rPr lang="zh-CN" altLang="en-US" sz="2400" dirty="0">
                <a:solidFill>
                  <a:srgbClr val="000000"/>
                </a:solidFill>
              </a:rPr>
              <a:t>基于</a:t>
            </a:r>
            <a:r>
              <a:rPr lang="en-US" altLang="zh-CN" sz="2400" b="1" dirty="0">
                <a:solidFill>
                  <a:srgbClr val="FF0000"/>
                </a:solidFill>
              </a:rPr>
              <a:t>GINI</a:t>
            </a:r>
            <a:r>
              <a:rPr lang="zh-CN" altLang="en-US" sz="2400" dirty="0">
                <a:solidFill>
                  <a:srgbClr val="000000"/>
                </a:solidFill>
              </a:rPr>
              <a:t>的不纯度度量用于</a:t>
            </a:r>
            <a:r>
              <a:rPr lang="en-US" altLang="en-US" sz="2400" b="1" dirty="0">
                <a:solidFill>
                  <a:srgbClr val="FF0000"/>
                </a:solidFill>
              </a:rPr>
              <a:t>CART</a:t>
            </a:r>
            <a:r>
              <a:rPr lang="zh-CN" altLang="en-US" sz="2400" dirty="0">
                <a:solidFill>
                  <a:srgbClr val="000000"/>
                </a:solidFill>
              </a:rPr>
              <a:t>决策树算法</a:t>
            </a:r>
            <a:endParaRPr lang="en-US" altLang="zh-CN" sz="2400" dirty="0">
              <a:solidFill>
                <a:srgbClr val="000000"/>
              </a:solidFill>
              <a:sym typeface="Arial" panose="020B0604020202020204" pitchFamily="34" charset="0"/>
            </a:endParaRPr>
          </a:p>
          <a:p>
            <a:pPr marL="457200" lvl="1" indent="0">
              <a:lnSpc>
                <a:spcPct val="90000"/>
              </a:lnSpc>
              <a:buNone/>
            </a:pPr>
            <a:endParaRPr lang="en-US" altLang="en-US" sz="2400" baseline="-25000" dirty="0">
              <a:sym typeface="Arial" panose="020B0604020202020204" pitchFamily="34" charset="0"/>
            </a:endParaRPr>
          </a:p>
        </p:txBody>
      </p:sp>
      <p:pic>
        <p:nvPicPr>
          <p:cNvPr id="37895" name="Picture 168">
            <a:extLst>
              <a:ext uri="{FF2B5EF4-FFF2-40B4-BE49-F238E27FC236}">
                <a16:creationId xmlns:a16="http://schemas.microsoft.com/office/drawing/2014/main" id="{60003AE9-B7ED-4A91-90A4-73E288863F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6200" y="1752600"/>
            <a:ext cx="3352800" cy="736600"/>
          </a:xfrm>
          <a:prstGeom prst="rect">
            <a:avLst/>
          </a:prstGeom>
          <a:solidFill>
            <a:srgbClr val="FFFFCC"/>
          </a:solidFill>
          <a:ln w="9525">
            <a:solidFill>
              <a:srgbClr val="000000"/>
            </a:solidFill>
            <a:miter lim="800000"/>
            <a:headEnd/>
            <a:tailEnd/>
          </a:ln>
        </p:spPr>
      </p:pic>
      <p:sp>
        <p:nvSpPr>
          <p:cNvPr id="37897" name="Rectangle 541">
            <a:extLst>
              <a:ext uri="{FF2B5EF4-FFF2-40B4-BE49-F238E27FC236}">
                <a16:creationId xmlns:a16="http://schemas.microsoft.com/office/drawing/2014/main" id="{D653F82A-A00F-47C6-984D-4FEC25C12BE7}"/>
              </a:ext>
            </a:extLst>
          </p:cNvPr>
          <p:cNvSpPr>
            <a:spLocks noChangeArrowheads="1"/>
          </p:cNvSpPr>
          <p:nvPr/>
        </p:nvSpPr>
        <p:spPr bwMode="auto">
          <a:xfrm>
            <a:off x="3200400" y="6356352"/>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800100" indent="-34290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spcAft>
                <a:spcPct val="0"/>
              </a:spcAft>
              <a:buClrTx/>
              <a:buSzTx/>
              <a:buFontTx/>
              <a:buNone/>
            </a:pPr>
            <a:endParaRPr lang="en-US" altLang="en-US" sz="1400">
              <a:solidFill>
                <a:srgbClr val="000000"/>
              </a:solidFill>
              <a:latin typeface="Arial" panose="020B0604020202020204" pitchFamily="34" charset="0"/>
              <a:sym typeface="Arial" panose="020B0604020202020204" pitchFamily="34" charset="0"/>
            </a:endParaRPr>
          </a:p>
        </p:txBody>
      </p:sp>
      <p:sp>
        <p:nvSpPr>
          <p:cNvPr id="37898" name="Rectangle 543">
            <a:extLst>
              <a:ext uri="{FF2B5EF4-FFF2-40B4-BE49-F238E27FC236}">
                <a16:creationId xmlns:a16="http://schemas.microsoft.com/office/drawing/2014/main" id="{8A1C0F88-6499-4F1D-B617-E7CAE47557F1}"/>
              </a:ext>
            </a:extLst>
          </p:cNvPr>
          <p:cNvSpPr>
            <a:spLocks noChangeArrowheads="1"/>
          </p:cNvSpPr>
          <p:nvPr/>
        </p:nvSpPr>
        <p:spPr bwMode="auto">
          <a:xfrm>
            <a:off x="6457950" y="6356352"/>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800100" indent="-34290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0"/>
              </a:spcBef>
              <a:spcAft>
                <a:spcPct val="0"/>
              </a:spcAft>
              <a:buClrTx/>
              <a:buSzTx/>
              <a:buFontTx/>
              <a:buNone/>
            </a:pPr>
            <a:fld id="{7B41F12F-21F9-4BF3-A195-64FBF104F2CC}" type="slidenum">
              <a:rPr lang="en-US" altLang="en-US" sz="1200">
                <a:solidFill>
                  <a:srgbClr val="898989"/>
                </a:solidFill>
                <a:latin typeface="Arial" panose="020B0604020202020204" pitchFamily="34" charset="0"/>
                <a:sym typeface="Arial" panose="020B0604020202020204" pitchFamily="34" charset="0"/>
              </a:rPr>
              <a:pPr algn="r">
                <a:spcBef>
                  <a:spcPct val="0"/>
                </a:spcBef>
                <a:spcAft>
                  <a:spcPct val="0"/>
                </a:spcAft>
                <a:buClrTx/>
                <a:buSzTx/>
                <a:buFontTx/>
                <a:buNone/>
              </a:pPr>
              <a:t>39</a:t>
            </a:fld>
            <a:endParaRPr lang="en-US" altLang="en-US" sz="1200">
              <a:solidFill>
                <a:srgbClr val="898989"/>
              </a:solidFill>
              <a:latin typeface="Arial" panose="020B0604020202020204" pitchFamily="34" charset="0"/>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EB43ED3B-7578-4A0E-927D-0732D735E9F8}"/>
              </a:ext>
            </a:extLst>
          </p:cNvPr>
          <p:cNvSpPr>
            <a:spLocks noGrp="1" noChangeArrowheads="1"/>
          </p:cNvSpPr>
          <p:nvPr>
            <p:ph type="title"/>
          </p:nvPr>
        </p:nvSpPr>
        <p:spPr>
          <a:xfrm>
            <a:off x="203200" y="228600"/>
            <a:ext cx="8280400" cy="533400"/>
          </a:xfrm>
        </p:spPr>
        <p:txBody>
          <a:bodyPr/>
          <a:lstStyle/>
          <a:p>
            <a:r>
              <a:rPr lang="en-US" altLang="zh-CN" dirty="0"/>
              <a:t>1.2 </a:t>
            </a:r>
            <a:r>
              <a:rPr lang="zh-CN" altLang="en-US" dirty="0"/>
              <a:t>什么是数据挖掘</a:t>
            </a:r>
            <a:r>
              <a:rPr lang="en-US" altLang="en-US" dirty="0"/>
              <a:t>?</a:t>
            </a:r>
          </a:p>
        </p:txBody>
      </p:sp>
      <p:sp>
        <p:nvSpPr>
          <p:cNvPr id="20483" name="Rectangle 4">
            <a:extLst>
              <a:ext uri="{FF2B5EF4-FFF2-40B4-BE49-F238E27FC236}">
                <a16:creationId xmlns:a16="http://schemas.microsoft.com/office/drawing/2014/main" id="{BDF8366B-D891-474D-9486-24C835CAF4CF}"/>
              </a:ext>
            </a:extLst>
          </p:cNvPr>
          <p:cNvSpPr>
            <a:spLocks noGrp="1" noChangeArrowheads="1"/>
          </p:cNvSpPr>
          <p:nvPr>
            <p:ph idx="1"/>
          </p:nvPr>
        </p:nvSpPr>
        <p:spPr>
          <a:xfrm>
            <a:off x="381000" y="1143060"/>
            <a:ext cx="8159750" cy="4876740"/>
          </a:xfrm>
        </p:spPr>
        <p:txBody>
          <a:bodyPr/>
          <a:lstStyle/>
          <a:p>
            <a:pPr marL="285750" indent="-285750">
              <a:lnSpc>
                <a:spcPct val="95000"/>
              </a:lnSpc>
              <a:spcBef>
                <a:spcPct val="20000"/>
              </a:spcBef>
            </a:pPr>
            <a:r>
              <a:rPr lang="zh-CN" altLang="en-US" dirty="0">
                <a:latin typeface="+mn-ea"/>
              </a:rPr>
              <a:t>定义</a:t>
            </a:r>
            <a:endParaRPr lang="en-US" altLang="en-US" dirty="0">
              <a:latin typeface="+mn-ea"/>
            </a:endParaRPr>
          </a:p>
          <a:p>
            <a:pPr marL="647700" lvl="1">
              <a:lnSpc>
                <a:spcPct val="95000"/>
              </a:lnSpc>
              <a:spcBef>
                <a:spcPct val="20000"/>
              </a:spcBef>
            </a:pPr>
            <a:r>
              <a:rPr lang="en-US" altLang="en-US" dirty="0" err="1">
                <a:latin typeface="+mn-ea"/>
                <a:ea typeface="+mn-ea"/>
              </a:rPr>
              <a:t>从数据中提取</a:t>
            </a:r>
            <a:r>
              <a:rPr lang="en-US" altLang="en-US" b="1" dirty="0" err="1">
                <a:solidFill>
                  <a:srgbClr val="0070C0"/>
                </a:solidFill>
                <a:latin typeface="+mn-ea"/>
                <a:ea typeface="+mn-ea"/>
              </a:rPr>
              <a:t>隐含</a:t>
            </a:r>
            <a:r>
              <a:rPr lang="en-US" altLang="en-US" dirty="0" err="1">
                <a:latin typeface="+mn-ea"/>
                <a:ea typeface="+mn-ea"/>
              </a:rPr>
              <a:t>的、以前</a:t>
            </a:r>
            <a:r>
              <a:rPr lang="en-US" altLang="en-US" b="1" dirty="0" err="1">
                <a:solidFill>
                  <a:srgbClr val="0070C0"/>
                </a:solidFill>
                <a:latin typeface="+mn-ea"/>
                <a:ea typeface="+mn-ea"/>
              </a:rPr>
              <a:t>未知</a:t>
            </a:r>
            <a:r>
              <a:rPr lang="en-US" altLang="en-US" dirty="0" err="1">
                <a:latin typeface="+mn-ea"/>
                <a:ea typeface="+mn-ea"/>
              </a:rPr>
              <a:t>的、可能</a:t>
            </a:r>
            <a:r>
              <a:rPr lang="en-US" altLang="en-US" b="1" dirty="0" err="1">
                <a:solidFill>
                  <a:srgbClr val="0070C0"/>
                </a:solidFill>
                <a:latin typeface="+mn-ea"/>
                <a:ea typeface="+mn-ea"/>
              </a:rPr>
              <a:t>有用</a:t>
            </a:r>
            <a:r>
              <a:rPr lang="en-US" altLang="en-US" dirty="0" err="1">
                <a:latin typeface="+mn-ea"/>
                <a:ea typeface="+mn-ea"/>
              </a:rPr>
              <a:t>的信息</a:t>
            </a:r>
            <a:endParaRPr lang="en-US" altLang="en-US" dirty="0">
              <a:latin typeface="+mn-ea"/>
              <a:ea typeface="+mn-ea"/>
            </a:endParaRPr>
          </a:p>
          <a:p>
            <a:pPr marL="647700" lvl="1">
              <a:lnSpc>
                <a:spcPct val="95000"/>
              </a:lnSpc>
              <a:spcBef>
                <a:spcPct val="20000"/>
              </a:spcBef>
            </a:pPr>
            <a:r>
              <a:rPr lang="en-US" altLang="en-US" dirty="0" err="1">
                <a:latin typeface="+mn-ea"/>
                <a:ea typeface="+mn-ea"/>
              </a:rPr>
              <a:t>通过</a:t>
            </a:r>
            <a:r>
              <a:rPr lang="en-US" altLang="en-US" b="1" dirty="0" err="1">
                <a:solidFill>
                  <a:srgbClr val="0070C0"/>
                </a:solidFill>
                <a:latin typeface="+mn-ea"/>
                <a:ea typeface="+mn-ea"/>
              </a:rPr>
              <a:t>自动</a:t>
            </a:r>
            <a:r>
              <a:rPr lang="en-US" altLang="en-US" dirty="0" err="1">
                <a:latin typeface="+mn-ea"/>
                <a:ea typeface="+mn-ea"/>
              </a:rPr>
              <a:t>或</a:t>
            </a:r>
            <a:r>
              <a:rPr lang="en-US" altLang="en-US" b="1" dirty="0" err="1">
                <a:solidFill>
                  <a:srgbClr val="0070C0"/>
                </a:solidFill>
                <a:latin typeface="+mn-ea"/>
                <a:ea typeface="+mn-ea"/>
              </a:rPr>
              <a:t>半自动</a:t>
            </a:r>
            <a:r>
              <a:rPr lang="en-US" altLang="en-US" dirty="0" err="1">
                <a:latin typeface="+mn-ea"/>
                <a:ea typeface="+mn-ea"/>
              </a:rPr>
              <a:t>的方式对</a:t>
            </a:r>
            <a:r>
              <a:rPr lang="en-US" altLang="en-US" b="1" dirty="0" err="1">
                <a:solidFill>
                  <a:srgbClr val="0070C0"/>
                </a:solidFill>
                <a:latin typeface="+mn-ea"/>
                <a:ea typeface="+mn-ea"/>
              </a:rPr>
              <a:t>大量数据</a:t>
            </a:r>
            <a:r>
              <a:rPr lang="en-US" altLang="en-US" dirty="0" err="1">
                <a:latin typeface="+mn-ea"/>
                <a:ea typeface="+mn-ea"/>
              </a:rPr>
              <a:t>进行探索和分析，以发现</a:t>
            </a:r>
            <a:r>
              <a:rPr lang="en-US" altLang="en-US" b="1" dirty="0" err="1">
                <a:solidFill>
                  <a:srgbClr val="0070C0"/>
                </a:solidFill>
                <a:latin typeface="+mn-ea"/>
                <a:ea typeface="+mn-ea"/>
              </a:rPr>
              <a:t>有意义的模式</a:t>
            </a:r>
            <a:br>
              <a:rPr lang="en-US" altLang="en-US" b="1" dirty="0"/>
            </a:br>
            <a:endParaRPr lang="en-US" altLang="en-US" b="1" dirty="0"/>
          </a:p>
        </p:txBody>
      </p:sp>
      <p:pic>
        <p:nvPicPr>
          <p:cNvPr id="20484" name="Picture 8">
            <a:extLst>
              <a:ext uri="{FF2B5EF4-FFF2-40B4-BE49-F238E27FC236}">
                <a16:creationId xmlns:a16="http://schemas.microsoft.com/office/drawing/2014/main" id="{8A4A2699-EB67-4241-A01D-C9B6A871F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81400"/>
            <a:ext cx="8226425"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485" name="Slide Number Placeholder 7">
            <a:extLst>
              <a:ext uri="{FF2B5EF4-FFF2-40B4-BE49-F238E27FC236}">
                <a16:creationId xmlns:a16="http://schemas.microsoft.com/office/drawing/2014/main" id="{4CAB2570-1B35-496A-83BE-8AA4E0A262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F6FA136-C86C-472C-838D-BB9D2A0CF1A4}" type="slidenum">
              <a:rPr kumimoji="0" lang="en-US" altLang="en-US" sz="1200" b="1"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en-US" sz="1200" b="1"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20486" name="文本框 1">
            <a:extLst>
              <a:ext uri="{FF2B5EF4-FFF2-40B4-BE49-F238E27FC236}">
                <a16:creationId xmlns:a16="http://schemas.microsoft.com/office/drawing/2014/main" id="{D5105528-5099-49BD-890B-5A19C9089BAE}"/>
              </a:ext>
            </a:extLst>
          </p:cNvPr>
          <p:cNvSpPr txBox="1">
            <a:spLocks noChangeArrowheads="1"/>
          </p:cNvSpPr>
          <p:nvPr/>
        </p:nvSpPr>
        <p:spPr bwMode="auto">
          <a:xfrm>
            <a:off x="1633538" y="3276600"/>
            <a:ext cx="12319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t>数据预处理</a:t>
            </a:r>
          </a:p>
        </p:txBody>
      </p:sp>
      <p:sp>
        <p:nvSpPr>
          <p:cNvPr id="20487" name="文本框 2">
            <a:extLst>
              <a:ext uri="{FF2B5EF4-FFF2-40B4-BE49-F238E27FC236}">
                <a16:creationId xmlns:a16="http://schemas.microsoft.com/office/drawing/2014/main" id="{6DE5E01B-2DDF-4691-A9AB-30FDC235747E}"/>
              </a:ext>
            </a:extLst>
          </p:cNvPr>
          <p:cNvSpPr txBox="1">
            <a:spLocks noChangeArrowheads="1"/>
          </p:cNvSpPr>
          <p:nvPr/>
        </p:nvSpPr>
        <p:spPr bwMode="auto">
          <a:xfrm>
            <a:off x="3671888" y="3275013"/>
            <a:ext cx="12334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数据挖掘</a:t>
            </a:r>
          </a:p>
        </p:txBody>
      </p:sp>
      <p:sp>
        <p:nvSpPr>
          <p:cNvPr id="20488" name="文本框 3">
            <a:extLst>
              <a:ext uri="{FF2B5EF4-FFF2-40B4-BE49-F238E27FC236}">
                <a16:creationId xmlns:a16="http://schemas.microsoft.com/office/drawing/2014/main" id="{9473EEC6-238E-45BD-9D09-60F4993D1EB4}"/>
              </a:ext>
            </a:extLst>
          </p:cNvPr>
          <p:cNvSpPr txBox="1">
            <a:spLocks noChangeArrowheads="1"/>
          </p:cNvSpPr>
          <p:nvPr/>
        </p:nvSpPr>
        <p:spPr bwMode="auto">
          <a:xfrm>
            <a:off x="5629275" y="3275013"/>
            <a:ext cx="12334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t>数据后处理</a:t>
            </a:r>
          </a:p>
        </p:txBody>
      </p:sp>
      <p:sp>
        <p:nvSpPr>
          <p:cNvPr id="20489" name="文本框 4">
            <a:extLst>
              <a:ext uri="{FF2B5EF4-FFF2-40B4-BE49-F238E27FC236}">
                <a16:creationId xmlns:a16="http://schemas.microsoft.com/office/drawing/2014/main" id="{79C22361-F647-4970-BB7A-6D6A951E187D}"/>
              </a:ext>
            </a:extLst>
          </p:cNvPr>
          <p:cNvSpPr txBox="1">
            <a:spLocks noChangeArrowheads="1"/>
          </p:cNvSpPr>
          <p:nvPr/>
        </p:nvSpPr>
        <p:spPr bwMode="auto">
          <a:xfrm>
            <a:off x="990694" y="4959350"/>
            <a:ext cx="15462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特征选择</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降维</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正规化</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mn-cs"/>
              </a:rPr>
              <a:t>数据子集</a:t>
            </a:r>
          </a:p>
        </p:txBody>
      </p:sp>
      <p:sp>
        <p:nvSpPr>
          <p:cNvPr id="20490" name="文本框 5">
            <a:extLst>
              <a:ext uri="{FF2B5EF4-FFF2-40B4-BE49-F238E27FC236}">
                <a16:creationId xmlns:a16="http://schemas.microsoft.com/office/drawing/2014/main" id="{33653F00-4A15-450C-9223-B4616AA454FD}"/>
              </a:ext>
            </a:extLst>
          </p:cNvPr>
          <p:cNvSpPr txBox="1">
            <a:spLocks noChangeArrowheads="1"/>
          </p:cNvSpPr>
          <p:nvPr/>
        </p:nvSpPr>
        <p:spPr bwMode="auto">
          <a:xfrm>
            <a:off x="5162550" y="5067300"/>
            <a:ext cx="15446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t>过滤模式</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t>可视化</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mn-cs"/>
              </a:rPr>
              <a:t>模式解释</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9" name="灯片编号占位符 6">
            <a:extLst>
              <a:ext uri="{FF2B5EF4-FFF2-40B4-BE49-F238E27FC236}">
                <a16:creationId xmlns:a16="http://schemas.microsoft.com/office/drawing/2014/main" id="{B54733FB-4A46-4125-9095-FB03A96532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DB390027-61E5-44BC-AFE2-0C607708EE49}" type="slidenum">
              <a:rPr lang="en-US" altLang="zh-CN" sz="1200">
                <a:solidFill>
                  <a:srgbClr val="898989"/>
                </a:solidFill>
                <a:latin typeface="Arial" panose="020B0604020202020204" pitchFamily="34" charset="0"/>
              </a:rPr>
              <a:pPr>
                <a:spcBef>
                  <a:spcPct val="0"/>
                </a:spcBef>
                <a:spcAft>
                  <a:spcPct val="0"/>
                </a:spcAft>
                <a:buClrTx/>
                <a:buSzTx/>
                <a:buFontTx/>
                <a:buNone/>
              </a:pPr>
              <a:t>40</a:t>
            </a:fld>
            <a:endParaRPr lang="en-US" altLang="zh-CN" sz="1200">
              <a:solidFill>
                <a:srgbClr val="898989"/>
              </a:solidFill>
              <a:latin typeface="Arial" panose="020B0604020202020204" pitchFamily="34" charset="0"/>
            </a:endParaRPr>
          </a:p>
        </p:txBody>
      </p:sp>
      <p:sp>
        <p:nvSpPr>
          <p:cNvPr id="40962" name="Rectangle 587">
            <a:extLst>
              <a:ext uri="{FF2B5EF4-FFF2-40B4-BE49-F238E27FC236}">
                <a16:creationId xmlns:a16="http://schemas.microsoft.com/office/drawing/2014/main" id="{98E8E982-DCA8-4E71-AAA6-A151E2068B3C}"/>
              </a:ext>
            </a:extLst>
          </p:cNvPr>
          <p:cNvSpPr>
            <a:spLocks noGrp="1" noChangeArrowheads="1"/>
          </p:cNvSpPr>
          <p:nvPr>
            <p:ph type="title" idx="4294967295"/>
          </p:nvPr>
        </p:nvSpPr>
        <p:spPr>
          <a:xfrm>
            <a:off x="381000" y="192088"/>
            <a:ext cx="8763000" cy="533400"/>
          </a:xfrm>
        </p:spPr>
        <p:txBody>
          <a:bodyPr/>
          <a:lstStyle/>
          <a:p>
            <a:r>
              <a:rPr lang="zh-CN" altLang="en-US" dirty="0">
                <a:latin typeface="Tahoma" panose="020B0604030504040204" pitchFamily="34" charset="0"/>
                <a:sym typeface="Arial" panose="020B0604020202020204" pitchFamily="34" charset="0"/>
              </a:rPr>
              <a:t>分裂后的基尼指数</a:t>
            </a:r>
            <a:endParaRPr lang="en-US" altLang="en-US" dirty="0"/>
          </a:p>
        </p:txBody>
      </p:sp>
      <p:sp>
        <p:nvSpPr>
          <p:cNvPr id="40963" name="Rectangle 589">
            <a:extLst>
              <a:ext uri="{FF2B5EF4-FFF2-40B4-BE49-F238E27FC236}">
                <a16:creationId xmlns:a16="http://schemas.microsoft.com/office/drawing/2014/main" id="{940A9942-4343-42EF-848D-6409A0140375}"/>
              </a:ext>
            </a:extLst>
          </p:cNvPr>
          <p:cNvSpPr>
            <a:spLocks noGrp="1" noChangeArrowheads="1"/>
          </p:cNvSpPr>
          <p:nvPr>
            <p:ph type="body" sz="half" idx="4294967295"/>
          </p:nvPr>
        </p:nvSpPr>
        <p:spPr>
          <a:xfrm>
            <a:off x="381000" y="1174752"/>
            <a:ext cx="8382000" cy="5181600"/>
          </a:xfrm>
        </p:spPr>
        <p:txBody>
          <a:bodyPr/>
          <a:lstStyle/>
          <a:p>
            <a:pPr>
              <a:buFont typeface="Wingdings" panose="05000000000000000000" pitchFamily="2" charset="2"/>
              <a:buChar char="n"/>
            </a:pPr>
            <a:r>
              <a:rPr lang="zh-CN" altLang="en-US" sz="2400" dirty="0"/>
              <a:t>当节点</a:t>
            </a:r>
            <a:r>
              <a:rPr lang="en-US" altLang="zh-CN" sz="2400" dirty="0"/>
              <a:t>p</a:t>
            </a:r>
            <a:r>
              <a:rPr lang="zh-CN" altLang="zh-CN" sz="2400" dirty="0"/>
              <a:t>被分</a:t>
            </a:r>
            <a:r>
              <a:rPr lang="zh-CN" altLang="en-US" sz="2400" dirty="0"/>
              <a:t>裂</a:t>
            </a:r>
            <a:r>
              <a:rPr lang="zh-CN" altLang="zh-CN" sz="2400" dirty="0"/>
              <a:t>为</a:t>
            </a:r>
            <a:r>
              <a:rPr lang="en-US" altLang="zh-CN" sz="2400" dirty="0"/>
              <a:t>k</a:t>
            </a:r>
            <a:r>
              <a:rPr lang="zh-CN" altLang="zh-CN" sz="2400" dirty="0"/>
              <a:t>个子</a:t>
            </a:r>
            <a:r>
              <a:rPr lang="zh-CN" altLang="en-US" sz="2400" dirty="0"/>
              <a:t>节点后，计算节点</a:t>
            </a:r>
            <a:r>
              <a:rPr lang="en-US" altLang="zh-CN" sz="2400" dirty="0"/>
              <a:t>p</a:t>
            </a:r>
            <a:r>
              <a:rPr lang="zh-CN" altLang="en-US" sz="2400" dirty="0"/>
              <a:t>的基尼指数</a:t>
            </a:r>
            <a:r>
              <a:rPr lang="en-US" altLang="zh-CN" sz="2400" dirty="0"/>
              <a:t> </a:t>
            </a:r>
          </a:p>
          <a:p>
            <a:pPr marL="0" indent="0">
              <a:buNone/>
            </a:pPr>
            <a:r>
              <a:rPr lang="en-US" altLang="zh-CN" sz="2400" dirty="0"/>
              <a:t>    </a:t>
            </a:r>
            <a:r>
              <a:rPr lang="zh-CN" altLang="en-US" sz="2400" dirty="0"/>
              <a:t>父节点</a:t>
            </a:r>
            <a:r>
              <a:rPr lang="en-US" altLang="zh-CN" sz="2400" dirty="0"/>
              <a:t>p</a:t>
            </a:r>
            <a:r>
              <a:rPr lang="zh-CN" altLang="en-US" sz="2400" dirty="0"/>
              <a:t>的基尼指数</a:t>
            </a:r>
            <a:r>
              <a:rPr lang="en-US" altLang="zh-CN" sz="2400" dirty="0"/>
              <a:t>=k</a:t>
            </a:r>
            <a:r>
              <a:rPr lang="zh-CN" altLang="en-US" sz="2400" dirty="0"/>
              <a:t>个子节点基尼指数的加权平均</a:t>
            </a:r>
            <a:endParaRPr lang="en-US" altLang="en-US" sz="2400" dirty="0"/>
          </a:p>
          <a:p>
            <a:pPr marL="342900" indent="-342900">
              <a:buNone/>
            </a:pPr>
            <a:endParaRPr lang="zh-CN" altLang="en-US" dirty="0"/>
          </a:p>
          <a:p>
            <a:pPr marL="342900" indent="-342900">
              <a:buNone/>
            </a:pPr>
            <a:r>
              <a:rPr lang="en-US" altLang="en-US" sz="2400" dirty="0"/>
              <a:t>	</a:t>
            </a:r>
            <a:endParaRPr lang="en-US" altLang="en-US" dirty="0"/>
          </a:p>
          <a:p>
            <a:pPr marL="342900" indent="-342900">
              <a:buNone/>
            </a:pPr>
            <a:endParaRPr lang="en-US" altLang="en-US" sz="2400" dirty="0"/>
          </a:p>
          <a:p>
            <a:pPr marL="342900" indent="-342900">
              <a:buNone/>
            </a:pPr>
            <a:r>
              <a:rPr lang="en-US" altLang="en-US" sz="2400" dirty="0"/>
              <a:t>	                    </a:t>
            </a:r>
          </a:p>
          <a:p>
            <a:pPr marL="342900" indent="-342900">
              <a:buNone/>
            </a:pPr>
            <a:r>
              <a:rPr lang="en-US" altLang="en-US" sz="2400" dirty="0"/>
              <a:t>           </a:t>
            </a:r>
            <a:r>
              <a:rPr lang="en-US" altLang="en-US" sz="2400" dirty="0" err="1"/>
              <a:t>n</a:t>
            </a:r>
            <a:r>
              <a:rPr lang="en-US" altLang="en-US" sz="2400" baseline="-25000" dirty="0" err="1"/>
              <a:t>i</a:t>
            </a:r>
            <a:r>
              <a:rPr lang="en-US" altLang="en-US" sz="2400" dirty="0"/>
              <a:t> = </a:t>
            </a:r>
            <a:r>
              <a:rPr lang="zh-CN" altLang="en-US" sz="2400" dirty="0"/>
              <a:t>在子节点</a:t>
            </a:r>
            <a:r>
              <a:rPr lang="en-US" altLang="zh-CN" sz="2400" dirty="0" err="1"/>
              <a:t>i</a:t>
            </a:r>
            <a:r>
              <a:rPr lang="zh-CN" altLang="zh-CN" sz="2400" dirty="0"/>
              <a:t>的</a:t>
            </a:r>
            <a:r>
              <a:rPr lang="zh-CN" altLang="en-US" sz="2400" dirty="0"/>
              <a:t>样本</a:t>
            </a:r>
            <a:r>
              <a:rPr lang="zh-CN" altLang="zh-CN" sz="2400" dirty="0"/>
              <a:t>数</a:t>
            </a:r>
            <a:endParaRPr lang="en-US" altLang="en-US" dirty="0"/>
          </a:p>
          <a:p>
            <a:pPr marL="342900" indent="-342900">
              <a:buNone/>
            </a:pPr>
            <a:r>
              <a:rPr lang="en-US" altLang="en-US" sz="2400" dirty="0"/>
              <a:t>    		n</a:t>
            </a:r>
            <a:r>
              <a:rPr lang="en-US" altLang="en-US" sz="2400" baseline="-25000" dirty="0"/>
              <a:t> </a:t>
            </a:r>
            <a:r>
              <a:rPr lang="en-US" altLang="en-US" sz="2400" dirty="0"/>
              <a:t> = </a:t>
            </a:r>
            <a:r>
              <a:rPr lang="zh-CN" altLang="en-US" sz="2400" dirty="0"/>
              <a:t>在父节点</a:t>
            </a:r>
            <a:r>
              <a:rPr lang="en-US" altLang="zh-CN" sz="2400" dirty="0"/>
              <a:t>p</a:t>
            </a:r>
            <a:r>
              <a:rPr lang="zh-CN" altLang="zh-CN" sz="2400" dirty="0"/>
              <a:t>的</a:t>
            </a:r>
            <a:r>
              <a:rPr lang="zh-CN" altLang="en-US" sz="2400" dirty="0"/>
              <a:t>样本</a:t>
            </a:r>
            <a:r>
              <a:rPr lang="zh-CN" altLang="zh-CN" sz="2400" dirty="0"/>
              <a:t>数</a:t>
            </a:r>
            <a:endParaRPr lang="en-US" altLang="zh-CN" sz="2400" dirty="0"/>
          </a:p>
          <a:p>
            <a:pPr marL="342900" indent="-342900">
              <a:buNone/>
            </a:pPr>
            <a:endParaRPr lang="en-US" altLang="en-US" dirty="0"/>
          </a:p>
          <a:p>
            <a:pPr marL="1828800" lvl="4" indent="0">
              <a:buNone/>
            </a:pPr>
            <a:endParaRPr lang="en-US" altLang="en-US" dirty="0"/>
          </a:p>
        </p:txBody>
      </p:sp>
      <p:pic>
        <p:nvPicPr>
          <p:cNvPr id="40964" name="Picture 188">
            <a:extLst>
              <a:ext uri="{FF2B5EF4-FFF2-40B4-BE49-F238E27FC236}">
                <a16:creationId xmlns:a16="http://schemas.microsoft.com/office/drawing/2014/main" id="{2998D070-CF7C-4C47-9DE3-611171BCDD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324100"/>
            <a:ext cx="3886200" cy="1104900"/>
          </a:xfrm>
          <a:prstGeom prst="rect">
            <a:avLst/>
          </a:prstGeom>
          <a:solidFill>
            <a:srgbClr val="FFFFCC"/>
          </a:solidFill>
          <a:ln w="9525">
            <a:solidFill>
              <a:srgbClr val="000000"/>
            </a:solidFill>
            <a:miter lim="800000"/>
            <a:headEnd/>
            <a:tailEnd/>
          </a:ln>
        </p:spPr>
      </p:pic>
      <p:sp>
        <p:nvSpPr>
          <p:cNvPr id="40965" name="Rectangle 591">
            <a:extLst>
              <a:ext uri="{FF2B5EF4-FFF2-40B4-BE49-F238E27FC236}">
                <a16:creationId xmlns:a16="http://schemas.microsoft.com/office/drawing/2014/main" id="{752E7170-CE15-4BB2-B870-6A953FA3499B}"/>
              </a:ext>
            </a:extLst>
          </p:cNvPr>
          <p:cNvSpPr>
            <a:spLocks noChangeArrowheads="1"/>
          </p:cNvSpPr>
          <p:nvPr/>
        </p:nvSpPr>
        <p:spPr bwMode="auto">
          <a:xfrm>
            <a:off x="628650" y="6356352"/>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800100" indent="-34290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30111030-58F4-4E9C-96AE-A14F4299B559}" type="datetime1">
              <a:rPr lang="en-US" altLang="en-US" sz="1200">
                <a:solidFill>
                  <a:srgbClr val="898989"/>
                </a:solidFill>
                <a:latin typeface="Arial" panose="020B0604020202020204" pitchFamily="34" charset="0"/>
                <a:sym typeface="Arial" panose="020B0604020202020204" pitchFamily="34" charset="0"/>
              </a:rPr>
              <a:pPr>
                <a:spcBef>
                  <a:spcPct val="0"/>
                </a:spcBef>
                <a:spcAft>
                  <a:spcPct val="0"/>
                </a:spcAft>
                <a:buClrTx/>
                <a:buSzTx/>
                <a:buFontTx/>
                <a:buNone/>
              </a:pPr>
              <a:t>6/8/2022</a:t>
            </a:fld>
            <a:endParaRPr lang="en-US" altLang="en-US" sz="1200">
              <a:solidFill>
                <a:srgbClr val="898989"/>
              </a:solidFill>
              <a:latin typeface="Arial" panose="020B0604020202020204" pitchFamily="34" charset="0"/>
              <a:sym typeface="Arial" panose="020B0604020202020204" pitchFamily="34" charset="0"/>
            </a:endParaRPr>
          </a:p>
        </p:txBody>
      </p:sp>
      <p:sp>
        <p:nvSpPr>
          <p:cNvPr id="40966" name="Rectangle 595">
            <a:extLst>
              <a:ext uri="{FF2B5EF4-FFF2-40B4-BE49-F238E27FC236}">
                <a16:creationId xmlns:a16="http://schemas.microsoft.com/office/drawing/2014/main" id="{84636083-BB8E-4FF1-9176-996D1A7B284D}"/>
              </a:ext>
            </a:extLst>
          </p:cNvPr>
          <p:cNvSpPr>
            <a:spLocks noChangeArrowheads="1"/>
          </p:cNvSpPr>
          <p:nvPr/>
        </p:nvSpPr>
        <p:spPr bwMode="auto">
          <a:xfrm>
            <a:off x="6457950" y="6356352"/>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800100" indent="-34290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0"/>
              </a:spcBef>
              <a:spcAft>
                <a:spcPct val="0"/>
              </a:spcAft>
              <a:buClrTx/>
              <a:buSzTx/>
              <a:buFontTx/>
              <a:buNone/>
            </a:pPr>
            <a:fld id="{373A2174-DB28-4FF0-A44A-916D84DB447B}" type="slidenum">
              <a:rPr lang="en-US" altLang="en-US" sz="1200">
                <a:solidFill>
                  <a:srgbClr val="898989"/>
                </a:solidFill>
                <a:latin typeface="Arial" panose="020B0604020202020204" pitchFamily="34" charset="0"/>
                <a:sym typeface="Arial" panose="020B0604020202020204" pitchFamily="34" charset="0"/>
              </a:rPr>
              <a:pPr algn="r">
                <a:spcBef>
                  <a:spcPct val="0"/>
                </a:spcBef>
                <a:spcAft>
                  <a:spcPct val="0"/>
                </a:spcAft>
                <a:buClrTx/>
                <a:buSzTx/>
                <a:buFontTx/>
                <a:buNone/>
              </a:pPr>
              <a:t>40</a:t>
            </a:fld>
            <a:endParaRPr lang="en-US" altLang="en-US" sz="1200">
              <a:solidFill>
                <a:srgbClr val="898989"/>
              </a:solidFill>
              <a:latin typeface="Arial" panose="020B0604020202020204" pitchFamily="34" charset="0"/>
              <a:sym typeface="Arial" panose="020B0604020202020204" pitchFamily="34" charset="0"/>
            </a:endParaRPr>
          </a:p>
        </p:txBody>
      </p:sp>
      <p:pic>
        <p:nvPicPr>
          <p:cNvPr id="2" name="图片 1">
            <a:extLst>
              <a:ext uri="{FF2B5EF4-FFF2-40B4-BE49-F238E27FC236}">
                <a16:creationId xmlns:a16="http://schemas.microsoft.com/office/drawing/2014/main" id="{69793096-5A93-4FE1-A950-ECBD7B40749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867400" y="2133600"/>
            <a:ext cx="2752725" cy="1743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4" name="灯片编号占位符 6">
            <a:extLst>
              <a:ext uri="{FF2B5EF4-FFF2-40B4-BE49-F238E27FC236}">
                <a16:creationId xmlns:a16="http://schemas.microsoft.com/office/drawing/2014/main" id="{030F5F34-5E69-4E56-90D6-8E0494D0B89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8E6FDD5D-4948-4B08-8475-F6489739FD4E}" type="slidenum">
              <a:rPr lang="en-US" altLang="zh-CN" sz="1200">
                <a:solidFill>
                  <a:srgbClr val="898989"/>
                </a:solidFill>
                <a:latin typeface="Arial" panose="020B0604020202020204" pitchFamily="34" charset="0"/>
              </a:rPr>
              <a:pPr>
                <a:spcBef>
                  <a:spcPct val="0"/>
                </a:spcBef>
                <a:spcAft>
                  <a:spcPct val="0"/>
                </a:spcAft>
                <a:buClrTx/>
                <a:buSzTx/>
                <a:buFontTx/>
                <a:buNone/>
              </a:pPr>
              <a:t>41</a:t>
            </a:fld>
            <a:endParaRPr lang="en-US" altLang="zh-CN" sz="1200">
              <a:solidFill>
                <a:srgbClr val="898989"/>
              </a:solidFill>
              <a:latin typeface="Arial" panose="020B0604020202020204" pitchFamily="34" charset="0"/>
            </a:endParaRPr>
          </a:p>
        </p:txBody>
      </p:sp>
      <p:sp>
        <p:nvSpPr>
          <p:cNvPr id="50178" name="Rectangle 835">
            <a:extLst>
              <a:ext uri="{FF2B5EF4-FFF2-40B4-BE49-F238E27FC236}">
                <a16:creationId xmlns:a16="http://schemas.microsoft.com/office/drawing/2014/main" id="{979D038C-5D2E-4F47-A4CE-A8C4C0080950}"/>
              </a:ext>
            </a:extLst>
          </p:cNvPr>
          <p:cNvSpPr>
            <a:spLocks noGrp="1" noChangeArrowheads="1"/>
          </p:cNvSpPr>
          <p:nvPr>
            <p:ph type="title" idx="4294967295"/>
          </p:nvPr>
        </p:nvSpPr>
        <p:spPr>
          <a:xfrm>
            <a:off x="234950" y="179072"/>
            <a:ext cx="8280400" cy="533400"/>
          </a:xfrm>
        </p:spPr>
        <p:txBody>
          <a:bodyPr/>
          <a:lstStyle/>
          <a:p>
            <a:r>
              <a:rPr lang="zh-CN" altLang="en-US" dirty="0">
                <a:latin typeface="Tahoma" panose="020B0604030504040204" pitchFamily="34" charset="0"/>
                <a:sym typeface="Arial" panose="020B0604020202020204" pitchFamily="34" charset="0"/>
              </a:rPr>
              <a:t>不纯度度量</a:t>
            </a:r>
            <a:r>
              <a:rPr lang="en-US" altLang="en-US" dirty="0">
                <a:latin typeface="Tahoma" panose="020B0604030504040204" pitchFamily="34" charset="0"/>
                <a:sym typeface="Arial" panose="020B0604020202020204" pitchFamily="34" charset="0"/>
              </a:rPr>
              <a:t>: </a:t>
            </a:r>
            <a:r>
              <a:rPr lang="zh-CN" altLang="en-US" dirty="0">
                <a:latin typeface="Tahoma" panose="020B0604030504040204" pitchFamily="34" charset="0"/>
                <a:sym typeface="Arial" panose="020B0604020202020204" pitchFamily="34" charset="0"/>
              </a:rPr>
              <a:t>熵</a:t>
            </a:r>
            <a:endParaRPr lang="zh-CN" altLang="en-US" sz="3600" dirty="0"/>
          </a:p>
        </p:txBody>
      </p:sp>
      <mc:AlternateContent xmlns:mc="http://schemas.openxmlformats.org/markup-compatibility/2006" xmlns:a14="http://schemas.microsoft.com/office/drawing/2010/main">
        <mc:Choice Requires="a14">
          <p:sp>
            <p:nvSpPr>
              <p:cNvPr id="50179" name="Rectangle 837">
                <a:extLst>
                  <a:ext uri="{FF2B5EF4-FFF2-40B4-BE49-F238E27FC236}">
                    <a16:creationId xmlns:a16="http://schemas.microsoft.com/office/drawing/2014/main" id="{BF76F389-5C4A-45AC-BA34-CB79C77D6F9A}"/>
                  </a:ext>
                </a:extLst>
              </p:cNvPr>
              <p:cNvSpPr>
                <a:spLocks noGrp="1" noChangeArrowheads="1"/>
              </p:cNvSpPr>
              <p:nvPr>
                <p:ph type="body" idx="4294967295"/>
              </p:nvPr>
            </p:nvSpPr>
            <p:spPr>
              <a:xfrm>
                <a:off x="234950" y="1169672"/>
                <a:ext cx="8382000" cy="5181600"/>
              </a:xfrm>
            </p:spPr>
            <p:txBody>
              <a:bodyPr/>
              <a:lstStyle/>
              <a:p>
                <a:pPr>
                  <a:lnSpc>
                    <a:spcPct val="90000"/>
                  </a:lnSpc>
                  <a:buFont typeface="Wingdings" panose="05000000000000000000" pitchFamily="2" charset="2"/>
                  <a:buChar char="n"/>
                </a:pPr>
                <a:r>
                  <a:rPr lang="zh-CN" altLang="en-US" dirty="0">
                    <a:latin typeface="Arial" panose="020B0604020202020204" pitchFamily="34" charset="0"/>
                    <a:sym typeface="Arial" panose="020B0604020202020204" pitchFamily="34" charset="0"/>
                  </a:rPr>
                  <a:t>单个节点</a:t>
                </a:r>
                <a:r>
                  <a:rPr lang="en-US" altLang="zh-CN" dirty="0">
                    <a:latin typeface="Arial" panose="020B0604020202020204" pitchFamily="34" charset="0"/>
                    <a:sym typeface="Arial" panose="020B0604020202020204" pitchFamily="34" charset="0"/>
                  </a:rPr>
                  <a:t>t</a:t>
                </a:r>
                <a:r>
                  <a:rPr lang="zh-CN" altLang="zh-CN" dirty="0">
                    <a:latin typeface="Arial" panose="020B0604020202020204" pitchFamily="34" charset="0"/>
                    <a:sym typeface="Arial" panose="020B0604020202020204" pitchFamily="34" charset="0"/>
                  </a:rPr>
                  <a:t>的熵</a:t>
                </a:r>
                <a:r>
                  <a:rPr lang="en-US" altLang="en-US" dirty="0">
                    <a:latin typeface="Arial" panose="020B0604020202020204" pitchFamily="34" charset="0"/>
                    <a:sym typeface="Arial" panose="020B0604020202020204" pitchFamily="34" charset="0"/>
                  </a:rPr>
                  <a:t>:</a:t>
                </a:r>
                <a:endParaRPr lang="zh-CN" altLang="en-US" dirty="0"/>
              </a:p>
              <a:p>
                <a:pPr marL="742950" lvl="1" indent="-285750">
                  <a:lnSpc>
                    <a:spcPct val="90000"/>
                  </a:lnSpc>
                </a:pPr>
                <a:endParaRPr lang="en-US" altLang="en-US" dirty="0"/>
              </a:p>
              <a:p>
                <a:pPr marL="1828800" lvl="4" indent="0">
                  <a:lnSpc>
                    <a:spcPct val="90000"/>
                  </a:lnSpc>
                  <a:buNone/>
                </a:pPr>
                <a:endParaRPr lang="en-US" altLang="en-US" dirty="0"/>
              </a:p>
              <a:p>
                <a:pPr marL="1085850" lvl="2" indent="-228600">
                  <a:lnSpc>
                    <a:spcPct val="90000"/>
                  </a:lnSpc>
                  <a:buNone/>
                </a:pPr>
                <a:r>
                  <a:rPr lang="zh-CN" altLang="en-US" sz="2000" dirty="0">
                    <a:sym typeface="Arial" panose="020B0604020202020204" pitchFamily="34" charset="0"/>
                  </a:rPr>
                  <a:t>           𝑝</a:t>
                </a:r>
                <a:r>
                  <a:rPr lang="en-US" altLang="zh-CN" sz="2000" dirty="0">
                    <a:sym typeface="Arial" panose="020B0604020202020204" pitchFamily="34" charset="0"/>
                  </a:rPr>
                  <a:t>(</a:t>
                </a:r>
                <a:r>
                  <a:rPr lang="zh-CN" altLang="en-US" sz="2000" dirty="0">
                    <a:sym typeface="Arial" panose="020B0604020202020204" pitchFamily="34" charset="0"/>
                  </a:rPr>
                  <a:t>𝑗│𝑡</a:t>
                </a:r>
                <a:r>
                  <a:rPr lang="en-US" altLang="zh-CN" sz="2000" dirty="0">
                    <a:sym typeface="Arial" panose="020B0604020202020204" pitchFamily="34" charset="0"/>
                  </a:rPr>
                  <a:t>)</a:t>
                </a:r>
                <a:r>
                  <a:rPr lang="zh-CN" altLang="en-US" sz="2000" dirty="0">
                    <a:sym typeface="Arial" panose="020B0604020202020204" pitchFamily="34" charset="0"/>
                  </a:rPr>
                  <a:t>代表节点</a:t>
                </a:r>
                <a:r>
                  <a:rPr lang="en-US" altLang="zh-CN" sz="2000" dirty="0">
                    <a:sym typeface="Arial" panose="020B0604020202020204" pitchFamily="34" charset="0"/>
                  </a:rPr>
                  <a:t>t</a:t>
                </a:r>
                <a:r>
                  <a:rPr lang="zh-CN" altLang="en-US" sz="2000" dirty="0">
                    <a:sym typeface="Arial" panose="020B0604020202020204" pitchFamily="34" charset="0"/>
                  </a:rPr>
                  <a:t>中属于类别</a:t>
                </a:r>
                <a:r>
                  <a:rPr lang="en-US" altLang="zh-CN" sz="2000" dirty="0">
                    <a:sym typeface="Arial" panose="020B0604020202020204" pitchFamily="34" charset="0"/>
                  </a:rPr>
                  <a:t>j</a:t>
                </a:r>
                <a:r>
                  <a:rPr lang="zh-CN" altLang="en-US" sz="2000" dirty="0">
                    <a:sym typeface="Arial" panose="020B0604020202020204" pitchFamily="34" charset="0"/>
                  </a:rPr>
                  <a:t>的样本比例</a:t>
                </a:r>
                <a:endParaRPr lang="en-US" altLang="zh-CN" sz="2000" dirty="0">
                  <a:sym typeface="Arial" panose="020B0604020202020204" pitchFamily="34" charset="0"/>
                </a:endParaRPr>
              </a:p>
              <a:p>
                <a:pPr marL="1085850" lvl="2" indent="-228600">
                  <a:lnSpc>
                    <a:spcPct val="90000"/>
                  </a:lnSpc>
                  <a:buNone/>
                </a:pPr>
                <a:endParaRPr lang="en-US" altLang="en-US" dirty="0"/>
              </a:p>
              <a:p>
                <a:pPr marL="1085850" lvl="2" indent="-228600">
                  <a:lnSpc>
                    <a:spcPct val="90000"/>
                  </a:lnSpc>
                </a:pPr>
                <a:r>
                  <a:rPr lang="zh-CN" altLang="en-US" dirty="0">
                    <a:latin typeface="Arial" panose="020B0604020202020204" pitchFamily="34" charset="0"/>
                    <a:sym typeface="Arial" panose="020B0604020202020204" pitchFamily="34" charset="0"/>
                  </a:rPr>
                  <a:t>最大值为 </a:t>
                </a:r>
                <a14:m>
                  <m:oMath xmlns:m="http://schemas.openxmlformats.org/officeDocument/2006/math">
                    <m:func>
                      <m:funcPr>
                        <m:ctrlPr>
                          <a:rPr lang="en-US" altLang="en-US" i="1" dirty="0" smtClean="0">
                            <a:latin typeface="Cambria Math" panose="02040503050406030204" pitchFamily="18" charset="0"/>
                            <a:sym typeface="Arial" panose="020B0604020202020204" pitchFamily="34" charset="0"/>
                          </a:rPr>
                        </m:ctrlPr>
                      </m:funcPr>
                      <m:fName>
                        <m:sSub>
                          <m:sSubPr>
                            <m:ctrlPr>
                              <a:rPr lang="en-US" altLang="en-US" i="1" dirty="0" smtClean="0">
                                <a:latin typeface="Cambria Math" panose="02040503050406030204" pitchFamily="18" charset="0"/>
                                <a:sym typeface="Arial" panose="020B0604020202020204" pitchFamily="34" charset="0"/>
                              </a:rPr>
                            </m:ctrlPr>
                          </m:sSubPr>
                          <m:e>
                            <m:r>
                              <m:rPr>
                                <m:sty m:val="p"/>
                              </m:rPr>
                              <a:rPr lang="en-US" altLang="en-US" i="0" dirty="0" smtClean="0">
                                <a:latin typeface="Cambria Math" panose="02040503050406030204" pitchFamily="18" charset="0"/>
                                <a:sym typeface="Arial" panose="020B0604020202020204" pitchFamily="34" charset="0"/>
                              </a:rPr>
                              <m:t>log</m:t>
                            </m:r>
                          </m:e>
                          <m:sub>
                            <m:r>
                              <a:rPr lang="en-US" altLang="en-US" b="0" i="1" dirty="0" smtClean="0">
                                <a:latin typeface="Cambria Math" panose="02040503050406030204" pitchFamily="18" charset="0"/>
                                <a:sym typeface="Arial" panose="020B0604020202020204" pitchFamily="34" charset="0"/>
                              </a:rPr>
                              <m:t>2</m:t>
                            </m:r>
                          </m:sub>
                        </m:sSub>
                      </m:fName>
                      <m:e>
                        <m:r>
                          <a:rPr lang="en-US" altLang="en-US" b="0" i="1" dirty="0" smtClean="0">
                            <a:latin typeface="Cambria Math" panose="02040503050406030204" pitchFamily="18" charset="0"/>
                            <a:sym typeface="Arial" panose="020B0604020202020204" pitchFamily="34" charset="0"/>
                          </a:rPr>
                          <m:t>𝑐</m:t>
                        </m:r>
                      </m:e>
                    </m:func>
                  </m:oMath>
                </a14:m>
                <a:r>
                  <a:rPr lang="en-US" altLang="zh-CN" dirty="0">
                    <a:latin typeface="Arial" panose="020B0604020202020204" pitchFamily="34" charset="0"/>
                    <a:sym typeface="Arial" panose="020B0604020202020204" pitchFamily="34" charset="0"/>
                  </a:rPr>
                  <a:t>: </a:t>
                </a:r>
                <a:r>
                  <a:rPr lang="zh-CN" altLang="en-US" dirty="0">
                    <a:sym typeface="Arial" panose="020B0604020202020204" pitchFamily="34" charset="0"/>
                  </a:rPr>
                  <a:t>当</a:t>
                </a:r>
                <a:r>
                  <a:rPr lang="zh-CN" altLang="en-US" b="1" dirty="0">
                    <a:solidFill>
                      <a:srgbClr val="0070C0"/>
                    </a:solidFill>
                    <a:sym typeface="Arial" panose="020B0604020202020204" pitchFamily="34" charset="0"/>
                  </a:rPr>
                  <a:t>各个类别的样本均匀分布</a:t>
                </a:r>
                <a:r>
                  <a:rPr lang="zh-CN" altLang="en-US" dirty="0">
                    <a:sym typeface="Arial" panose="020B0604020202020204" pitchFamily="34" charset="0"/>
                  </a:rPr>
                  <a:t>时，</a:t>
                </a:r>
                <a:r>
                  <a:rPr lang="zh-CN" altLang="en-US" b="1" dirty="0">
                    <a:solidFill>
                      <a:srgbClr val="0070C0"/>
                    </a:solidFill>
                    <a:sym typeface="Arial" panose="020B0604020202020204" pitchFamily="34" charset="0"/>
                  </a:rPr>
                  <a:t>不纯度最高</a:t>
                </a:r>
              </a:p>
              <a:p>
                <a:pPr marL="1085850" lvl="2" indent="-228600">
                  <a:lnSpc>
                    <a:spcPct val="90000"/>
                  </a:lnSpc>
                </a:pPr>
                <a:r>
                  <a:rPr lang="zh-CN" altLang="en-US" dirty="0">
                    <a:latin typeface="Arial" panose="020B0604020202020204" pitchFamily="34" charset="0"/>
                    <a:sym typeface="Arial" panose="020B0604020202020204" pitchFamily="34" charset="0"/>
                  </a:rPr>
                  <a:t>最小值</a:t>
                </a:r>
                <a:r>
                  <a:rPr lang="zh-CN" altLang="en-US" dirty="0">
                    <a:sym typeface="Arial" panose="020B0604020202020204" pitchFamily="34" charset="0"/>
                  </a:rPr>
                  <a:t>为 </a:t>
                </a:r>
                <a:r>
                  <a:rPr lang="en-US" altLang="en-US" dirty="0">
                    <a:latin typeface="Arial" panose="020B0604020202020204" pitchFamily="34" charset="0"/>
                    <a:sym typeface="Arial" panose="020B0604020202020204" pitchFamily="34" charset="0"/>
                  </a:rPr>
                  <a:t>0</a:t>
                </a:r>
                <a:r>
                  <a:rPr lang="zh-CN" altLang="en-US" dirty="0">
                    <a:latin typeface="Arial" panose="020B0604020202020204" pitchFamily="34" charset="0"/>
                    <a:sym typeface="Arial" panose="020B0604020202020204" pitchFamily="34" charset="0"/>
                  </a:rPr>
                  <a:t>，当</a:t>
                </a:r>
                <a:r>
                  <a:rPr lang="zh-CN" altLang="en-US" b="1" dirty="0">
                    <a:solidFill>
                      <a:srgbClr val="0070C0"/>
                    </a:solidFill>
                    <a:latin typeface="Arial" panose="020B0604020202020204" pitchFamily="34" charset="0"/>
                    <a:sym typeface="Arial" panose="020B0604020202020204" pitchFamily="34" charset="0"/>
                  </a:rPr>
                  <a:t>所有样本都属于同一类</a:t>
                </a:r>
                <a:r>
                  <a:rPr lang="zh-CN" altLang="en-US" dirty="0">
                    <a:latin typeface="Arial" panose="020B0604020202020204" pitchFamily="34" charset="0"/>
                    <a:sym typeface="Arial" panose="020B0604020202020204" pitchFamily="34" charset="0"/>
                  </a:rPr>
                  <a:t>时，</a:t>
                </a:r>
                <a:r>
                  <a:rPr lang="zh-CN" altLang="en-US" b="1" dirty="0">
                    <a:solidFill>
                      <a:srgbClr val="0070C0"/>
                    </a:solidFill>
                    <a:sym typeface="Arial" panose="020B0604020202020204" pitchFamily="34" charset="0"/>
                  </a:rPr>
                  <a:t>不纯度最低</a:t>
                </a:r>
                <a:endParaRPr lang="en-US" altLang="zh-CN" b="1" dirty="0">
                  <a:solidFill>
                    <a:srgbClr val="0070C0"/>
                  </a:solidFill>
                  <a:sym typeface="Arial" panose="020B0604020202020204" pitchFamily="34" charset="0"/>
                </a:endParaRPr>
              </a:p>
              <a:p>
                <a:pPr marL="1085850" lvl="2" indent="-228600">
                  <a:lnSpc>
                    <a:spcPct val="90000"/>
                  </a:lnSpc>
                </a:pPr>
                <a:endParaRPr lang="en-US" altLang="en-US" dirty="0"/>
              </a:p>
            </p:txBody>
          </p:sp>
        </mc:Choice>
        <mc:Fallback xmlns="">
          <p:sp>
            <p:nvSpPr>
              <p:cNvPr id="50179" name="Rectangle 837">
                <a:extLst>
                  <a:ext uri="{FF2B5EF4-FFF2-40B4-BE49-F238E27FC236}">
                    <a16:creationId xmlns:a16="http://schemas.microsoft.com/office/drawing/2014/main" id="{BF76F389-5C4A-45AC-BA34-CB79C77D6F9A}"/>
                  </a:ext>
                </a:extLst>
              </p:cNvPr>
              <p:cNvSpPr>
                <a:spLocks noGrp="1" noRot="1" noChangeAspect="1" noMove="1" noResize="1" noEditPoints="1" noAdjustHandles="1" noChangeArrowheads="1" noChangeShapeType="1" noTextEdit="1"/>
              </p:cNvSpPr>
              <p:nvPr>
                <p:ph type="body" idx="4294967295"/>
              </p:nvPr>
            </p:nvSpPr>
            <p:spPr>
              <a:xfrm>
                <a:off x="234950" y="1169672"/>
                <a:ext cx="8382000" cy="5181600"/>
              </a:xfrm>
              <a:blipFill>
                <a:blip r:embed="rId2"/>
                <a:stretch>
                  <a:fillRect l="-800" t="-2471"/>
                </a:stretch>
              </a:blipFill>
            </p:spPr>
            <p:txBody>
              <a:bodyPr/>
              <a:lstStyle/>
              <a:p>
                <a:r>
                  <a:rPr lang="zh-CN" altLang="en-US">
                    <a:noFill/>
                  </a:rPr>
                  <a:t> </a:t>
                </a:r>
              </a:p>
            </p:txBody>
          </p:sp>
        </mc:Fallback>
      </mc:AlternateContent>
      <p:pic>
        <p:nvPicPr>
          <p:cNvPr id="50180" name="Picture 212">
            <a:extLst>
              <a:ext uri="{FF2B5EF4-FFF2-40B4-BE49-F238E27FC236}">
                <a16:creationId xmlns:a16="http://schemas.microsoft.com/office/drawing/2014/main" id="{0464B0A4-6DC4-4864-850F-F1AF055433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752600"/>
            <a:ext cx="5803900" cy="615950"/>
          </a:xfrm>
          <a:prstGeom prst="rect">
            <a:avLst/>
          </a:prstGeom>
          <a:solidFill>
            <a:srgbClr val="FFFFCC"/>
          </a:solidFill>
          <a:ln w="9525">
            <a:solidFill>
              <a:srgbClr val="000000"/>
            </a:solidFill>
            <a:miter lim="800000"/>
            <a:headEnd/>
            <a:tailEnd/>
          </a:ln>
        </p:spPr>
      </p:pic>
      <p:sp>
        <p:nvSpPr>
          <p:cNvPr id="50181" name="Rectangle 839">
            <a:extLst>
              <a:ext uri="{FF2B5EF4-FFF2-40B4-BE49-F238E27FC236}">
                <a16:creationId xmlns:a16="http://schemas.microsoft.com/office/drawing/2014/main" id="{64FB8FD1-FA43-446C-AE00-2B3D6E3FFCC7}"/>
              </a:ext>
            </a:extLst>
          </p:cNvPr>
          <p:cNvSpPr>
            <a:spLocks noChangeArrowheads="1"/>
          </p:cNvSpPr>
          <p:nvPr/>
        </p:nvSpPr>
        <p:spPr bwMode="auto">
          <a:xfrm>
            <a:off x="628650" y="6356352"/>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800100" indent="-34290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EADDB173-86E4-4D74-928E-B2E99BD06CE7}" type="datetime1">
              <a:rPr lang="en-US" altLang="en-US" sz="1200">
                <a:solidFill>
                  <a:srgbClr val="898989"/>
                </a:solidFill>
                <a:latin typeface="Arial" panose="020B0604020202020204" pitchFamily="34" charset="0"/>
                <a:sym typeface="Arial" panose="020B0604020202020204" pitchFamily="34" charset="0"/>
              </a:rPr>
              <a:pPr>
                <a:spcBef>
                  <a:spcPct val="0"/>
                </a:spcBef>
                <a:spcAft>
                  <a:spcPct val="0"/>
                </a:spcAft>
                <a:buClrTx/>
                <a:buSzTx/>
                <a:buFontTx/>
                <a:buNone/>
              </a:pPr>
              <a:t>6/8/2022</a:t>
            </a:fld>
            <a:endParaRPr lang="en-US" altLang="en-US" sz="1200">
              <a:solidFill>
                <a:srgbClr val="898989"/>
              </a:solidFill>
              <a:latin typeface="Arial" panose="020B0604020202020204" pitchFamily="34" charset="0"/>
              <a:sym typeface="Arial" panose="020B0604020202020204" pitchFamily="34" charset="0"/>
            </a:endParaRPr>
          </a:p>
        </p:txBody>
      </p:sp>
      <p:sp>
        <p:nvSpPr>
          <p:cNvPr id="50182" name="Rectangle 843">
            <a:extLst>
              <a:ext uri="{FF2B5EF4-FFF2-40B4-BE49-F238E27FC236}">
                <a16:creationId xmlns:a16="http://schemas.microsoft.com/office/drawing/2014/main" id="{3F13FBEA-F3E6-45AA-B360-0EC08657A0A7}"/>
              </a:ext>
            </a:extLst>
          </p:cNvPr>
          <p:cNvSpPr>
            <a:spLocks noChangeArrowheads="1"/>
          </p:cNvSpPr>
          <p:nvPr/>
        </p:nvSpPr>
        <p:spPr bwMode="auto">
          <a:xfrm>
            <a:off x="6457950" y="6356352"/>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800100" indent="-34290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0"/>
              </a:spcBef>
              <a:spcAft>
                <a:spcPct val="0"/>
              </a:spcAft>
              <a:buClrTx/>
              <a:buSzTx/>
              <a:buFontTx/>
              <a:buNone/>
            </a:pPr>
            <a:fld id="{348A9EC8-E39D-4842-861C-D654A28592FB}" type="slidenum">
              <a:rPr lang="en-US" altLang="en-US" sz="1200">
                <a:solidFill>
                  <a:srgbClr val="898989"/>
                </a:solidFill>
                <a:latin typeface="Arial" panose="020B0604020202020204" pitchFamily="34" charset="0"/>
                <a:sym typeface="Arial" panose="020B0604020202020204" pitchFamily="34" charset="0"/>
              </a:rPr>
              <a:pPr algn="r">
                <a:spcBef>
                  <a:spcPct val="0"/>
                </a:spcBef>
                <a:spcAft>
                  <a:spcPct val="0"/>
                </a:spcAft>
                <a:buClrTx/>
                <a:buSzTx/>
                <a:buFontTx/>
                <a:buNone/>
              </a:pPr>
              <a:t>41</a:t>
            </a:fld>
            <a:endParaRPr lang="en-US" altLang="en-US" sz="1200">
              <a:solidFill>
                <a:srgbClr val="898989"/>
              </a:solidFill>
              <a:latin typeface="Arial" panose="020B0604020202020204" pitchFamily="34" charset="0"/>
              <a:sym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71C99FE-55E2-438D-BCFF-3F8A7210ED46}"/>
              </a:ext>
            </a:extLst>
          </p:cNvPr>
          <p:cNvSpPr>
            <a:spLocks noGrp="1" noChangeArrowheads="1"/>
          </p:cNvSpPr>
          <p:nvPr>
            <p:ph type="title"/>
          </p:nvPr>
        </p:nvSpPr>
        <p:spPr/>
        <p:txBody>
          <a:bodyPr/>
          <a:lstStyle/>
          <a:p>
            <a:r>
              <a:rPr lang="zh-CN" altLang="en-US" dirty="0">
                <a:latin typeface="宋体" panose="02010600030101010101" pitchFamily="2" charset="-122"/>
              </a:rPr>
              <a:t>计算</a:t>
            </a:r>
            <a:r>
              <a:rPr lang="en-US" altLang="zh-CN" dirty="0" err="1">
                <a:latin typeface="宋体" panose="02010600030101010101" pitchFamily="2" charset="-122"/>
              </a:rPr>
              <a:t>分裂后</a:t>
            </a:r>
            <a:r>
              <a:rPr lang="zh-CN" altLang="en-US" dirty="0">
                <a:latin typeface="宋体" panose="02010600030101010101" pitchFamily="2" charset="-122"/>
              </a:rPr>
              <a:t>的</a:t>
            </a:r>
            <a:r>
              <a:rPr lang="en-US" altLang="zh-CN" dirty="0">
                <a:latin typeface="宋体" panose="02010600030101010101" pitchFamily="2" charset="-122"/>
              </a:rPr>
              <a:t>信</a:t>
            </a:r>
            <a:r>
              <a:rPr lang="zh-CN" altLang="en-US" dirty="0">
                <a:latin typeface="宋体" panose="02010600030101010101" pitchFamily="2" charset="-122"/>
              </a:rPr>
              <a:t>息增益</a:t>
            </a:r>
            <a:endParaRPr lang="en-US" altLang="zh-CN" dirty="0">
              <a:latin typeface="宋体" panose="02010600030101010101" pitchFamily="2" charset="-122"/>
            </a:endParaRPr>
          </a:p>
        </p:txBody>
      </p:sp>
      <p:sp>
        <p:nvSpPr>
          <p:cNvPr id="52227" name="Rectangle 3">
            <a:extLst>
              <a:ext uri="{FF2B5EF4-FFF2-40B4-BE49-F238E27FC236}">
                <a16:creationId xmlns:a16="http://schemas.microsoft.com/office/drawing/2014/main" id="{E5CF7D4B-32BE-4658-812A-DCECAC1E4847}"/>
              </a:ext>
            </a:extLst>
          </p:cNvPr>
          <p:cNvSpPr>
            <a:spLocks noGrp="1" noChangeArrowheads="1"/>
          </p:cNvSpPr>
          <p:nvPr>
            <p:ph type="body" sz="half" idx="1"/>
          </p:nvPr>
        </p:nvSpPr>
        <p:spPr>
          <a:xfrm>
            <a:off x="381000" y="1143000"/>
            <a:ext cx="8382000" cy="4953000"/>
          </a:xfrm>
        </p:spPr>
        <p:txBody>
          <a:bodyPr/>
          <a:lstStyle/>
          <a:p>
            <a:pPr>
              <a:buFont typeface="Wingdings" panose="05000000000000000000" pitchFamily="2" charset="2"/>
              <a:buChar char="n"/>
            </a:pPr>
            <a:r>
              <a:rPr lang="zh-CN" altLang="en-US" sz="2400" dirty="0"/>
              <a:t>当节点</a:t>
            </a:r>
            <a:r>
              <a:rPr lang="en-US" altLang="zh-CN" sz="2400" dirty="0"/>
              <a:t>p</a:t>
            </a:r>
            <a:r>
              <a:rPr lang="zh-CN" altLang="zh-CN" sz="2400" dirty="0"/>
              <a:t>分</a:t>
            </a:r>
            <a:r>
              <a:rPr lang="zh-CN" altLang="en-US" sz="2400" dirty="0"/>
              <a:t>裂</a:t>
            </a:r>
            <a:r>
              <a:rPr lang="zh-CN" altLang="zh-CN" sz="2400" dirty="0"/>
              <a:t>为</a:t>
            </a:r>
            <a:r>
              <a:rPr lang="en-US" altLang="zh-CN" sz="2400" dirty="0"/>
              <a:t>k</a:t>
            </a:r>
            <a:r>
              <a:rPr lang="zh-CN" altLang="zh-CN" sz="2400" dirty="0"/>
              <a:t>个子</a:t>
            </a:r>
            <a:r>
              <a:rPr lang="zh-CN" altLang="en-US" sz="2400" dirty="0"/>
              <a:t>节点后，计算节点</a:t>
            </a:r>
            <a:r>
              <a:rPr lang="en-US" altLang="zh-CN" sz="2400" dirty="0"/>
              <a:t>p</a:t>
            </a:r>
            <a:r>
              <a:rPr lang="zh-CN" altLang="en-US" sz="2400" dirty="0"/>
              <a:t>的熵</a:t>
            </a:r>
            <a:endParaRPr lang="en-US" altLang="zh-CN" sz="2400" dirty="0"/>
          </a:p>
          <a:p>
            <a:pPr marL="457200" lvl="1" indent="0">
              <a:buNone/>
            </a:pPr>
            <a:r>
              <a:rPr lang="zh-CN" altLang="en-US" sz="2400" dirty="0"/>
              <a:t>划分后父节点</a:t>
            </a:r>
            <a:r>
              <a:rPr lang="en-US" altLang="zh-CN" sz="2400" dirty="0"/>
              <a:t>p</a:t>
            </a:r>
            <a:r>
              <a:rPr lang="zh-CN" altLang="en-US" sz="2400" dirty="0"/>
              <a:t>的熵</a:t>
            </a:r>
            <a:r>
              <a:rPr lang="en-US" altLang="zh-CN" sz="2400" dirty="0"/>
              <a:t>=k</a:t>
            </a:r>
            <a:r>
              <a:rPr lang="zh-CN" altLang="en-US" sz="2400" dirty="0"/>
              <a:t>个子节点熵的加权平均</a:t>
            </a:r>
            <a:endParaRPr lang="en-US" altLang="zh-CN" sz="2400" dirty="0"/>
          </a:p>
          <a:p>
            <a:pPr marL="457200" lvl="1" indent="0">
              <a:buNone/>
            </a:pPr>
            <a:endParaRPr lang="en-US" altLang="zh-CN" sz="2400" dirty="0"/>
          </a:p>
          <a:p>
            <a:pPr>
              <a:buFont typeface="Wingdings" panose="05000000000000000000" pitchFamily="2" charset="2"/>
              <a:buChar char="n"/>
            </a:pPr>
            <a:r>
              <a:rPr lang="zh-CN" altLang="en-US" dirty="0"/>
              <a:t>信息增益</a:t>
            </a:r>
            <a:r>
              <a:rPr lang="en-US" altLang="zh-CN" dirty="0"/>
              <a:t>: </a:t>
            </a:r>
          </a:p>
          <a:p>
            <a:pPr marL="742950" lvl="1" indent="-285750"/>
            <a:endParaRPr lang="en-US" altLang="zh-CN" sz="2400" dirty="0"/>
          </a:p>
          <a:p>
            <a:pPr marL="1146175" lvl="2" indent="-228600">
              <a:buNone/>
            </a:pPr>
            <a:endParaRPr lang="en-US" altLang="zh-CN" sz="2000" dirty="0"/>
          </a:p>
          <a:p>
            <a:pPr marL="742950" lvl="1" indent="-285750"/>
            <a:endParaRPr lang="en-US" altLang="zh-CN" sz="2400" dirty="0"/>
          </a:p>
          <a:p>
            <a:pPr lvl="1">
              <a:buFont typeface="Wingdings" panose="05000000000000000000" pitchFamily="2" charset="2"/>
              <a:buChar char="Ø"/>
            </a:pPr>
            <a:r>
              <a:rPr lang="en-US" altLang="zh-CN" sz="2400" dirty="0" err="1">
                <a:latin typeface="宋体" panose="02010600030101010101" pitchFamily="2" charset="-122"/>
              </a:rPr>
              <a:t>选择最大化信息增益的</a:t>
            </a:r>
            <a:r>
              <a:rPr lang="zh-CN" altLang="en-US" sz="2400" dirty="0">
                <a:latin typeface="宋体" panose="02010600030101010101" pitchFamily="2" charset="-122"/>
              </a:rPr>
              <a:t>属性</a:t>
            </a:r>
            <a:r>
              <a:rPr lang="en-US" altLang="zh-CN" sz="2400" dirty="0" err="1">
                <a:latin typeface="宋体" panose="02010600030101010101" pitchFamily="2" charset="-122"/>
              </a:rPr>
              <a:t>划分</a:t>
            </a:r>
            <a:endParaRPr lang="en-US" altLang="zh-CN" sz="2400" dirty="0">
              <a:latin typeface="宋体" panose="02010600030101010101" pitchFamily="2" charset="-122"/>
            </a:endParaRPr>
          </a:p>
          <a:p>
            <a:pPr marL="1371600" lvl="3" indent="0">
              <a:buNone/>
            </a:pPr>
            <a:endParaRPr lang="en-US" altLang="zh-CN" sz="1800" dirty="0"/>
          </a:p>
          <a:p>
            <a:pPr marL="292100" lvl="1" indent="-292100">
              <a:lnSpc>
                <a:spcPct val="90000"/>
              </a:lnSpc>
              <a:buSzPct val="75000"/>
              <a:buFont typeface="Wingdings" panose="05000000000000000000" pitchFamily="2" charset="2"/>
              <a:buChar char="n"/>
            </a:pPr>
            <a:r>
              <a:rPr lang="zh-CN" altLang="en-US" dirty="0">
                <a:solidFill>
                  <a:srgbClr val="000000"/>
                </a:solidFill>
              </a:rPr>
              <a:t>基于</a:t>
            </a:r>
            <a:r>
              <a:rPr lang="zh-CN" altLang="en-US" dirty="0">
                <a:solidFill>
                  <a:srgbClr val="FF0000"/>
                </a:solidFill>
              </a:rPr>
              <a:t>熵</a:t>
            </a:r>
            <a:r>
              <a:rPr lang="zh-CN" altLang="en-US" dirty="0">
                <a:solidFill>
                  <a:srgbClr val="000000"/>
                </a:solidFill>
              </a:rPr>
              <a:t>的不纯度度量用于</a:t>
            </a:r>
            <a:r>
              <a:rPr lang="en-US" altLang="zh-CN" dirty="0">
                <a:solidFill>
                  <a:srgbClr val="FF0000"/>
                </a:solidFill>
              </a:rPr>
              <a:t>ID3</a:t>
            </a:r>
            <a:r>
              <a:rPr lang="zh-CN" altLang="en-US" dirty="0">
                <a:solidFill>
                  <a:srgbClr val="000000"/>
                </a:solidFill>
              </a:rPr>
              <a:t>决策树算法</a:t>
            </a:r>
          </a:p>
          <a:p>
            <a:pPr marL="342900" indent="-342900">
              <a:buNone/>
            </a:pPr>
            <a:endParaRPr lang="zh-CN" altLang="en-US" sz="2400" dirty="0"/>
          </a:p>
        </p:txBody>
      </p:sp>
      <p:sp>
        <p:nvSpPr>
          <p:cNvPr id="52231" name="Slide Number Placeholder 3">
            <a:extLst>
              <a:ext uri="{FF2B5EF4-FFF2-40B4-BE49-F238E27FC236}">
                <a16:creationId xmlns:a16="http://schemas.microsoft.com/office/drawing/2014/main" id="{F82C951E-EE09-4E4D-8C50-DC99135F7AE4}"/>
              </a:ext>
            </a:extLst>
          </p:cNvPr>
          <p:cNvSpPr>
            <a:spLocks noGrp="1" noChangeArrowheads="1"/>
          </p:cNvSpPr>
          <p:nvPr>
            <p:ph type="sldNum" sz="quarter" idx="11"/>
          </p:nvPr>
        </p:nvSpPr>
        <p:spPr bwMode="auto">
          <a:xfrm>
            <a:off x="628650" y="6356352"/>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lgn="l">
              <a:spcBef>
                <a:spcPct val="0"/>
              </a:spcBef>
              <a:spcAft>
                <a:spcPct val="0"/>
              </a:spcAft>
              <a:buClrTx/>
              <a:buSzTx/>
              <a:buFontTx/>
              <a:buNone/>
            </a:pPr>
            <a:fld id="{542A4622-A78C-45B5-8E95-3FF3766B887B}" type="slidenum">
              <a:rPr lang="en-US" altLang="zh-CN" sz="1200">
                <a:solidFill>
                  <a:srgbClr val="898989"/>
                </a:solidFill>
                <a:latin typeface="Arial" panose="020B0604020202020204" pitchFamily="34" charset="0"/>
              </a:rPr>
              <a:pPr algn="l">
                <a:spcBef>
                  <a:spcPct val="0"/>
                </a:spcBef>
                <a:spcAft>
                  <a:spcPct val="0"/>
                </a:spcAft>
                <a:buClrTx/>
                <a:buSzTx/>
                <a:buFontTx/>
                <a:buNone/>
              </a:pPr>
              <a:t>42</a:t>
            </a:fld>
            <a:endParaRPr lang="en-US" altLang="zh-CN" sz="1200">
              <a:solidFill>
                <a:srgbClr val="898989"/>
              </a:solidFill>
              <a:latin typeface="Arial" panose="020B0604020202020204" pitchFamily="34" charset="0"/>
            </a:endParaRPr>
          </a:p>
        </p:txBody>
      </p:sp>
      <p:graphicFrame>
        <p:nvGraphicFramePr>
          <p:cNvPr id="52228" name="Object 4">
            <a:extLst>
              <a:ext uri="{FF2B5EF4-FFF2-40B4-BE49-F238E27FC236}">
                <a16:creationId xmlns:a16="http://schemas.microsoft.com/office/drawing/2014/main" id="{CA1031CF-C64A-447E-BF17-4DA1474D42B7}"/>
              </a:ext>
            </a:extLst>
          </p:cNvPr>
          <p:cNvGraphicFramePr>
            <a:graphicFrameLocks noChangeAspect="1"/>
          </p:cNvGraphicFramePr>
          <p:nvPr>
            <p:extLst/>
          </p:nvPr>
        </p:nvGraphicFramePr>
        <p:xfrm>
          <a:off x="1426368" y="3048000"/>
          <a:ext cx="6189663" cy="966788"/>
        </p:xfrm>
        <a:graphic>
          <a:graphicData uri="http://schemas.openxmlformats.org/presentationml/2006/ole">
            <mc:AlternateContent xmlns:mc="http://schemas.openxmlformats.org/markup-compatibility/2006">
              <mc:Choice xmlns:v="urn:schemas-microsoft-com:vml" Requires="v">
                <p:oleObj spid="_x0000_s172092" r:id="rId3" imgW="5041900" imgH="787400" progId="Equation.3">
                  <p:embed/>
                </p:oleObj>
              </mc:Choice>
              <mc:Fallback>
                <p:oleObj r:id="rId3" imgW="5041900" imgH="787400" progId="Equation.3">
                  <p:embed/>
                  <p:pic>
                    <p:nvPicPr>
                      <p:cNvPr id="52228" name="Object 4">
                        <a:extLst>
                          <a:ext uri="{FF2B5EF4-FFF2-40B4-BE49-F238E27FC236}">
                            <a16:creationId xmlns:a16="http://schemas.microsoft.com/office/drawing/2014/main" id="{CA1031CF-C64A-447E-BF17-4DA1474D4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6368" y="3048000"/>
                        <a:ext cx="6189663" cy="966788"/>
                      </a:xfrm>
                      <a:prstGeom prst="rect">
                        <a:avLst/>
                      </a:prstGeom>
                      <a:solidFill>
                        <a:srgbClr val="FFFFCC"/>
                      </a:solidFill>
                      <a:ln w="9525">
                        <a:solidFill>
                          <a:schemeClr val="tx1"/>
                        </a:solidFill>
                        <a:miter lim="800000"/>
                        <a:headEnd/>
                        <a:tailEnd/>
                      </a:ln>
                    </p:spPr>
                  </p:pic>
                </p:oleObj>
              </mc:Fallback>
            </mc:AlternateContent>
          </a:graphicData>
        </a:graphic>
      </p:graphicFrame>
      <p:sp>
        <p:nvSpPr>
          <p:cNvPr id="2" name="矩形 1">
            <a:extLst>
              <a:ext uri="{FF2B5EF4-FFF2-40B4-BE49-F238E27FC236}">
                <a16:creationId xmlns:a16="http://schemas.microsoft.com/office/drawing/2014/main" id="{C861A543-2E50-4379-920D-2D98C947395C}"/>
              </a:ext>
            </a:extLst>
          </p:cNvPr>
          <p:cNvSpPr/>
          <p:nvPr/>
        </p:nvSpPr>
        <p:spPr bwMode="auto">
          <a:xfrm>
            <a:off x="2895600" y="3200400"/>
            <a:ext cx="1828800" cy="609600"/>
          </a:xfrm>
          <a:prstGeom prst="rect">
            <a:avLst/>
          </a:prstGeom>
          <a:noFill/>
          <a:ln w="28575" cap="flat" cmpd="sng" algn="ctr">
            <a:solidFill>
              <a:srgbClr val="FF0000"/>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ndParaRPr>
          </a:p>
        </p:txBody>
      </p:sp>
      <p:sp>
        <p:nvSpPr>
          <p:cNvPr id="9" name="矩形 8">
            <a:extLst>
              <a:ext uri="{FF2B5EF4-FFF2-40B4-BE49-F238E27FC236}">
                <a16:creationId xmlns:a16="http://schemas.microsoft.com/office/drawing/2014/main" id="{5D90805D-05BF-4EED-A4EB-42C531384E5A}"/>
              </a:ext>
            </a:extLst>
          </p:cNvPr>
          <p:cNvSpPr/>
          <p:nvPr/>
        </p:nvSpPr>
        <p:spPr bwMode="auto">
          <a:xfrm>
            <a:off x="5029199" y="3048000"/>
            <a:ext cx="2586831" cy="914400"/>
          </a:xfrm>
          <a:prstGeom prst="rect">
            <a:avLst/>
          </a:prstGeom>
          <a:noFill/>
          <a:ln w="28575" cap="flat" cmpd="sng" algn="ctr">
            <a:solidFill>
              <a:srgbClr val="FF0000"/>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4F4BF69-6C3F-461D-85CA-B7BC274E9E78}"/>
              </a:ext>
            </a:extLst>
          </p:cNvPr>
          <p:cNvSpPr>
            <a:spLocks noGrp="1" noChangeArrowheads="1"/>
          </p:cNvSpPr>
          <p:nvPr>
            <p:ph type="title"/>
          </p:nvPr>
        </p:nvSpPr>
        <p:spPr>
          <a:xfrm>
            <a:off x="411163" y="152400"/>
            <a:ext cx="8280400" cy="533400"/>
          </a:xfrm>
        </p:spPr>
        <p:txBody>
          <a:bodyPr/>
          <a:lstStyle/>
          <a:p>
            <a:pPr>
              <a:defRPr/>
            </a:pPr>
            <a:r>
              <a:rPr lang="zh-CN" altLang="en-US" sz="3000" dirty="0">
                <a:cs typeface="+mj-cs"/>
              </a:rPr>
              <a:t>信息增益的缺点：导致大量分区</a:t>
            </a:r>
          </a:p>
        </p:txBody>
      </p:sp>
      <p:sp>
        <p:nvSpPr>
          <p:cNvPr id="53251" name="Rectangle 3">
            <a:extLst>
              <a:ext uri="{FF2B5EF4-FFF2-40B4-BE49-F238E27FC236}">
                <a16:creationId xmlns:a16="http://schemas.microsoft.com/office/drawing/2014/main" id="{801CB6CC-C0F8-450F-87AA-0A1BA0521DA0}"/>
              </a:ext>
            </a:extLst>
          </p:cNvPr>
          <p:cNvSpPr>
            <a:spLocks noGrp="1" noChangeArrowheads="1"/>
          </p:cNvSpPr>
          <p:nvPr>
            <p:ph idx="1"/>
          </p:nvPr>
        </p:nvSpPr>
        <p:spPr>
          <a:xfrm>
            <a:off x="411164" y="990600"/>
            <a:ext cx="8318500" cy="5334000"/>
          </a:xfrm>
        </p:spPr>
        <p:txBody>
          <a:bodyPr/>
          <a:lstStyle/>
          <a:p>
            <a:pPr>
              <a:buFont typeface="Wingdings" panose="05000000000000000000" pitchFamily="2" charset="2"/>
              <a:buChar char="n"/>
            </a:pPr>
            <a:r>
              <a:rPr lang="zh-CN" altLang="en-US" sz="2400" dirty="0">
                <a:ea typeface="宋体" panose="02010600030101010101" pitchFamily="2" charset="-122"/>
              </a:rPr>
              <a:t>信息增益趋于分裂更多的子集，子集越小越纯</a:t>
            </a:r>
            <a:endParaRPr lang="en-US" altLang="zh-CN" sz="2400" dirty="0"/>
          </a:p>
          <a:p>
            <a:endParaRPr lang="en-US" altLang="zh-CN" dirty="0"/>
          </a:p>
          <a:p>
            <a:endParaRPr lang="en-US" altLang="zh-CN" dirty="0"/>
          </a:p>
          <a:p>
            <a:endParaRPr lang="en-US" altLang="zh-CN" dirty="0"/>
          </a:p>
          <a:p>
            <a:pPr marL="457200" lvl="1" indent="0">
              <a:buNone/>
            </a:pPr>
            <a:endParaRPr lang="zh-CN" altLang="en-US" dirty="0">
              <a:ea typeface="宋体" panose="02010600030101010101" pitchFamily="2" charset="-122"/>
            </a:endParaRPr>
          </a:p>
          <a:p>
            <a:pPr>
              <a:buFont typeface="Wingdings" panose="05000000000000000000" pitchFamily="2" charset="2"/>
              <a:buChar char="n"/>
            </a:pPr>
            <a:endParaRPr lang="en-US" altLang="zh-CN" sz="2000" dirty="0">
              <a:latin typeface="宋体" panose="02010600030101010101" pitchFamily="2" charset="-122"/>
              <a:ea typeface="宋体" panose="02010600030101010101" pitchFamily="2" charset="-122"/>
            </a:endParaRPr>
          </a:p>
          <a:p>
            <a:pP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顾客</a:t>
            </a:r>
            <a:r>
              <a:rPr lang="en-US" altLang="zh-CN" sz="2400" dirty="0">
                <a:latin typeface="宋体" panose="02010600030101010101" pitchFamily="2" charset="-122"/>
                <a:ea typeface="宋体" panose="02010600030101010101" pitchFamily="2" charset="-122"/>
              </a:rPr>
              <a:t>ID</a:t>
            </a:r>
            <a:r>
              <a:rPr lang="zh-CN" altLang="en-US" sz="2400" dirty="0">
                <a:latin typeface="宋体" panose="02010600030101010101" pitchFamily="2" charset="-122"/>
                <a:ea typeface="宋体" panose="02010600030101010101" pitchFamily="2" charset="-122"/>
              </a:rPr>
              <a:t>具有最高的信息增益，熵都为</a:t>
            </a:r>
            <a:r>
              <a:rPr lang="en-US" altLang="zh-CN" sz="2400" dirty="0">
                <a:latin typeface="宋体" panose="02010600030101010101" pitchFamily="2" charset="-122"/>
                <a:ea typeface="宋体" panose="02010600030101010101" pitchFamily="2" charset="-122"/>
              </a:rPr>
              <a:t>0</a:t>
            </a:r>
          </a:p>
          <a:p>
            <a:pP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然而，顾客</a:t>
            </a:r>
            <a:r>
              <a:rPr lang="en-US" altLang="zh-CN" sz="2400" dirty="0">
                <a:latin typeface="宋体" panose="02010600030101010101" pitchFamily="2" charset="-122"/>
                <a:ea typeface="宋体" panose="02010600030101010101" pitchFamily="2" charset="-122"/>
              </a:rPr>
              <a:t>ID</a:t>
            </a:r>
            <a:r>
              <a:rPr lang="zh-CN" altLang="en-US" sz="2400" dirty="0">
                <a:latin typeface="宋体" panose="02010600030101010101" pitchFamily="2" charset="-122"/>
                <a:ea typeface="宋体" panose="02010600030101010101" pitchFamily="2" charset="-122"/>
              </a:rPr>
              <a:t>并不是好的划分属性，</a:t>
            </a:r>
            <a:r>
              <a:rPr lang="en-US" altLang="zh-CN" sz="2400" dirty="0">
                <a:latin typeface="宋体" panose="02010600030101010101" pitchFamily="2" charset="-122"/>
                <a:ea typeface="宋体" panose="02010600030101010101" pitchFamily="2" charset="-122"/>
              </a:rPr>
              <a:t>ID</a:t>
            </a:r>
            <a:r>
              <a:rPr lang="zh-CN" altLang="en-US" sz="2400" dirty="0">
                <a:latin typeface="宋体" panose="02010600030101010101" pitchFamily="2" charset="-122"/>
                <a:ea typeface="宋体" panose="02010600030101010101" pitchFamily="2" charset="-122"/>
              </a:rPr>
              <a:t>没有预测性和可推理性，新用户会被分配新</a:t>
            </a:r>
            <a:r>
              <a:rPr lang="en-US" altLang="zh-CN" sz="2400" dirty="0">
                <a:latin typeface="宋体" panose="02010600030101010101" pitchFamily="2" charset="-122"/>
                <a:ea typeface="宋体" panose="02010600030101010101" pitchFamily="2" charset="-122"/>
              </a:rPr>
              <a:t>ID</a:t>
            </a:r>
            <a:r>
              <a:rPr lang="zh-CN" altLang="en-US" sz="2400" dirty="0">
                <a:latin typeface="宋体" panose="02010600030101010101" pitchFamily="2" charset="-122"/>
                <a:ea typeface="宋体" panose="02010600030101010101" pitchFamily="2" charset="-122"/>
              </a:rPr>
              <a:t>，无法将这个属性用于未知的测试集</a:t>
            </a:r>
            <a:endParaRPr lang="en-US" altLang="zh-CN" sz="2400" dirty="0">
              <a:latin typeface="宋体" panose="02010600030101010101" pitchFamily="2" charset="-122"/>
              <a:ea typeface="宋体" panose="02010600030101010101" pitchFamily="2" charset="-122"/>
            </a:endParaRPr>
          </a:p>
          <a:p>
            <a:pP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子节点越多，决策树越复杂，容易过拟合</a:t>
            </a:r>
            <a:endParaRPr lang="en-US" altLang="zh-CN" sz="2400" dirty="0">
              <a:latin typeface="宋体" panose="02010600030101010101" pitchFamily="2" charset="-122"/>
              <a:ea typeface="宋体" panose="02010600030101010101" pitchFamily="2" charset="-122"/>
            </a:endParaRPr>
          </a:p>
        </p:txBody>
      </p:sp>
      <p:sp>
        <p:nvSpPr>
          <p:cNvPr id="53255" name="Slide Number Placeholder 3">
            <a:extLst>
              <a:ext uri="{FF2B5EF4-FFF2-40B4-BE49-F238E27FC236}">
                <a16:creationId xmlns:a16="http://schemas.microsoft.com/office/drawing/2014/main" id="{0408BF3C-3130-47A2-B81F-9D1F45C07793}"/>
              </a:ext>
            </a:extLst>
          </p:cNvPr>
          <p:cNvSpPr>
            <a:spLocks noGrp="1" noChangeArrowheads="1"/>
          </p:cNvSpPr>
          <p:nvPr>
            <p:ph type="sldNum" sz="quarter" idx="11"/>
          </p:nvPr>
        </p:nvSpPr>
        <p:spPr bwMode="auto">
          <a:xfrm>
            <a:off x="628650" y="6356352"/>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lgn="l">
              <a:spcBef>
                <a:spcPct val="0"/>
              </a:spcBef>
              <a:spcAft>
                <a:spcPct val="0"/>
              </a:spcAft>
              <a:buClrTx/>
              <a:buSzTx/>
              <a:buFontTx/>
              <a:buNone/>
            </a:pPr>
            <a:fld id="{48C4484C-CF58-41C9-8698-AC38F1E9AB4F}" type="slidenum">
              <a:rPr lang="en-US" altLang="zh-CN" sz="1200">
                <a:solidFill>
                  <a:srgbClr val="898989"/>
                </a:solidFill>
                <a:latin typeface="Arial" panose="020B0604020202020204" pitchFamily="34" charset="0"/>
              </a:rPr>
              <a:pPr algn="l">
                <a:spcBef>
                  <a:spcPct val="0"/>
                </a:spcBef>
                <a:spcAft>
                  <a:spcPct val="0"/>
                </a:spcAft>
                <a:buClrTx/>
                <a:buSzTx/>
                <a:buFontTx/>
                <a:buNone/>
              </a:pPr>
              <a:t>43</a:t>
            </a:fld>
            <a:endParaRPr lang="en-US" altLang="zh-CN" sz="1200">
              <a:solidFill>
                <a:srgbClr val="898989"/>
              </a:solidFill>
              <a:latin typeface="Arial" panose="020B0604020202020204" pitchFamily="34" charset="0"/>
            </a:endParaRPr>
          </a:p>
        </p:txBody>
      </p:sp>
      <p:graphicFrame>
        <p:nvGraphicFramePr>
          <p:cNvPr id="53252" name="Object 4">
            <a:extLst>
              <a:ext uri="{FF2B5EF4-FFF2-40B4-BE49-F238E27FC236}">
                <a16:creationId xmlns:a16="http://schemas.microsoft.com/office/drawing/2014/main" id="{F10019C4-A681-4944-92E5-43266536E00C}"/>
              </a:ext>
            </a:extLst>
          </p:cNvPr>
          <p:cNvGraphicFramePr>
            <a:graphicFrameLocks noGrp="1" noChangeAspect="1"/>
          </p:cNvGraphicFramePr>
          <p:nvPr>
            <p:ph sz="half" idx="4294967295"/>
            <p:extLst/>
          </p:nvPr>
        </p:nvGraphicFramePr>
        <p:xfrm>
          <a:off x="762000" y="1600200"/>
          <a:ext cx="7859713" cy="1927225"/>
        </p:xfrm>
        <a:graphic>
          <a:graphicData uri="http://schemas.openxmlformats.org/presentationml/2006/ole">
            <mc:AlternateContent xmlns:mc="http://schemas.openxmlformats.org/markup-compatibility/2006">
              <mc:Choice xmlns:v="urn:schemas-microsoft-com:vml" Requires="v">
                <p:oleObj spid="_x0000_s173116" r:id="rId3" imgW="9756000" imgH="2320560" progId="Visio.Drawing.6">
                  <p:embed/>
                </p:oleObj>
              </mc:Choice>
              <mc:Fallback>
                <p:oleObj r:id="rId3" imgW="9756000" imgH="2320560" progId="Visio.Drawing.6">
                  <p:embed/>
                  <p:pic>
                    <p:nvPicPr>
                      <p:cNvPr id="53252" name="Object 4">
                        <a:extLst>
                          <a:ext uri="{FF2B5EF4-FFF2-40B4-BE49-F238E27FC236}">
                            <a16:creationId xmlns:a16="http://schemas.microsoft.com/office/drawing/2014/main" id="{F10019C4-A681-4944-92E5-43266536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00200"/>
                        <a:ext cx="7859713" cy="19272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43842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4F4BF69-6C3F-461D-85CA-B7BC274E9E78}"/>
              </a:ext>
            </a:extLst>
          </p:cNvPr>
          <p:cNvSpPr>
            <a:spLocks noGrp="1" noChangeArrowheads="1"/>
          </p:cNvSpPr>
          <p:nvPr>
            <p:ph type="title"/>
          </p:nvPr>
        </p:nvSpPr>
        <p:spPr>
          <a:xfrm>
            <a:off x="411163" y="152400"/>
            <a:ext cx="8280400" cy="533400"/>
          </a:xfrm>
        </p:spPr>
        <p:txBody>
          <a:bodyPr/>
          <a:lstStyle/>
          <a:p>
            <a:pPr>
              <a:defRPr/>
            </a:pPr>
            <a:r>
              <a:rPr lang="zh-CN" altLang="en-US" sz="3000" dirty="0">
                <a:cs typeface="+mj-cs"/>
              </a:rPr>
              <a:t>信息增益的缺点：导致大量分区</a:t>
            </a:r>
          </a:p>
        </p:txBody>
      </p:sp>
      <p:sp>
        <p:nvSpPr>
          <p:cNvPr id="53251" name="Rectangle 3">
            <a:extLst>
              <a:ext uri="{FF2B5EF4-FFF2-40B4-BE49-F238E27FC236}">
                <a16:creationId xmlns:a16="http://schemas.microsoft.com/office/drawing/2014/main" id="{801CB6CC-C0F8-450F-87AA-0A1BA0521DA0}"/>
              </a:ext>
            </a:extLst>
          </p:cNvPr>
          <p:cNvSpPr>
            <a:spLocks noGrp="1" noChangeArrowheads="1"/>
          </p:cNvSpPr>
          <p:nvPr>
            <p:ph idx="1"/>
          </p:nvPr>
        </p:nvSpPr>
        <p:spPr>
          <a:xfrm>
            <a:off x="411164" y="990600"/>
            <a:ext cx="8318500" cy="5334000"/>
          </a:xfrm>
        </p:spPr>
        <p:txBody>
          <a:bodyPr/>
          <a:lstStyle/>
          <a:p>
            <a:pPr>
              <a:buFont typeface="Wingdings" panose="05000000000000000000" pitchFamily="2" charset="2"/>
              <a:buChar char="n"/>
            </a:pPr>
            <a:r>
              <a:rPr lang="zh-CN" altLang="en-US" dirty="0">
                <a:ea typeface="宋体" panose="02010600030101010101" pitchFamily="2" charset="-122"/>
              </a:rPr>
              <a:t>信息增益趋于分裂更多的子集，子集越小越纯</a:t>
            </a:r>
            <a:endParaRPr lang="en-US" altLang="zh-CN" dirty="0"/>
          </a:p>
          <a:p>
            <a:endParaRPr lang="en-US" altLang="zh-CN" dirty="0"/>
          </a:p>
          <a:p>
            <a:endParaRPr lang="en-US" altLang="zh-CN" dirty="0"/>
          </a:p>
          <a:p>
            <a:endParaRPr lang="en-US" altLang="zh-CN" dirty="0"/>
          </a:p>
          <a:p>
            <a:pPr marL="457200" lvl="1" indent="0">
              <a:buNone/>
            </a:pPr>
            <a:endParaRPr lang="zh-CN" altLang="en-US" dirty="0">
              <a:ea typeface="宋体" panose="02010600030101010101" pitchFamily="2" charset="-122"/>
            </a:endParaRPr>
          </a:p>
          <a:p>
            <a:pPr>
              <a:buFont typeface="Wingdings" panose="05000000000000000000" pitchFamily="2" charset="2"/>
              <a:buChar char="n"/>
            </a:pPr>
            <a:endParaRPr lang="en-US" altLang="zh-CN" sz="2400" b="1" dirty="0">
              <a:solidFill>
                <a:srgbClr val="C00000"/>
              </a:solidFill>
              <a:latin typeface="+mn-ea"/>
              <a:ea typeface="+mn-ea"/>
            </a:endParaRPr>
          </a:p>
          <a:p>
            <a:pPr>
              <a:buFont typeface="Wingdings" panose="05000000000000000000" pitchFamily="2" charset="2"/>
              <a:buChar char="n"/>
            </a:pPr>
            <a:r>
              <a:rPr lang="zh-CN" altLang="en-US" sz="2400" b="1" dirty="0">
                <a:solidFill>
                  <a:srgbClr val="C00000"/>
                </a:solidFill>
                <a:latin typeface="+mn-ea"/>
                <a:ea typeface="+mn-ea"/>
              </a:rPr>
              <a:t>选择最佳属性划分时</a:t>
            </a:r>
            <a:r>
              <a:rPr lang="en-US" altLang="zh-CN" sz="2400" b="1" dirty="0">
                <a:solidFill>
                  <a:srgbClr val="C00000"/>
                </a:solidFill>
                <a:latin typeface="+mn-ea"/>
                <a:ea typeface="+mn-ea"/>
              </a:rPr>
              <a:t>, </a:t>
            </a:r>
            <a:r>
              <a:rPr lang="zh-CN" altLang="en-US" sz="2400" b="1" dirty="0">
                <a:latin typeface="+mn-ea"/>
                <a:ea typeface="+mn-ea"/>
              </a:rPr>
              <a:t>不仅要</a:t>
            </a:r>
            <a:r>
              <a:rPr lang="zh-CN" altLang="en-US" sz="2400" b="1" dirty="0">
                <a:solidFill>
                  <a:srgbClr val="C00000"/>
                </a:solidFill>
                <a:latin typeface="+mn-ea"/>
                <a:ea typeface="+mn-ea"/>
              </a:rPr>
              <a:t>最大化增益</a:t>
            </a:r>
            <a:r>
              <a:rPr lang="en-US" altLang="zh-CN" sz="2400" dirty="0">
                <a:solidFill>
                  <a:srgbClr val="C00000"/>
                </a:solidFill>
                <a:latin typeface="+mn-ea"/>
                <a:ea typeface="+mn-ea"/>
              </a:rPr>
              <a:t>, </a:t>
            </a:r>
            <a:r>
              <a:rPr lang="zh-CN" altLang="en-US" sz="2400" b="1" dirty="0">
                <a:latin typeface="+mn-ea"/>
                <a:ea typeface="+mn-ea"/>
              </a:rPr>
              <a:t>还要考虑划分产生的</a:t>
            </a:r>
            <a:r>
              <a:rPr lang="zh-CN" altLang="en-US" sz="2400" b="1" dirty="0">
                <a:solidFill>
                  <a:srgbClr val="C00000"/>
                </a:solidFill>
                <a:latin typeface="+mn-ea"/>
                <a:ea typeface="+mn-ea"/>
              </a:rPr>
              <a:t>子节点数量</a:t>
            </a:r>
            <a:endParaRPr lang="en-US" altLang="zh-CN" sz="2400" b="1" dirty="0">
              <a:solidFill>
                <a:srgbClr val="C00000"/>
              </a:solidFill>
              <a:latin typeface="+mn-ea"/>
              <a:ea typeface="+mn-ea"/>
            </a:endParaRPr>
          </a:p>
          <a:p>
            <a:pPr lvl="1">
              <a:buFont typeface="Arial" panose="020B0604020202020204" pitchFamily="34" charset="0"/>
              <a:buChar char="•"/>
            </a:pPr>
            <a:r>
              <a:rPr lang="en-US" altLang="zh-CN" sz="2000" dirty="0">
                <a:latin typeface="+mn-ea"/>
                <a:ea typeface="+mn-ea"/>
              </a:rPr>
              <a:t>CART: </a:t>
            </a:r>
            <a:r>
              <a:rPr lang="zh-CN" altLang="en-US" sz="2000" dirty="0">
                <a:latin typeface="+mn-ea"/>
                <a:ea typeface="+mn-ea"/>
              </a:rPr>
              <a:t>仅生成二元决策树</a:t>
            </a:r>
            <a:endParaRPr lang="en-US" altLang="zh-CN" sz="2000" dirty="0">
              <a:latin typeface="+mn-ea"/>
              <a:ea typeface="+mn-ea"/>
            </a:endParaRPr>
          </a:p>
          <a:p>
            <a:pPr lvl="1">
              <a:buFont typeface="Arial" panose="020B0604020202020204" pitchFamily="34" charset="0"/>
              <a:buChar char="•"/>
            </a:pPr>
            <a:r>
              <a:rPr lang="en-US" altLang="zh-CN" sz="2000" dirty="0">
                <a:latin typeface="+mn-ea"/>
                <a:ea typeface="+mn-ea"/>
              </a:rPr>
              <a:t>C4.5: </a:t>
            </a:r>
            <a:r>
              <a:rPr lang="zh-CN" altLang="en-US" sz="2000" dirty="0">
                <a:latin typeface="+mn-ea"/>
                <a:ea typeface="+mn-ea"/>
              </a:rPr>
              <a:t>修改划分标准，进一步考虑划分后的子节点个数</a:t>
            </a:r>
            <a:endParaRPr lang="en-US" altLang="zh-CN" sz="2000" dirty="0">
              <a:latin typeface="+mn-ea"/>
              <a:ea typeface="+mn-ea"/>
            </a:endParaRPr>
          </a:p>
        </p:txBody>
      </p:sp>
      <p:sp>
        <p:nvSpPr>
          <p:cNvPr id="53255" name="Slide Number Placeholder 3">
            <a:extLst>
              <a:ext uri="{FF2B5EF4-FFF2-40B4-BE49-F238E27FC236}">
                <a16:creationId xmlns:a16="http://schemas.microsoft.com/office/drawing/2014/main" id="{0408BF3C-3130-47A2-B81F-9D1F45C07793}"/>
              </a:ext>
            </a:extLst>
          </p:cNvPr>
          <p:cNvSpPr>
            <a:spLocks noGrp="1" noChangeArrowheads="1"/>
          </p:cNvSpPr>
          <p:nvPr>
            <p:ph type="sldNum" sz="quarter" idx="11"/>
          </p:nvPr>
        </p:nvSpPr>
        <p:spPr bwMode="auto">
          <a:xfrm>
            <a:off x="628650" y="6356352"/>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lgn="l">
              <a:spcBef>
                <a:spcPct val="0"/>
              </a:spcBef>
              <a:spcAft>
                <a:spcPct val="0"/>
              </a:spcAft>
              <a:buClrTx/>
              <a:buSzTx/>
              <a:buFontTx/>
              <a:buNone/>
            </a:pPr>
            <a:fld id="{48C4484C-CF58-41C9-8698-AC38F1E9AB4F}" type="slidenum">
              <a:rPr lang="en-US" altLang="zh-CN" sz="1200">
                <a:solidFill>
                  <a:srgbClr val="898989"/>
                </a:solidFill>
                <a:latin typeface="Arial" panose="020B0604020202020204" pitchFamily="34" charset="0"/>
              </a:rPr>
              <a:pPr algn="l">
                <a:spcBef>
                  <a:spcPct val="0"/>
                </a:spcBef>
                <a:spcAft>
                  <a:spcPct val="0"/>
                </a:spcAft>
                <a:buClrTx/>
                <a:buSzTx/>
                <a:buFontTx/>
                <a:buNone/>
              </a:pPr>
              <a:t>44</a:t>
            </a:fld>
            <a:endParaRPr lang="en-US" altLang="zh-CN" sz="1200">
              <a:solidFill>
                <a:srgbClr val="898989"/>
              </a:solidFill>
              <a:latin typeface="Arial" panose="020B0604020202020204" pitchFamily="34" charset="0"/>
            </a:endParaRPr>
          </a:p>
        </p:txBody>
      </p:sp>
      <p:graphicFrame>
        <p:nvGraphicFramePr>
          <p:cNvPr id="53252" name="Object 4">
            <a:extLst>
              <a:ext uri="{FF2B5EF4-FFF2-40B4-BE49-F238E27FC236}">
                <a16:creationId xmlns:a16="http://schemas.microsoft.com/office/drawing/2014/main" id="{F10019C4-A681-4944-92E5-43266536E00C}"/>
              </a:ext>
            </a:extLst>
          </p:cNvPr>
          <p:cNvGraphicFramePr>
            <a:graphicFrameLocks noGrp="1" noChangeAspect="1"/>
          </p:cNvGraphicFramePr>
          <p:nvPr>
            <p:ph sz="half" idx="4294967295"/>
            <p:extLst/>
          </p:nvPr>
        </p:nvGraphicFramePr>
        <p:xfrm>
          <a:off x="640557" y="1730375"/>
          <a:ext cx="7859713" cy="1927225"/>
        </p:xfrm>
        <a:graphic>
          <a:graphicData uri="http://schemas.openxmlformats.org/presentationml/2006/ole">
            <mc:AlternateContent xmlns:mc="http://schemas.openxmlformats.org/markup-compatibility/2006">
              <mc:Choice xmlns:v="urn:schemas-microsoft-com:vml" Requires="v">
                <p:oleObj spid="_x0000_s174140" r:id="rId3" imgW="9756000" imgH="2320560" progId="Visio.Drawing.6">
                  <p:embed/>
                </p:oleObj>
              </mc:Choice>
              <mc:Fallback>
                <p:oleObj r:id="rId3" imgW="9756000" imgH="2320560" progId="Visio.Drawing.6">
                  <p:embed/>
                  <p:pic>
                    <p:nvPicPr>
                      <p:cNvPr id="53252" name="Object 4">
                        <a:extLst>
                          <a:ext uri="{FF2B5EF4-FFF2-40B4-BE49-F238E27FC236}">
                            <a16:creationId xmlns:a16="http://schemas.microsoft.com/office/drawing/2014/main" id="{F10019C4-A681-4944-92E5-43266536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57" y="1730375"/>
                        <a:ext cx="7859713" cy="1927225"/>
                      </a:xfrm>
                      <a:prstGeom prst="rect">
                        <a:avLst/>
                      </a:prstGeom>
                      <a:noFill/>
                      <a:ln>
                        <a:noFill/>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D975702A-B14C-4752-8FA7-54DD8CA70330}"/>
              </a:ext>
            </a:extLst>
          </p:cNvPr>
          <p:cNvSpPr>
            <a:spLocks noGrp="1" noChangeArrowheads="1"/>
          </p:cNvSpPr>
          <p:nvPr>
            <p:ph type="title"/>
          </p:nvPr>
        </p:nvSpPr>
        <p:spPr/>
        <p:txBody>
          <a:bodyPr/>
          <a:lstStyle/>
          <a:p>
            <a:r>
              <a:rPr lang="zh-CN" altLang="en-US" sz="2800" dirty="0"/>
              <a:t>增益率：克服增益的缺陷</a:t>
            </a:r>
            <a:endParaRPr lang="zh-CN" altLang="en-US" dirty="0">
              <a:ea typeface="宋体" panose="02010600030101010101" pitchFamily="2" charset="-122"/>
            </a:endParaRPr>
          </a:p>
        </p:txBody>
      </p:sp>
      <p:sp>
        <p:nvSpPr>
          <p:cNvPr id="54275" name="Rectangle 3">
            <a:extLst>
              <a:ext uri="{FF2B5EF4-FFF2-40B4-BE49-F238E27FC236}">
                <a16:creationId xmlns:a16="http://schemas.microsoft.com/office/drawing/2014/main" id="{D1F17F3B-36B2-490D-B1E4-988D4314C70F}"/>
              </a:ext>
            </a:extLst>
          </p:cNvPr>
          <p:cNvSpPr>
            <a:spLocks noGrp="1" noChangeArrowheads="1"/>
          </p:cNvSpPr>
          <p:nvPr>
            <p:ph type="body" sz="half" idx="1"/>
          </p:nvPr>
        </p:nvSpPr>
        <p:spPr>
          <a:xfrm>
            <a:off x="457200" y="1066800"/>
            <a:ext cx="8382000" cy="5181600"/>
          </a:xfrm>
        </p:spPr>
        <p:txBody>
          <a:bodyPr/>
          <a:lstStyle/>
          <a:p>
            <a:pPr marL="346075" indent="-342900">
              <a:buFont typeface="Wingdings" panose="05000000000000000000" pitchFamily="2" charset="2"/>
              <a:buChar char="n"/>
            </a:pPr>
            <a:r>
              <a:rPr lang="zh-CN" altLang="en-US" sz="2400" dirty="0"/>
              <a:t>增益率：</a:t>
            </a:r>
            <a:endParaRPr lang="en-US" altLang="zh-CN" sz="2400" dirty="0"/>
          </a:p>
          <a:p>
            <a:pPr marL="346075" indent="-342900">
              <a:buFont typeface="Wingdings" panose="05000000000000000000" pitchFamily="2" charset="2"/>
              <a:buChar char="n"/>
            </a:pPr>
            <a:endParaRPr lang="en-US" altLang="zh-CN" sz="2400" b="1" dirty="0"/>
          </a:p>
          <a:p>
            <a:pPr marL="917575" lvl="2">
              <a:buNone/>
            </a:pPr>
            <a:endParaRPr lang="en-US" altLang="zh-CN" sz="2000" dirty="0"/>
          </a:p>
          <a:p>
            <a:pPr marL="1146175" lvl="2" indent="-228600">
              <a:buNone/>
            </a:pPr>
            <a:endParaRPr lang="en-US" altLang="zh-CN" sz="1100" dirty="0"/>
          </a:p>
          <a:p>
            <a:pPr>
              <a:buFont typeface="Wingdings" panose="05000000000000000000" pitchFamily="2" charset="2"/>
              <a:buChar char="n"/>
            </a:pPr>
            <a:r>
              <a:rPr lang="zh-CN" altLang="en-US" sz="2400" dirty="0"/>
              <a:t>划分信息熵 </a:t>
            </a:r>
            <a:r>
              <a:rPr lang="en-US" altLang="zh-CN" sz="2400" dirty="0" err="1"/>
              <a:t>SplitINFO</a:t>
            </a:r>
            <a:r>
              <a:rPr lang="zh-CN" altLang="en-US" sz="2400" dirty="0"/>
              <a:t>：划分子节点数量过多会受到惩罚</a:t>
            </a:r>
            <a:endParaRPr lang="en-US" altLang="zh-CN" sz="2400" dirty="0"/>
          </a:p>
          <a:p>
            <a:pPr>
              <a:buFont typeface="Wingdings" panose="05000000000000000000" pitchFamily="2" charset="2"/>
              <a:buChar char="n"/>
            </a:pPr>
            <a:endParaRPr lang="en-US" altLang="zh-CN" sz="2000" dirty="0"/>
          </a:p>
          <a:p>
            <a:pPr>
              <a:buFont typeface="Wingdings" panose="05000000000000000000" pitchFamily="2" charset="2"/>
              <a:buChar char="n"/>
            </a:pPr>
            <a:endParaRPr lang="en-US" altLang="zh-CN" sz="2000" dirty="0"/>
          </a:p>
          <a:p>
            <a:pPr>
              <a:buFont typeface="Wingdings" panose="05000000000000000000" pitchFamily="2" charset="2"/>
              <a:buChar char="n"/>
            </a:pPr>
            <a:endParaRPr lang="en-US" altLang="zh-CN" sz="2000" dirty="0"/>
          </a:p>
          <a:p>
            <a:pPr marL="728100" lvl="1">
              <a:buFont typeface="Arial" panose="020B0604020202020204" pitchFamily="34" charset="0"/>
              <a:buChar char="•"/>
            </a:pPr>
            <a:r>
              <a:rPr lang="zh-CN" altLang="en-US" sz="2000" dirty="0"/>
              <a:t>如果某个属性</a:t>
            </a:r>
            <a:r>
              <a:rPr lang="zh-CN" altLang="en-US" sz="2000" b="1" dirty="0">
                <a:solidFill>
                  <a:srgbClr val="0070C0"/>
                </a:solidFill>
              </a:rPr>
              <a:t>划分产生了大量的子节点，</a:t>
            </a:r>
            <a:r>
              <a:rPr lang="en-US" altLang="zh-CN" sz="2000" b="1" dirty="0" err="1">
                <a:solidFill>
                  <a:srgbClr val="0070C0"/>
                </a:solidFill>
              </a:rPr>
              <a:t>SplitINFO</a:t>
            </a:r>
            <a:r>
              <a:rPr lang="zh-CN" altLang="en-US" sz="2000" b="1" dirty="0">
                <a:solidFill>
                  <a:srgbClr val="0070C0"/>
                </a:solidFill>
              </a:rPr>
              <a:t>将会很大</a:t>
            </a:r>
            <a:r>
              <a:rPr lang="zh-CN" altLang="en-US" sz="2000" dirty="0"/>
              <a:t>，从而降低增益率</a:t>
            </a:r>
            <a:endParaRPr lang="en-US" altLang="zh-CN" sz="2000" dirty="0"/>
          </a:p>
          <a:p>
            <a:pPr marL="728100" lvl="1">
              <a:buFont typeface="Arial" panose="020B0604020202020204" pitchFamily="34" charset="0"/>
              <a:buChar char="•"/>
            </a:pPr>
            <a:r>
              <a:rPr lang="zh-CN" altLang="en-US" sz="2000" dirty="0"/>
              <a:t>我们希望</a:t>
            </a:r>
            <a:r>
              <a:rPr lang="zh-CN" altLang="en-US" sz="2000" b="1" dirty="0">
                <a:solidFill>
                  <a:srgbClr val="0070C0"/>
                </a:solidFill>
              </a:rPr>
              <a:t>增益率高</a:t>
            </a:r>
            <a:r>
              <a:rPr lang="zh-CN" altLang="en-US" sz="2000" dirty="0"/>
              <a:t>，也就是希望</a:t>
            </a:r>
            <a:r>
              <a:rPr lang="en-US" altLang="zh-CN" sz="2000" dirty="0">
                <a:solidFill>
                  <a:srgbClr val="000000"/>
                </a:solidFill>
              </a:rPr>
              <a:t>SplitINFO</a:t>
            </a:r>
            <a:r>
              <a:rPr lang="zh-CN" altLang="en-US" sz="2000" dirty="0">
                <a:solidFill>
                  <a:srgbClr val="000000"/>
                </a:solidFill>
              </a:rPr>
              <a:t>小，即</a:t>
            </a:r>
            <a:r>
              <a:rPr lang="zh-CN" altLang="en-US" sz="2000" b="1" dirty="0">
                <a:solidFill>
                  <a:srgbClr val="0070C0"/>
                </a:solidFill>
              </a:rPr>
              <a:t>划分更集中</a:t>
            </a:r>
            <a:r>
              <a:rPr lang="zh-CN" altLang="en-US" sz="2000" dirty="0">
                <a:solidFill>
                  <a:srgbClr val="000000"/>
                </a:solidFill>
              </a:rPr>
              <a:t>，</a:t>
            </a:r>
            <a:r>
              <a:rPr lang="zh-CN" altLang="en-US" sz="2000" b="1" dirty="0">
                <a:solidFill>
                  <a:srgbClr val="0070C0"/>
                </a:solidFill>
              </a:rPr>
              <a:t>不产生大量的子节点</a:t>
            </a:r>
            <a:endParaRPr lang="en-US" altLang="zh-CN" sz="1800" b="1" dirty="0">
              <a:solidFill>
                <a:srgbClr val="0070C0"/>
              </a:solidFill>
            </a:endParaRPr>
          </a:p>
          <a:p>
            <a:pPr indent="-342900">
              <a:buFont typeface="Wingdings" panose="05000000000000000000" pitchFamily="2" charset="2"/>
              <a:buChar char="n"/>
            </a:pPr>
            <a:r>
              <a:rPr lang="zh-CN" altLang="en-US" sz="2000" b="1" dirty="0">
                <a:solidFill>
                  <a:srgbClr val="FF0000"/>
                </a:solidFill>
              </a:rPr>
              <a:t>增益率</a:t>
            </a:r>
            <a:r>
              <a:rPr lang="zh-CN" altLang="en-US" sz="2000" dirty="0"/>
              <a:t>在</a:t>
            </a:r>
            <a:r>
              <a:rPr lang="en-US" altLang="zh-CN" sz="2000" b="1" dirty="0">
                <a:solidFill>
                  <a:srgbClr val="FF0000"/>
                </a:solidFill>
              </a:rPr>
              <a:t>C4.5</a:t>
            </a:r>
            <a:r>
              <a:rPr lang="zh-CN" altLang="en-US" sz="2000" dirty="0"/>
              <a:t>决策树中使用</a:t>
            </a:r>
          </a:p>
        </p:txBody>
      </p:sp>
      <p:sp>
        <p:nvSpPr>
          <p:cNvPr id="54280" name="Slide Number Placeholder 3">
            <a:extLst>
              <a:ext uri="{FF2B5EF4-FFF2-40B4-BE49-F238E27FC236}">
                <a16:creationId xmlns:a16="http://schemas.microsoft.com/office/drawing/2014/main" id="{A960252C-94D7-4047-B1DA-AE8A9B3C6098}"/>
              </a:ext>
            </a:extLst>
          </p:cNvPr>
          <p:cNvSpPr>
            <a:spLocks noGrp="1" noChangeArrowheads="1"/>
          </p:cNvSpPr>
          <p:nvPr>
            <p:ph type="sldNum" sz="quarter" idx="11"/>
          </p:nvPr>
        </p:nvSpPr>
        <p:spPr bwMode="auto">
          <a:xfrm>
            <a:off x="628650" y="6356352"/>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lgn="l">
              <a:spcBef>
                <a:spcPct val="0"/>
              </a:spcBef>
              <a:spcAft>
                <a:spcPct val="0"/>
              </a:spcAft>
              <a:buClrTx/>
              <a:buSzTx/>
              <a:buFontTx/>
              <a:buNone/>
            </a:pPr>
            <a:fld id="{09242E53-A226-488A-A77C-EA2B3E0763A7}" type="slidenum">
              <a:rPr lang="en-US" altLang="zh-CN" sz="1200">
                <a:solidFill>
                  <a:srgbClr val="898989"/>
                </a:solidFill>
                <a:latin typeface="Arial" panose="020B0604020202020204" pitchFamily="34" charset="0"/>
              </a:rPr>
              <a:pPr algn="l">
                <a:spcBef>
                  <a:spcPct val="0"/>
                </a:spcBef>
                <a:spcAft>
                  <a:spcPct val="0"/>
                </a:spcAft>
                <a:buClrTx/>
                <a:buSzTx/>
                <a:buFontTx/>
                <a:buNone/>
              </a:pPr>
              <a:t>45</a:t>
            </a:fld>
            <a:endParaRPr lang="en-US" altLang="zh-CN" sz="1200" dirty="0">
              <a:solidFill>
                <a:srgbClr val="898989"/>
              </a:solidFill>
              <a:latin typeface="Arial" panose="020B0604020202020204" pitchFamily="34" charset="0"/>
            </a:endParaRPr>
          </a:p>
        </p:txBody>
      </p:sp>
      <p:graphicFrame>
        <p:nvGraphicFramePr>
          <p:cNvPr id="54276" name="Object 5">
            <a:extLst>
              <a:ext uri="{FF2B5EF4-FFF2-40B4-BE49-F238E27FC236}">
                <a16:creationId xmlns:a16="http://schemas.microsoft.com/office/drawing/2014/main" id="{2B172990-7FBD-4FA3-A2F1-64E0BC91F8E3}"/>
              </a:ext>
            </a:extLst>
          </p:cNvPr>
          <p:cNvGraphicFramePr>
            <a:graphicFrameLocks noChangeAspect="1"/>
          </p:cNvGraphicFramePr>
          <p:nvPr>
            <p:extLst/>
          </p:nvPr>
        </p:nvGraphicFramePr>
        <p:xfrm>
          <a:off x="2326640" y="1447800"/>
          <a:ext cx="4114800" cy="927100"/>
        </p:xfrm>
        <a:graphic>
          <a:graphicData uri="http://schemas.openxmlformats.org/presentationml/2006/ole">
            <mc:AlternateContent xmlns:mc="http://schemas.openxmlformats.org/markup-compatibility/2006">
              <mc:Choice xmlns:v="urn:schemas-microsoft-com:vml" Requires="v">
                <p:oleObj spid="_x0000_s175222" r:id="rId3" imgW="3340100" imgH="800100" progId="Equation.3">
                  <p:embed/>
                </p:oleObj>
              </mc:Choice>
              <mc:Fallback>
                <p:oleObj r:id="rId3" imgW="3340100" imgH="800100" progId="Equation.3">
                  <p:embed/>
                  <p:pic>
                    <p:nvPicPr>
                      <p:cNvPr id="54276" name="Object 5">
                        <a:extLst>
                          <a:ext uri="{FF2B5EF4-FFF2-40B4-BE49-F238E27FC236}">
                            <a16:creationId xmlns:a16="http://schemas.microsoft.com/office/drawing/2014/main" id="{2B172990-7FBD-4FA3-A2F1-64E0BC91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6640" y="1447800"/>
                        <a:ext cx="4114800" cy="927100"/>
                      </a:xfrm>
                      <a:prstGeom prst="rect">
                        <a:avLst/>
                      </a:prstGeom>
                      <a:solidFill>
                        <a:srgbClr val="FFFFCC"/>
                      </a:solidFill>
                      <a:ln w="9525">
                        <a:solidFill>
                          <a:schemeClr val="tx1"/>
                        </a:solidFill>
                        <a:miter lim="800000"/>
                        <a:headEnd/>
                        <a:tailEnd/>
                      </a:ln>
                    </p:spPr>
                  </p:pic>
                </p:oleObj>
              </mc:Fallback>
            </mc:AlternateContent>
          </a:graphicData>
        </a:graphic>
      </p:graphicFrame>
      <p:graphicFrame>
        <p:nvGraphicFramePr>
          <p:cNvPr id="54277" name="Object 6">
            <a:extLst>
              <a:ext uri="{FF2B5EF4-FFF2-40B4-BE49-F238E27FC236}">
                <a16:creationId xmlns:a16="http://schemas.microsoft.com/office/drawing/2014/main" id="{D1EAC35A-F1CC-4E6A-9310-019D089DAB6D}"/>
              </a:ext>
            </a:extLst>
          </p:cNvPr>
          <p:cNvGraphicFramePr>
            <a:graphicFrameLocks noChangeAspect="1"/>
          </p:cNvGraphicFramePr>
          <p:nvPr>
            <p:extLst/>
          </p:nvPr>
        </p:nvGraphicFramePr>
        <p:xfrm>
          <a:off x="2326640" y="3124200"/>
          <a:ext cx="4194175" cy="936625"/>
        </p:xfrm>
        <a:graphic>
          <a:graphicData uri="http://schemas.openxmlformats.org/presentationml/2006/ole">
            <mc:AlternateContent xmlns:mc="http://schemas.openxmlformats.org/markup-compatibility/2006">
              <mc:Choice xmlns:v="urn:schemas-microsoft-com:vml" Requires="v">
                <p:oleObj spid="_x0000_s175223" r:id="rId5" imgW="2959100" imgH="723900" progId="Equation.3">
                  <p:embed/>
                </p:oleObj>
              </mc:Choice>
              <mc:Fallback>
                <p:oleObj r:id="rId5" imgW="2959100" imgH="723900" progId="Equation.3">
                  <p:embed/>
                  <p:pic>
                    <p:nvPicPr>
                      <p:cNvPr id="54277" name="Object 6">
                        <a:extLst>
                          <a:ext uri="{FF2B5EF4-FFF2-40B4-BE49-F238E27FC236}">
                            <a16:creationId xmlns:a16="http://schemas.microsoft.com/office/drawing/2014/main" id="{D1EAC35A-F1CC-4E6A-9310-019D089DAB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6640" y="3124200"/>
                        <a:ext cx="4194175" cy="936625"/>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77"/>
                                        </p:tgtEl>
                                        <p:attrNameLst>
                                          <p:attrName>style.visibility</p:attrName>
                                        </p:attrNameLst>
                                      </p:cBhvr>
                                      <p:to>
                                        <p:strVal val="visible"/>
                                      </p:to>
                                    </p:set>
                                    <p:anim calcmode="lin" valueType="num">
                                      <p:cBhvr additive="base">
                                        <p:cTn id="7" dur="500" fill="hold"/>
                                        <p:tgtEl>
                                          <p:spTgt spid="54277"/>
                                        </p:tgtEl>
                                        <p:attrNameLst>
                                          <p:attrName>ppt_x</p:attrName>
                                        </p:attrNameLst>
                                      </p:cBhvr>
                                      <p:tavLst>
                                        <p:tav tm="0">
                                          <p:val>
                                            <p:strVal val="#ppt_x"/>
                                          </p:val>
                                        </p:tav>
                                        <p:tav tm="100000">
                                          <p:val>
                                            <p:strVal val="#ppt_x"/>
                                          </p:val>
                                        </p:tav>
                                      </p:tavLst>
                                    </p:anim>
                                    <p:anim calcmode="lin" valueType="num">
                                      <p:cBhvr additive="base">
                                        <p:cTn id="8" dur="500" fill="hold"/>
                                        <p:tgtEl>
                                          <p:spTgt spid="542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FB3A12D3-864E-45DB-BC60-F67CF7A5CFFB}"/>
              </a:ext>
            </a:extLst>
          </p:cNvPr>
          <p:cNvSpPr>
            <a:spLocks noGrp="1" noChangeArrowheads="1"/>
          </p:cNvSpPr>
          <p:nvPr>
            <p:ph type="title"/>
          </p:nvPr>
        </p:nvSpPr>
        <p:spPr/>
        <p:txBody>
          <a:bodyPr/>
          <a:lstStyle/>
          <a:p>
            <a:r>
              <a:rPr lang="zh-CN" altLang="en-US"/>
              <a:t>分类技术</a:t>
            </a:r>
          </a:p>
        </p:txBody>
      </p:sp>
      <p:sp>
        <p:nvSpPr>
          <p:cNvPr id="10243" name="Rectangle 5">
            <a:extLst>
              <a:ext uri="{FF2B5EF4-FFF2-40B4-BE49-F238E27FC236}">
                <a16:creationId xmlns:a16="http://schemas.microsoft.com/office/drawing/2014/main" id="{4F22DB29-D0B9-4706-87A4-2D1FB3858978}"/>
              </a:ext>
            </a:extLst>
          </p:cNvPr>
          <p:cNvSpPr>
            <a:spLocks noGrp="1" noChangeArrowheads="1"/>
          </p:cNvSpPr>
          <p:nvPr>
            <p:ph idx="1"/>
          </p:nvPr>
        </p:nvSpPr>
        <p:spPr/>
        <p:txBody>
          <a:bodyPr/>
          <a:lstStyle/>
          <a:p>
            <a:pPr>
              <a:lnSpc>
                <a:spcPct val="90000"/>
              </a:lnSpc>
              <a:buFont typeface="Wingdings" panose="05000000000000000000" pitchFamily="2" charset="2"/>
              <a:buChar char="n"/>
            </a:pPr>
            <a:r>
              <a:rPr lang="zh-CN" altLang="en-US" dirty="0"/>
              <a:t>基本分类器</a:t>
            </a:r>
            <a:endParaRPr lang="en-US" altLang="en-US" dirty="0"/>
          </a:p>
          <a:p>
            <a:pPr lvl="1">
              <a:lnSpc>
                <a:spcPct val="90000"/>
              </a:lnSpc>
            </a:pPr>
            <a:r>
              <a:rPr lang="zh-CN" altLang="en-US" dirty="0"/>
              <a:t>决策树分类器</a:t>
            </a:r>
            <a:endParaRPr lang="en-US" altLang="en-US" dirty="0"/>
          </a:p>
          <a:p>
            <a:pPr lvl="1">
              <a:lnSpc>
                <a:spcPct val="90000"/>
              </a:lnSpc>
            </a:pPr>
            <a:r>
              <a:rPr lang="zh-CN" altLang="en-US" dirty="0"/>
              <a:t>基于规则的分类器</a:t>
            </a:r>
            <a:endParaRPr lang="en-US" altLang="zh-CN" dirty="0"/>
          </a:p>
          <a:p>
            <a:pPr lvl="1">
              <a:lnSpc>
                <a:spcPct val="90000"/>
              </a:lnSpc>
            </a:pPr>
            <a:r>
              <a:rPr lang="zh-CN" altLang="en-US" dirty="0"/>
              <a:t>最邻近分类器</a:t>
            </a:r>
            <a:endParaRPr lang="en-US" altLang="zh-CN" dirty="0"/>
          </a:p>
          <a:p>
            <a:pPr lvl="1">
              <a:lnSpc>
                <a:spcPct val="90000"/>
              </a:lnSpc>
            </a:pPr>
            <a:r>
              <a:rPr lang="zh-CN" altLang="en-US" dirty="0">
                <a:solidFill>
                  <a:srgbClr val="C00000"/>
                </a:solidFill>
              </a:rPr>
              <a:t>朴素贝叶斯分类器与贝叶斯网络</a:t>
            </a:r>
            <a:endParaRPr lang="en-US" altLang="zh-CN" dirty="0">
              <a:solidFill>
                <a:srgbClr val="C00000"/>
              </a:solidFill>
            </a:endParaRPr>
          </a:p>
          <a:p>
            <a:pPr lvl="1">
              <a:lnSpc>
                <a:spcPct val="90000"/>
              </a:lnSpc>
            </a:pPr>
            <a:r>
              <a:rPr lang="en-US" altLang="zh-CN" dirty="0"/>
              <a:t>Logistic </a:t>
            </a:r>
            <a:r>
              <a:rPr lang="zh-CN" altLang="en-US" dirty="0"/>
              <a:t>回归</a:t>
            </a:r>
            <a:endParaRPr lang="en-US" altLang="zh-CN" dirty="0"/>
          </a:p>
          <a:p>
            <a:pPr lvl="1">
              <a:lnSpc>
                <a:spcPct val="90000"/>
              </a:lnSpc>
            </a:pPr>
            <a:r>
              <a:rPr lang="zh-CN" altLang="en-US" dirty="0"/>
              <a:t>支持向量机</a:t>
            </a:r>
            <a:endParaRPr lang="en-US" altLang="en-US" dirty="0"/>
          </a:p>
          <a:p>
            <a:pPr lvl="1">
              <a:lnSpc>
                <a:spcPct val="90000"/>
              </a:lnSpc>
            </a:pPr>
            <a:r>
              <a:rPr lang="zh-CN" altLang="en-US" dirty="0"/>
              <a:t>神经网络</a:t>
            </a:r>
            <a:endParaRPr lang="en-US" altLang="en-US" dirty="0"/>
          </a:p>
          <a:p>
            <a:pPr>
              <a:lnSpc>
                <a:spcPct val="90000"/>
              </a:lnSpc>
              <a:buFont typeface="Wingdings" panose="05000000000000000000" pitchFamily="2" charset="2"/>
              <a:buChar char="n"/>
            </a:pPr>
            <a:r>
              <a:rPr lang="zh-CN" altLang="en-US" dirty="0"/>
              <a:t>组合分类器</a:t>
            </a:r>
            <a:endParaRPr lang="en-US" altLang="en-US" dirty="0"/>
          </a:p>
          <a:p>
            <a:pPr lvl="1">
              <a:lnSpc>
                <a:spcPct val="90000"/>
              </a:lnSpc>
            </a:pPr>
            <a:r>
              <a:rPr lang="zh-CN" altLang="en-US" dirty="0"/>
              <a:t>增强、装袋、随机森林</a:t>
            </a:r>
            <a:endParaRPr lang="en-US" altLang="en-US" dirty="0"/>
          </a:p>
        </p:txBody>
      </p:sp>
      <p:sp>
        <p:nvSpPr>
          <p:cNvPr id="10246" name="Slide Number Placeholder 3">
            <a:extLst>
              <a:ext uri="{FF2B5EF4-FFF2-40B4-BE49-F238E27FC236}">
                <a16:creationId xmlns:a16="http://schemas.microsoft.com/office/drawing/2014/main" id="{A36A3BCD-ACD3-4E8C-9227-BB7B5F93139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A2A95FFF-1269-4846-A398-4990033BB379}" type="slidenum">
              <a:rPr lang="en-US" altLang="zh-CN" sz="1200">
                <a:solidFill>
                  <a:srgbClr val="898989"/>
                </a:solidFill>
                <a:latin typeface="Arial" panose="020B0604020202020204" pitchFamily="34" charset="0"/>
              </a:rPr>
              <a:pPr>
                <a:spcBef>
                  <a:spcPct val="0"/>
                </a:spcBef>
                <a:spcAft>
                  <a:spcPct val="0"/>
                </a:spcAft>
                <a:buClrTx/>
                <a:buSzTx/>
                <a:buFontTx/>
                <a:buNone/>
              </a:pPr>
              <a:t>46</a:t>
            </a:fld>
            <a:endParaRPr lang="en-US" altLang="zh-CN" sz="1200">
              <a:solidFill>
                <a:srgbClr val="898989"/>
              </a:solidFill>
              <a:latin typeface="Arial" panose="020B0604020202020204" pitchFamily="34" charset="0"/>
            </a:endParaRPr>
          </a:p>
        </p:txBody>
      </p:sp>
    </p:spTree>
    <p:extLst>
      <p:ext uri="{BB962C8B-B14F-4D97-AF65-F5344CB8AC3E}">
        <p14:creationId xmlns:p14="http://schemas.microsoft.com/office/powerpoint/2010/main" val="1381540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4285693-CF1C-49C2-A8C5-57AAE4258328}"/>
              </a:ext>
            </a:extLst>
          </p:cNvPr>
          <p:cNvSpPr>
            <a:spLocks noGrp="1"/>
          </p:cNvSpPr>
          <p:nvPr>
            <p:ph type="title"/>
          </p:nvPr>
        </p:nvSpPr>
        <p:spPr/>
        <p:txBody>
          <a:bodyPr/>
          <a:lstStyle/>
          <a:p>
            <a:pPr fontAlgn="auto">
              <a:spcAft>
                <a:spcPts val="0"/>
              </a:spcAft>
              <a:defRPr/>
            </a:pPr>
            <a:r>
              <a:rPr lang="zh-CN" altLang="en-US" dirty="0">
                <a:latin typeface="+mj-ea"/>
                <a:ea typeface="+mj-ea"/>
              </a:rPr>
              <a:t>判别式模型 </a:t>
            </a:r>
            <a:r>
              <a:rPr lang="en-US" altLang="zh-CN" dirty="0">
                <a:latin typeface="+mj-ea"/>
                <a:ea typeface="+mj-ea"/>
              </a:rPr>
              <a:t>vs. </a:t>
            </a:r>
            <a:r>
              <a:rPr lang="zh-CN" altLang="en-US" dirty="0">
                <a:latin typeface="+mj-ea"/>
                <a:ea typeface="+mj-ea"/>
              </a:rPr>
              <a:t>生成式模型</a:t>
            </a:r>
          </a:p>
        </p:txBody>
      </p:sp>
      <mc:AlternateContent xmlns:mc="http://schemas.openxmlformats.org/markup-compatibility/2006" xmlns:a14="http://schemas.microsoft.com/office/drawing/2010/main">
        <mc:Choice Requires="a14">
          <p:sp>
            <p:nvSpPr>
              <p:cNvPr id="6155" name="内容占位符 1">
                <a:extLst>
                  <a:ext uri="{FF2B5EF4-FFF2-40B4-BE49-F238E27FC236}">
                    <a16:creationId xmlns:a16="http://schemas.microsoft.com/office/drawing/2014/main" id="{09960504-E34D-4D32-8C3C-DE6ACC98CA88}"/>
                  </a:ext>
                </a:extLst>
              </p:cNvPr>
              <p:cNvSpPr>
                <a:spLocks noGrp="1"/>
              </p:cNvSpPr>
              <p:nvPr>
                <p:ph sz="quarter" idx="14"/>
              </p:nvPr>
            </p:nvSpPr>
            <p:spPr>
              <a:xfrm>
                <a:off x="174625" y="914400"/>
                <a:ext cx="8969375" cy="5073650"/>
              </a:xfrm>
            </p:spPr>
            <p:txBody>
              <a:bodyPr/>
              <a:lstStyle/>
              <a:p>
                <a:pPr marL="0" indent="0">
                  <a:buNone/>
                </a:pPr>
                <a:r>
                  <a:rPr lang="zh-CN" altLang="en-US" sz="2800" dirty="0">
                    <a:latin typeface="宋体" panose="02010600030101010101" pitchFamily="2" charset="-122"/>
                    <a:ea typeface="宋体" panose="02010600030101010101" pitchFamily="2" charset="-122"/>
                  </a:rPr>
                  <a:t>主要有两种策略：</a:t>
                </a:r>
              </a:p>
              <a:p>
                <a:pPr lvl="1"/>
                <a:r>
                  <a:rPr lang="zh-CN" altLang="en-US" sz="2800" dirty="0">
                    <a:solidFill>
                      <a:srgbClr val="0070C0"/>
                    </a:solidFill>
                    <a:latin typeface="宋体" panose="02010600030101010101" pitchFamily="2" charset="-122"/>
                    <a:ea typeface="宋体" panose="02010600030101010101" pitchFamily="2" charset="-122"/>
                  </a:rPr>
                  <a:t>判别式模型 </a:t>
                </a:r>
                <a:r>
                  <a:rPr lang="en-US" altLang="zh-CN" sz="2800" dirty="0">
                    <a:latin typeface="Arial" panose="020B0604020202020204" pitchFamily="34" charset="0"/>
                    <a:ea typeface="宋体" panose="02010600030101010101" pitchFamily="2" charset="-122"/>
                    <a:cs typeface="Arial" panose="020B0604020202020204" pitchFamily="34" charset="0"/>
                  </a:rPr>
                  <a:t>discriminative models</a:t>
                </a:r>
                <a:endParaRPr lang="zh-CN" altLang="en-US" sz="2800" dirty="0">
                  <a:latin typeface="宋体" panose="02010600030101010101" pitchFamily="2" charset="-122"/>
                  <a:ea typeface="宋体" panose="02010600030101010101" pitchFamily="2" charset="-122"/>
                </a:endParaRPr>
              </a:p>
              <a:p>
                <a:pPr lvl="2"/>
                <a:r>
                  <a:rPr lang="zh-CN" altLang="en-US" sz="2800" dirty="0">
                    <a:latin typeface="宋体" panose="02010600030101010101" pitchFamily="2" charset="-122"/>
                    <a:ea typeface="宋体" panose="02010600030101010101" pitchFamily="2" charset="-122"/>
                  </a:rPr>
                  <a:t>给定</a:t>
                </a:r>
                <a14:m>
                  <m:oMath xmlns:m="http://schemas.openxmlformats.org/officeDocument/2006/math">
                    <m:r>
                      <a:rPr lang="en-US" altLang="en-US" sz="2800" i="1" kern="0" dirty="0">
                        <a:solidFill>
                          <a:srgbClr val="000000"/>
                        </a:solidFill>
                        <a:latin typeface="Cambria Math" panose="02040503050406030204" pitchFamily="18" charset="0"/>
                        <a:ea typeface="宋体" panose="02010600030101010101" pitchFamily="2" charset="-122"/>
                      </a:rPr>
                      <m:t>𝑋</m:t>
                    </m:r>
                  </m:oMath>
                </a14:m>
                <a:r>
                  <a:rPr lang="zh-CN" altLang="en-US" sz="2800" dirty="0">
                    <a:latin typeface="宋体" panose="02010600030101010101" pitchFamily="2" charset="-122"/>
                    <a:ea typeface="宋体" panose="02010600030101010101" pitchFamily="2" charset="-122"/>
                  </a:rPr>
                  <a:t>，直接建模</a:t>
                </a:r>
                <a:r>
                  <a:rPr lang="en-US" altLang="zh-CN" sz="2800" dirty="0">
                    <a:latin typeface="宋体" panose="02010600030101010101" pitchFamily="2" charset="-122"/>
                    <a:ea typeface="宋体" panose="02010600030101010101" pitchFamily="2" charset="-122"/>
                  </a:rPr>
                  <a:t> </a:t>
                </a:r>
                <a14:m>
                  <m:oMath xmlns:m="http://schemas.openxmlformats.org/officeDocument/2006/math">
                    <m:r>
                      <a:rPr lang="en-US" altLang="zh-CN" sz="2800" i="1" dirty="0">
                        <a:latin typeface="Cambria Math" panose="02040503050406030204" pitchFamily="18" charset="0"/>
                        <a:ea typeface="宋体" panose="02010600030101010101" pitchFamily="2" charset="-122"/>
                      </a:rPr>
                      <m:t>𝑃</m:t>
                    </m:r>
                    <m:r>
                      <a:rPr lang="en-US" altLang="en-US" sz="2800" i="1" dirty="0">
                        <a:latin typeface="Cambria Math" panose="02040503050406030204" pitchFamily="18" charset="0"/>
                        <a:ea typeface="宋体" panose="02010600030101010101" pitchFamily="2" charset="-122"/>
                      </a:rPr>
                      <m:t>(</m:t>
                    </m:r>
                    <m:r>
                      <a:rPr lang="en-US" altLang="en-US" sz="2800" i="1" dirty="0">
                        <a:latin typeface="Cambria Math" panose="02040503050406030204" pitchFamily="18" charset="0"/>
                        <a:ea typeface="宋体" panose="02010600030101010101" pitchFamily="2" charset="-122"/>
                      </a:rPr>
                      <m:t>𝑌</m:t>
                    </m:r>
                    <m:r>
                      <a:rPr lang="en-US" altLang="en-US" sz="2800" i="1" dirty="0">
                        <a:latin typeface="Cambria Math" panose="02040503050406030204" pitchFamily="18" charset="0"/>
                        <a:ea typeface="宋体" panose="02010600030101010101" pitchFamily="2" charset="-122"/>
                      </a:rPr>
                      <m:t>| </m:t>
                    </m:r>
                    <m:r>
                      <a:rPr lang="en-US" altLang="en-US" sz="2800" i="1" dirty="0">
                        <a:latin typeface="Cambria Math" panose="02040503050406030204" pitchFamily="18" charset="0"/>
                        <a:ea typeface="宋体" panose="02010600030101010101" pitchFamily="2" charset="-122"/>
                      </a:rPr>
                      <m:t>𝑋</m:t>
                    </m:r>
                    <m:r>
                      <a:rPr lang="en-US" altLang="en-US" sz="2800" i="1" dirty="0">
                        <a:latin typeface="Cambria Math" panose="02040503050406030204" pitchFamily="18" charset="0"/>
                        <a:ea typeface="宋体" panose="02010600030101010101" pitchFamily="2" charset="-122"/>
                      </a:rPr>
                      <m:t>)</m:t>
                    </m:r>
                  </m:oMath>
                </a14:m>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来预测 </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𝑌</m:t>
                    </m:r>
                  </m:oMath>
                </a14:m>
                <a:endParaRPr lang="zh-CN" altLang="en-US" sz="2800" dirty="0">
                  <a:latin typeface="宋体" panose="02010600030101010101" pitchFamily="2" charset="-122"/>
                  <a:ea typeface="宋体" panose="02010600030101010101" pitchFamily="2" charset="-122"/>
                </a:endParaRPr>
              </a:p>
              <a:p>
                <a:pPr lvl="2"/>
                <a:r>
                  <a:rPr lang="zh-CN" altLang="en-US" sz="2400" dirty="0">
                    <a:latin typeface="宋体" panose="02010600030101010101" pitchFamily="2" charset="-122"/>
                    <a:ea typeface="宋体" panose="02010600030101010101" pitchFamily="2" charset="-122"/>
                  </a:rPr>
                  <a:t>决策树、神经网络、支持向量机、基于规则的分类器</a:t>
                </a:r>
                <a:endParaRPr lang="en-US" altLang="zh-CN" sz="2400" dirty="0">
                  <a:latin typeface="宋体" panose="02010600030101010101" pitchFamily="2" charset="-122"/>
                  <a:ea typeface="宋体" panose="02010600030101010101" pitchFamily="2" charset="-122"/>
                </a:endParaRPr>
              </a:p>
              <a:p>
                <a:pPr lvl="2"/>
                <a:endParaRPr lang="zh-CN" altLang="en-US" sz="2400" dirty="0">
                  <a:latin typeface="宋体" panose="02010600030101010101" pitchFamily="2" charset="-122"/>
                  <a:ea typeface="宋体" panose="02010600030101010101" pitchFamily="2" charset="-122"/>
                </a:endParaRPr>
              </a:p>
              <a:p>
                <a:pPr lvl="1"/>
                <a:r>
                  <a:rPr lang="zh-CN" altLang="en-US" sz="2800" dirty="0">
                    <a:solidFill>
                      <a:srgbClr val="0070C0"/>
                    </a:solidFill>
                    <a:latin typeface="宋体" panose="02010600030101010101" pitchFamily="2" charset="-122"/>
                    <a:ea typeface="宋体" panose="02010600030101010101" pitchFamily="2" charset="-122"/>
                  </a:rPr>
                  <a:t>生成式模型 </a:t>
                </a:r>
                <a:r>
                  <a:rPr lang="en-US" altLang="zh-CN" sz="2800" dirty="0">
                    <a:latin typeface="Arial" panose="020B0604020202020204" pitchFamily="34" charset="0"/>
                    <a:ea typeface="宋体" panose="02010600030101010101" pitchFamily="2" charset="-122"/>
                    <a:cs typeface="Arial" panose="020B0604020202020204" pitchFamily="34" charset="0"/>
                  </a:rPr>
                  <a:t>generative models</a:t>
                </a:r>
                <a:endParaRPr lang="zh-CN" altLang="en-US" sz="2800" dirty="0">
                  <a:latin typeface="宋体" panose="02010600030101010101" pitchFamily="2" charset="-122"/>
                  <a:ea typeface="宋体" panose="02010600030101010101" pitchFamily="2" charset="-122"/>
                </a:endParaRPr>
              </a:p>
              <a:p>
                <a:pPr lvl="2"/>
                <a:r>
                  <a:rPr lang="zh-CN" altLang="en-US" sz="2400" dirty="0">
                    <a:latin typeface="宋体" panose="02010600030101010101" pitchFamily="2" charset="-122"/>
                    <a:ea typeface="宋体" panose="02010600030101010101" pitchFamily="2" charset="-122"/>
                  </a:rPr>
                  <a:t>先对联合概率分布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𝑃</m:t>
                    </m:r>
                    <m:d>
                      <m:dPr>
                        <m:ctrlPr>
                          <a:rPr lang="en-US" altLang="zh-CN" sz="2400" i="1" dirty="0" smtClean="0">
                            <a:latin typeface="Cambria Math" panose="02040503050406030204" pitchFamily="18" charset="0"/>
                            <a:ea typeface="宋体" panose="02010600030101010101" pitchFamily="2" charset="-122"/>
                          </a:rPr>
                        </m:ctrlPr>
                      </m:dPr>
                      <m:e>
                        <m:r>
                          <a:rPr lang="en-US" altLang="zh-CN" sz="2400" b="0" i="1" dirty="0" smtClean="0">
                            <a:latin typeface="Cambria Math" panose="02040503050406030204" pitchFamily="18" charset="0"/>
                            <a:ea typeface="宋体" panose="02010600030101010101" pitchFamily="2" charset="-122"/>
                          </a:rPr>
                          <m:t>𝑋</m:t>
                        </m:r>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𝑌</m:t>
                        </m:r>
                      </m:e>
                    </m:d>
                  </m:oMath>
                </a14:m>
                <a:r>
                  <a:rPr lang="zh-CN" altLang="en-US" sz="2400" dirty="0">
                    <a:latin typeface="宋体" panose="02010600030101010101" pitchFamily="2" charset="-122"/>
                    <a:ea typeface="宋体" panose="02010600030101010101" pitchFamily="2" charset="-122"/>
                  </a:rPr>
                  <a:t> 建模，再由此获得</a:t>
                </a:r>
                <a14:m>
                  <m:oMath xmlns:m="http://schemas.openxmlformats.org/officeDocument/2006/math">
                    <m:r>
                      <a:rPr lang="en-US" altLang="zh-CN" sz="2800" i="1" dirty="0">
                        <a:solidFill>
                          <a:prstClr val="black"/>
                        </a:solidFill>
                        <a:latin typeface="Cambria Math" panose="02040503050406030204" pitchFamily="18" charset="0"/>
                        <a:ea typeface="宋体" panose="02010600030101010101" pitchFamily="2" charset="-122"/>
                      </a:rPr>
                      <m:t>𝑃</m:t>
                    </m:r>
                    <m:r>
                      <a:rPr lang="en-US" altLang="en-US" sz="2800" i="1" dirty="0">
                        <a:solidFill>
                          <a:prstClr val="black"/>
                        </a:solidFill>
                        <a:latin typeface="Cambria Math" panose="02040503050406030204" pitchFamily="18" charset="0"/>
                        <a:ea typeface="宋体" panose="02010600030101010101" pitchFamily="2" charset="-122"/>
                      </a:rPr>
                      <m:t>(</m:t>
                    </m:r>
                    <m:r>
                      <a:rPr lang="en-US" altLang="en-US" sz="2800" i="1" dirty="0">
                        <a:solidFill>
                          <a:prstClr val="black"/>
                        </a:solidFill>
                        <a:latin typeface="Cambria Math" panose="02040503050406030204" pitchFamily="18" charset="0"/>
                        <a:ea typeface="宋体" panose="02010600030101010101" pitchFamily="2" charset="-122"/>
                      </a:rPr>
                      <m:t>𝑌</m:t>
                    </m:r>
                    <m:r>
                      <a:rPr lang="en-US" altLang="en-US" sz="2800" i="1" dirty="0">
                        <a:solidFill>
                          <a:prstClr val="black"/>
                        </a:solidFill>
                        <a:latin typeface="Cambria Math" panose="02040503050406030204" pitchFamily="18" charset="0"/>
                        <a:ea typeface="宋体" panose="02010600030101010101" pitchFamily="2" charset="-122"/>
                      </a:rPr>
                      <m:t>| </m:t>
                    </m:r>
                    <m:r>
                      <a:rPr lang="en-US" altLang="en-US" sz="2800" i="1" dirty="0">
                        <a:solidFill>
                          <a:prstClr val="black"/>
                        </a:solidFill>
                        <a:latin typeface="Cambria Math" panose="02040503050406030204" pitchFamily="18" charset="0"/>
                        <a:ea typeface="宋体" panose="02010600030101010101" pitchFamily="2" charset="-122"/>
                      </a:rPr>
                      <m:t>𝑋</m:t>
                    </m:r>
                    <m:r>
                      <a:rPr lang="en-US" altLang="en-US" sz="2800" i="1" dirty="0">
                        <a:solidFill>
                          <a:prstClr val="black"/>
                        </a:solidFill>
                        <a:latin typeface="Cambria Math" panose="02040503050406030204" pitchFamily="18" charset="0"/>
                        <a:ea typeface="宋体" panose="02010600030101010101" pitchFamily="2" charset="-122"/>
                      </a:rPr>
                      <m:t>)</m:t>
                    </m:r>
                  </m:oMath>
                </a14:m>
                <a:r>
                  <a:rPr lang="en-US" altLang="zh-CN" sz="2800" dirty="0">
                    <a:solidFill>
                      <a:prstClr val="black"/>
                    </a:solidFill>
                    <a:latin typeface="宋体" panose="02010600030101010101" pitchFamily="2" charset="-122"/>
                    <a:ea typeface="宋体" panose="02010600030101010101" pitchFamily="2" charset="-122"/>
                  </a:rPr>
                  <a:t> </a:t>
                </a:r>
                <a:endParaRPr lang="zh-CN" altLang="en-US" sz="2400" dirty="0">
                  <a:latin typeface="宋体" panose="02010600030101010101" pitchFamily="2" charset="-122"/>
                  <a:ea typeface="宋体" panose="02010600030101010101" pitchFamily="2" charset="-122"/>
                </a:endParaRPr>
              </a:p>
              <a:p>
                <a:pPr lvl="2"/>
                <a:r>
                  <a:rPr lang="zh-CN" altLang="en-US" sz="2400" dirty="0">
                    <a:latin typeface="宋体" panose="02010600030101010101" pitchFamily="2" charset="-122"/>
                    <a:ea typeface="宋体" panose="02010600030101010101" pitchFamily="2" charset="-122"/>
                  </a:rPr>
                  <a:t>生成式模型考虑</a:t>
                </a:r>
                <a:endParaRPr lang="en-US" altLang="zh-CN" sz="2400" dirty="0">
                  <a:latin typeface="宋体" panose="02010600030101010101" pitchFamily="2" charset="-122"/>
                  <a:ea typeface="宋体" panose="02010600030101010101" pitchFamily="2" charset="-122"/>
                </a:endParaRPr>
              </a:p>
              <a:p>
                <a:pPr lvl="2"/>
                <a:endParaRPr lang="en-US" altLang="zh-CN" sz="2400" dirty="0">
                  <a:latin typeface="宋体" panose="02010600030101010101" pitchFamily="2" charset="-122"/>
                  <a:ea typeface="宋体" panose="02010600030101010101" pitchFamily="2" charset="-122"/>
                </a:endParaRPr>
              </a:p>
              <a:p>
                <a:pPr lvl="2"/>
                <a:endParaRPr lang="en-US" altLang="zh-CN" sz="2400" dirty="0">
                  <a:latin typeface="宋体" panose="02010600030101010101" pitchFamily="2" charset="-122"/>
                  <a:ea typeface="宋体" panose="02010600030101010101" pitchFamily="2" charset="-122"/>
                </a:endParaRPr>
              </a:p>
              <a:p>
                <a:pPr lvl="2"/>
                <a:r>
                  <a:rPr lang="zh-CN" altLang="en-US" sz="2400" dirty="0">
                    <a:latin typeface="宋体" panose="02010600030101010101" pitchFamily="2" charset="-122"/>
                    <a:ea typeface="宋体" panose="02010600030101010101" pitchFamily="2" charset="-122"/>
                  </a:rPr>
                  <a:t>朴素贝叶斯分类器、贝叶斯网络、隐马尔科夫模型、马尔科夫随机场</a:t>
                </a:r>
              </a:p>
              <a:p>
                <a:pPr lvl="2"/>
                <a:endParaRPr lang="en-US" altLang="zh-CN" sz="2400" dirty="0">
                  <a:latin typeface="宋体" panose="02010600030101010101" pitchFamily="2" charset="-122"/>
                  <a:ea typeface="宋体" panose="02010600030101010101" pitchFamily="2" charset="-122"/>
                </a:endParaRPr>
              </a:p>
              <a:p>
                <a:pPr lvl="2"/>
                <a:endParaRPr lang="zh-CN" altLang="en-US" sz="2400" dirty="0">
                  <a:latin typeface="宋体" panose="02010600030101010101" pitchFamily="2" charset="-122"/>
                  <a:ea typeface="宋体" panose="02010600030101010101" pitchFamily="2" charset="-122"/>
                </a:endParaRPr>
              </a:p>
              <a:p>
                <a:pPr lvl="2"/>
                <a:endParaRPr lang="zh-CN" altLang="en-US" dirty="0"/>
              </a:p>
              <a:p>
                <a:pPr lvl="2"/>
                <a:endParaRPr lang="zh-CN" altLang="en-US" dirty="0"/>
              </a:p>
              <a:p>
                <a:endParaRPr lang="zh-CN" altLang="en-US" dirty="0"/>
              </a:p>
              <a:p>
                <a:endParaRPr lang="en-US" altLang="zh-CN" dirty="0"/>
              </a:p>
              <a:p>
                <a:endParaRPr lang="en-US" altLang="zh-CN" dirty="0"/>
              </a:p>
            </p:txBody>
          </p:sp>
        </mc:Choice>
        <mc:Fallback xmlns="">
          <p:sp>
            <p:nvSpPr>
              <p:cNvPr id="6155" name="内容占位符 1">
                <a:extLst>
                  <a:ext uri="{FF2B5EF4-FFF2-40B4-BE49-F238E27FC236}">
                    <a16:creationId xmlns:a16="http://schemas.microsoft.com/office/drawing/2014/main" id="{09960504-E34D-4D32-8C3C-DE6ACC98CA88}"/>
                  </a:ext>
                </a:extLst>
              </p:cNvPr>
              <p:cNvSpPr>
                <a:spLocks noGrp="1" noRot="1" noChangeAspect="1" noMove="1" noResize="1" noEditPoints="1" noAdjustHandles="1" noChangeArrowheads="1" noChangeShapeType="1" noTextEdit="1"/>
              </p:cNvSpPr>
              <p:nvPr>
                <p:ph sz="quarter" idx="14"/>
              </p:nvPr>
            </p:nvSpPr>
            <p:spPr>
              <a:xfrm>
                <a:off x="174625" y="914400"/>
                <a:ext cx="8969375" cy="5073650"/>
              </a:xfrm>
              <a:blipFill>
                <a:blip r:embed="rId2"/>
                <a:stretch>
                  <a:fillRect l="-1428" t="-2043" r="-816" b="-36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2F78CDA-5FCC-4A90-897E-B084E2D24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4191000"/>
            <a:ext cx="3048000" cy="914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D13A9BF-896E-4874-AB91-EB03DB713324}"/>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利用贝叶斯原理实现分类</a:t>
            </a:r>
          </a:p>
        </p:txBody>
      </p:sp>
      <mc:AlternateContent xmlns:mc="http://schemas.openxmlformats.org/markup-compatibility/2006" xmlns:a14="http://schemas.microsoft.com/office/drawing/2010/main">
        <mc:Choice Requires="a14">
          <p:sp>
            <p:nvSpPr>
              <p:cNvPr id="13315" name="Rectangle 3">
                <a:extLst>
                  <a:ext uri="{FF2B5EF4-FFF2-40B4-BE49-F238E27FC236}">
                    <a16:creationId xmlns:a16="http://schemas.microsoft.com/office/drawing/2014/main" id="{FE25AC55-F5FB-4CAD-BF4E-3FD6B20FC874}"/>
                  </a:ext>
                </a:extLst>
              </p:cNvPr>
              <p:cNvSpPr>
                <a:spLocks noGrp="1" noChangeArrowheads="1"/>
              </p:cNvSpPr>
              <p:nvPr>
                <p:ph type="body" idx="1"/>
              </p:nvPr>
            </p:nvSpPr>
            <p:spPr>
              <a:xfrm>
                <a:off x="411163" y="1143000"/>
                <a:ext cx="8580437" cy="5181600"/>
              </a:xfrm>
            </p:spPr>
            <p:txBody>
              <a:bodyPr/>
              <a:lstStyle/>
              <a:p>
                <a:pPr>
                  <a:lnSpc>
                    <a:spcPct val="90000"/>
                  </a:lnSpc>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方法</a:t>
                </a:r>
                <a:r>
                  <a:rPr lang="en-US" altLang="en-US" sz="2400" dirty="0">
                    <a:latin typeface="宋体" panose="02010600030101010101" pitchFamily="2" charset="-122"/>
                    <a:ea typeface="宋体" panose="02010600030101010101" pitchFamily="2" charset="-122"/>
                  </a:rPr>
                  <a:t>:</a:t>
                </a:r>
              </a:p>
              <a:p>
                <a:pPr lvl="1">
                  <a:lnSpc>
                    <a:spcPct val="90000"/>
                  </a:lnSpc>
                </a:pPr>
                <a:r>
                  <a:rPr lang="zh-CN" altLang="en-US" sz="2400" dirty="0">
                    <a:latin typeface="宋体" panose="02010600030101010101" pitchFamily="2" charset="-122"/>
                    <a:ea typeface="宋体" panose="02010600030101010101" pitchFamily="2" charset="-122"/>
                  </a:rPr>
                  <a:t>利用贝叶斯定理计算</a:t>
                </a:r>
                <a14:m>
                  <m:oMath xmlns:m="http://schemas.openxmlformats.org/officeDocument/2006/math">
                    <m:r>
                      <a:rPr lang="en-US" altLang="en-US" sz="2400" i="1" dirty="0" smtClean="0">
                        <a:latin typeface="Cambria Math" panose="02040503050406030204" pitchFamily="18" charset="0"/>
                        <a:ea typeface="宋体" panose="02010600030101010101" pitchFamily="2" charset="-122"/>
                      </a:rPr>
                      <m:t>𝑃</m:t>
                    </m:r>
                    <m:r>
                      <a:rPr lang="en-US" altLang="en-US" sz="2400" i="1" dirty="0" smtClean="0">
                        <a:latin typeface="Cambria Math" panose="02040503050406030204" pitchFamily="18" charset="0"/>
                        <a:ea typeface="宋体" panose="02010600030101010101" pitchFamily="2" charset="-122"/>
                      </a:rPr>
                      <m:t>(</m:t>
                    </m:r>
                    <m:r>
                      <a:rPr lang="en-US" altLang="en-US" sz="2400" i="1" dirty="0" smtClean="0">
                        <a:latin typeface="Cambria Math" panose="02040503050406030204" pitchFamily="18" charset="0"/>
                        <a:ea typeface="宋体" panose="02010600030101010101" pitchFamily="2" charset="-122"/>
                      </a:rPr>
                      <m:t>𝑌</m:t>
                    </m:r>
                    <m:r>
                      <a:rPr lang="en-US" altLang="en-US" sz="2400" i="1" dirty="0" smtClean="0">
                        <a:latin typeface="Cambria Math" panose="02040503050406030204" pitchFamily="18" charset="0"/>
                        <a:ea typeface="宋体" panose="02010600030101010101" pitchFamily="2" charset="-122"/>
                      </a:rPr>
                      <m:t> | </m:t>
                    </m:r>
                    <m:r>
                      <a:rPr lang="en-US" altLang="en-US" sz="2400" b="0" i="1" dirty="0" smtClean="0">
                        <a:latin typeface="Cambria Math" panose="02040503050406030204" pitchFamily="18" charset="0"/>
                        <a:ea typeface="宋体" panose="02010600030101010101" pitchFamily="2" charset="-122"/>
                      </a:rPr>
                      <m:t>𝑋</m:t>
                    </m:r>
                    <m:r>
                      <a:rPr lang="en-US" altLang="en-US" sz="2400" i="1" dirty="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的概率</a:t>
                </a:r>
                <a:endParaRPr lang="en-US" altLang="en-US" sz="2400" dirty="0">
                  <a:latin typeface="宋体" panose="02010600030101010101" pitchFamily="2" charset="-122"/>
                  <a:ea typeface="宋体" panose="02010600030101010101" pitchFamily="2" charset="-122"/>
                </a:endParaRPr>
              </a:p>
              <a:p>
                <a:pPr lvl="1">
                  <a:lnSpc>
                    <a:spcPct val="90000"/>
                  </a:lnSpc>
                </a:pPr>
                <a:endParaRPr lang="en-US" altLang="en-US" sz="2400" dirty="0">
                  <a:latin typeface="宋体" panose="02010600030101010101" pitchFamily="2" charset="-122"/>
                  <a:ea typeface="宋体" panose="02010600030101010101" pitchFamily="2" charset="-122"/>
                </a:endParaRPr>
              </a:p>
              <a:p>
                <a:pPr lvl="1">
                  <a:lnSpc>
                    <a:spcPct val="90000"/>
                  </a:lnSpc>
                </a:pPr>
                <a:endParaRPr lang="en-US" altLang="en-US" sz="2400" dirty="0">
                  <a:latin typeface="宋体" panose="02010600030101010101" pitchFamily="2" charset="-122"/>
                  <a:ea typeface="宋体" panose="02010600030101010101" pitchFamily="2" charset="-122"/>
                </a:endParaRPr>
              </a:p>
              <a:p>
                <a:pPr lvl="1">
                  <a:lnSpc>
                    <a:spcPct val="90000"/>
                  </a:lnSpc>
                  <a:buFont typeface="Arial" panose="020B0604020202020204" pitchFamily="34" charset="0"/>
                  <a:buNone/>
                </a:pPr>
                <a:endParaRPr lang="en-US" altLang="en-US" sz="2400" dirty="0">
                  <a:latin typeface="宋体" panose="02010600030101010101" pitchFamily="2" charset="-122"/>
                  <a:ea typeface="宋体" panose="02010600030101010101" pitchFamily="2" charset="-122"/>
                </a:endParaRPr>
              </a:p>
              <a:p>
                <a:pPr lvl="1">
                  <a:lnSpc>
                    <a:spcPct val="90000"/>
                  </a:lnSpc>
                </a:pPr>
                <a:endParaRPr lang="en-US" altLang="zh-CN" sz="2400" dirty="0">
                  <a:latin typeface="宋体" panose="02010600030101010101" pitchFamily="2" charset="-122"/>
                  <a:ea typeface="宋体" panose="02010600030101010101" pitchFamily="2" charset="-122"/>
                </a:endParaRPr>
              </a:p>
              <a:p>
                <a:pPr lvl="1">
                  <a:lnSpc>
                    <a:spcPct val="90000"/>
                  </a:lnSpc>
                </a:pPr>
                <a:r>
                  <a:rPr lang="zh-CN" altLang="en-US" sz="2400" dirty="0">
                    <a:latin typeface="宋体" panose="02010600030101010101" pitchFamily="2" charset="-122"/>
                    <a:ea typeface="宋体" panose="02010600030101010101" pitchFamily="2" charset="-122"/>
                  </a:rPr>
                  <a:t>要找出</a:t>
                </a:r>
                <a14:m>
                  <m:oMath xmlns:m="http://schemas.openxmlformats.org/officeDocument/2006/math">
                    <m:r>
                      <a:rPr lang="en-US" altLang="en-US" sz="2400" i="1" dirty="0">
                        <a:solidFill>
                          <a:srgbClr val="000000"/>
                        </a:solidFill>
                        <a:latin typeface="Cambria Math" panose="02040503050406030204" pitchFamily="18" charset="0"/>
                        <a:ea typeface="宋体" panose="02010600030101010101" pitchFamily="2" charset="-122"/>
                      </a:rPr>
                      <m:t>𝑌</m:t>
                    </m:r>
                  </m:oMath>
                </a14:m>
                <a:r>
                  <a:rPr lang="zh-CN" altLang="en-US" sz="2400" dirty="0">
                    <a:latin typeface="宋体" panose="02010600030101010101" pitchFamily="2" charset="-122"/>
                    <a:ea typeface="宋体" panose="02010600030101010101" pitchFamily="2" charset="-122"/>
                  </a:rPr>
                  <a:t>，让它能</a:t>
                </a:r>
                <a:r>
                  <a:rPr lang="zh-CN" altLang="en-US" sz="2400" b="1" dirty="0">
                    <a:solidFill>
                      <a:srgbClr val="0070C0"/>
                    </a:solidFill>
                    <a:latin typeface="宋体" panose="02010600030101010101" pitchFamily="2" charset="-122"/>
                    <a:ea typeface="宋体" panose="02010600030101010101" pitchFamily="2" charset="-122"/>
                  </a:rPr>
                  <a:t>最大化 </a:t>
                </a:r>
                <a14:m>
                  <m:oMath xmlns:m="http://schemas.openxmlformats.org/officeDocument/2006/math">
                    <m:r>
                      <a:rPr lang="en-US" altLang="zh-CN" sz="2400" b="1" i="1" dirty="0">
                        <a:solidFill>
                          <a:srgbClr val="0070C0"/>
                        </a:solidFill>
                        <a:latin typeface="Cambria Math" panose="02040503050406030204" pitchFamily="18" charset="0"/>
                        <a:ea typeface="宋体" panose="02010600030101010101" pitchFamily="2" charset="-122"/>
                      </a:rPr>
                      <m:t>𝑷</m:t>
                    </m:r>
                    <m:r>
                      <a:rPr lang="en-US" altLang="en-US" sz="2400" b="1" i="1" dirty="0">
                        <a:solidFill>
                          <a:srgbClr val="0070C0"/>
                        </a:solidFill>
                        <a:latin typeface="Cambria Math" panose="02040503050406030204" pitchFamily="18" charset="0"/>
                        <a:ea typeface="宋体" panose="02010600030101010101" pitchFamily="2" charset="-122"/>
                      </a:rPr>
                      <m:t>(</m:t>
                    </m:r>
                    <m:r>
                      <a:rPr lang="en-US" altLang="en-US" sz="2400" b="1" i="1" dirty="0">
                        <a:solidFill>
                          <a:srgbClr val="0070C0"/>
                        </a:solidFill>
                        <a:latin typeface="Cambria Math" panose="02040503050406030204" pitchFamily="18" charset="0"/>
                        <a:ea typeface="宋体" panose="02010600030101010101" pitchFamily="2" charset="-122"/>
                      </a:rPr>
                      <m:t>𝒀</m:t>
                    </m:r>
                    <m:r>
                      <a:rPr lang="en-US" altLang="en-US" sz="2400" b="1" i="1" dirty="0">
                        <a:solidFill>
                          <a:srgbClr val="0070C0"/>
                        </a:solidFill>
                        <a:latin typeface="Cambria Math" panose="02040503050406030204" pitchFamily="18" charset="0"/>
                        <a:ea typeface="宋体" panose="02010600030101010101" pitchFamily="2" charset="-122"/>
                      </a:rPr>
                      <m:t>| </m:t>
                    </m:r>
                    <m:r>
                      <a:rPr lang="en-US" altLang="en-US" sz="2400" b="1" i="1" dirty="0" smtClean="0">
                        <a:solidFill>
                          <a:srgbClr val="0070C0"/>
                        </a:solidFill>
                        <a:latin typeface="Cambria Math" panose="02040503050406030204" pitchFamily="18" charset="0"/>
                        <a:ea typeface="宋体" panose="02010600030101010101" pitchFamily="2" charset="-122"/>
                      </a:rPr>
                      <m:t>𝑿</m:t>
                    </m:r>
                    <m:r>
                      <a:rPr lang="en-US" altLang="en-US" sz="2400" b="1" i="1" dirty="0">
                        <a:solidFill>
                          <a:srgbClr val="0070C0"/>
                        </a:solidFill>
                        <a:latin typeface="Cambria Math" panose="02040503050406030204" pitchFamily="18" charset="0"/>
                        <a:ea typeface="宋体" panose="02010600030101010101" pitchFamily="2" charset="-122"/>
                      </a:rPr>
                      <m:t>)</m:t>
                    </m:r>
                  </m:oMath>
                </a14:m>
                <a:br>
                  <a:rPr lang="en-US" altLang="en-US" sz="2400" b="1" dirty="0">
                    <a:solidFill>
                      <a:srgbClr val="0070C0"/>
                    </a:solidFill>
                    <a:latin typeface="宋体" panose="02010600030101010101" pitchFamily="2" charset="-122"/>
                    <a:ea typeface="宋体" panose="02010600030101010101" pitchFamily="2" charset="-122"/>
                  </a:rPr>
                </a:br>
                <a:r>
                  <a:rPr lang="en-US" altLang="en-US" sz="2400" dirty="0">
                    <a:latin typeface="宋体" panose="02010600030101010101" pitchFamily="2" charset="-122"/>
                    <a:ea typeface="宋体" panose="02010600030101010101" pitchFamily="2" charset="-122"/>
                  </a:rPr>
                  <a:t>  </a:t>
                </a:r>
              </a:p>
              <a:p>
                <a:pPr lvl="1">
                  <a:lnSpc>
                    <a:spcPct val="90000"/>
                  </a:lnSpc>
                </a:pPr>
                <a:r>
                  <a:rPr lang="zh-CN" altLang="en-US" sz="2400" b="1" dirty="0">
                    <a:solidFill>
                      <a:srgbClr val="0070C0"/>
                    </a:solidFill>
                    <a:latin typeface="宋体" panose="02010600030101010101" pitchFamily="2" charset="-122"/>
                    <a:ea typeface="宋体" panose="02010600030101010101" pitchFamily="2" charset="-122"/>
                  </a:rPr>
                  <a:t>等价于</a:t>
                </a:r>
                <a:r>
                  <a:rPr lang="zh-CN" altLang="en-US" sz="2400" dirty="0">
                    <a:latin typeface="宋体" panose="02010600030101010101" pitchFamily="2" charset="-122"/>
                    <a:ea typeface="宋体" panose="02010600030101010101" pitchFamily="2" charset="-122"/>
                  </a:rPr>
                  <a:t>找到</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𝑌</m:t>
                    </m:r>
                  </m:oMath>
                </a14:m>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让它能</a:t>
                </a:r>
                <a:r>
                  <a:rPr lang="zh-CN" altLang="en-US" sz="2400" b="1" dirty="0">
                    <a:solidFill>
                      <a:srgbClr val="0070C0"/>
                    </a:solidFill>
                    <a:latin typeface="宋体" panose="02010600030101010101" pitchFamily="2" charset="-122"/>
                    <a:ea typeface="宋体" panose="02010600030101010101" pitchFamily="2" charset="-122"/>
                  </a:rPr>
                  <a:t>最大化</a:t>
                </a:r>
                <a14:m>
                  <m:oMath xmlns:m="http://schemas.openxmlformats.org/officeDocument/2006/math">
                    <m:r>
                      <a:rPr lang="en-US" altLang="zh-CN" sz="2400" b="1" i="1" dirty="0" smtClean="0">
                        <a:solidFill>
                          <a:srgbClr val="0070C0"/>
                        </a:solidFill>
                        <a:latin typeface="Cambria Math" panose="02040503050406030204" pitchFamily="18" charset="0"/>
                        <a:ea typeface="宋体" panose="02010600030101010101" pitchFamily="2" charset="-122"/>
                      </a:rPr>
                      <m:t> </m:t>
                    </m:r>
                    <m:r>
                      <a:rPr lang="en-US" altLang="en-US" sz="2400" b="1" i="1" dirty="0" smtClean="0">
                        <a:solidFill>
                          <a:srgbClr val="0070C0"/>
                        </a:solidFill>
                        <a:latin typeface="Cambria Math" panose="02040503050406030204" pitchFamily="18" charset="0"/>
                        <a:ea typeface="宋体" panose="02010600030101010101" pitchFamily="2" charset="-122"/>
                      </a:rPr>
                      <m:t>𝑷</m:t>
                    </m:r>
                    <m:r>
                      <a:rPr lang="en-US" altLang="en-US" sz="2400" b="1" i="1" dirty="0">
                        <a:solidFill>
                          <a:srgbClr val="0070C0"/>
                        </a:solidFill>
                        <a:latin typeface="Cambria Math" panose="02040503050406030204" pitchFamily="18" charset="0"/>
                        <a:ea typeface="宋体" panose="02010600030101010101" pitchFamily="2" charset="-122"/>
                      </a:rPr>
                      <m:t>(</m:t>
                    </m:r>
                    <m:r>
                      <a:rPr lang="en-US" altLang="en-US" sz="2400" b="1" i="1" dirty="0" smtClean="0">
                        <a:solidFill>
                          <a:srgbClr val="0070C0"/>
                        </a:solidFill>
                        <a:latin typeface="Cambria Math" panose="02040503050406030204" pitchFamily="18" charset="0"/>
                        <a:ea typeface="宋体" panose="02010600030101010101" pitchFamily="2" charset="-122"/>
                      </a:rPr>
                      <m:t>𝑿</m:t>
                    </m:r>
                    <m:r>
                      <a:rPr lang="en-US" altLang="en-US" sz="2400" b="1" i="1" dirty="0" err="1">
                        <a:solidFill>
                          <a:srgbClr val="0070C0"/>
                        </a:solidFill>
                        <a:latin typeface="Cambria Math" panose="02040503050406030204" pitchFamily="18" charset="0"/>
                        <a:ea typeface="宋体" panose="02010600030101010101" pitchFamily="2" charset="-122"/>
                      </a:rPr>
                      <m:t>|</m:t>
                    </m:r>
                    <m:r>
                      <a:rPr lang="en-US" altLang="en-US" sz="2400" b="1" i="1" dirty="0" err="1">
                        <a:solidFill>
                          <a:srgbClr val="0070C0"/>
                        </a:solidFill>
                        <a:latin typeface="Cambria Math" panose="02040503050406030204" pitchFamily="18" charset="0"/>
                        <a:ea typeface="宋体" panose="02010600030101010101" pitchFamily="2" charset="-122"/>
                      </a:rPr>
                      <m:t>𝒀</m:t>
                    </m:r>
                    <m:r>
                      <a:rPr lang="en-US" altLang="en-US" sz="2400" b="1" i="1" dirty="0">
                        <a:solidFill>
                          <a:srgbClr val="0070C0"/>
                        </a:solidFill>
                        <a:latin typeface="Cambria Math" panose="02040503050406030204" pitchFamily="18" charset="0"/>
                        <a:ea typeface="宋体" panose="02010600030101010101" pitchFamily="2" charset="-122"/>
                      </a:rPr>
                      <m:t>)</m:t>
                    </m:r>
                    <m:r>
                      <a:rPr lang="en-US" altLang="en-US" sz="2400" b="1" i="1" dirty="0">
                        <a:solidFill>
                          <a:srgbClr val="0070C0"/>
                        </a:solidFill>
                        <a:latin typeface="Cambria Math" panose="02040503050406030204" pitchFamily="18" charset="0"/>
                        <a:ea typeface="宋体" panose="02010600030101010101" pitchFamily="2" charset="-122"/>
                      </a:rPr>
                      <m:t>𝑷</m:t>
                    </m:r>
                    <m:r>
                      <a:rPr lang="en-US" altLang="en-US" sz="2400" b="1" i="1" dirty="0">
                        <a:solidFill>
                          <a:srgbClr val="0070C0"/>
                        </a:solidFill>
                        <a:latin typeface="Cambria Math" panose="02040503050406030204" pitchFamily="18" charset="0"/>
                        <a:ea typeface="宋体" panose="02010600030101010101" pitchFamily="2" charset="-122"/>
                      </a:rPr>
                      <m:t>(</m:t>
                    </m:r>
                    <m:r>
                      <a:rPr lang="en-US" altLang="en-US" sz="2400" b="1" i="1" dirty="0">
                        <a:solidFill>
                          <a:srgbClr val="0070C0"/>
                        </a:solidFill>
                        <a:latin typeface="Cambria Math" panose="02040503050406030204" pitchFamily="18" charset="0"/>
                        <a:ea typeface="宋体" panose="02010600030101010101" pitchFamily="2" charset="-122"/>
                      </a:rPr>
                      <m:t>𝒀</m:t>
                    </m:r>
                    <m:r>
                      <a:rPr lang="en-US" altLang="en-US" sz="2400" b="1" i="1" dirty="0" smtClean="0">
                        <a:solidFill>
                          <a:srgbClr val="0070C0"/>
                        </a:solidFill>
                        <a:latin typeface="Cambria Math" panose="02040503050406030204" pitchFamily="18" charset="0"/>
                        <a:ea typeface="宋体" panose="02010600030101010101" pitchFamily="2" charset="-122"/>
                      </a:rPr>
                      <m:t>)</m:t>
                    </m:r>
                  </m:oMath>
                </a14:m>
                <a:endParaRPr lang="en-US" altLang="en-US" sz="2400" b="1" dirty="0">
                  <a:solidFill>
                    <a:srgbClr val="0070C0"/>
                  </a:solidFill>
                  <a:latin typeface="宋体" panose="02010600030101010101" pitchFamily="2" charset="-122"/>
                  <a:ea typeface="宋体" panose="02010600030101010101" pitchFamily="2" charset="-122"/>
                </a:endParaRPr>
              </a:p>
              <a:p>
                <a:pPr lvl="1">
                  <a:lnSpc>
                    <a:spcPct val="90000"/>
                  </a:lnSpc>
                  <a:buFont typeface="Arial" panose="020B0604020202020204" pitchFamily="34" charset="0"/>
                  <a:buNone/>
                </a:pPr>
                <a:endParaRPr lang="en-US" altLang="en-US" sz="2400" dirty="0">
                  <a:latin typeface="宋体" panose="02010600030101010101" pitchFamily="2" charset="-122"/>
                  <a:ea typeface="宋体" panose="02010600030101010101" pitchFamily="2" charset="-122"/>
                </a:endParaRPr>
              </a:p>
              <a:p>
                <a:pPr>
                  <a:lnSpc>
                    <a:spcPct val="90000"/>
                  </a:lnSpc>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如何计算</a:t>
                </a:r>
                <a14:m>
                  <m:oMath xmlns:m="http://schemas.openxmlformats.org/officeDocument/2006/math">
                    <m:r>
                      <a:rPr lang="en-US" altLang="en-US" sz="2400" i="1" dirty="0" smtClean="0">
                        <a:latin typeface="Cambria Math" panose="02040503050406030204" pitchFamily="18" charset="0"/>
                        <a:ea typeface="宋体" panose="02010600030101010101" pitchFamily="2" charset="-122"/>
                      </a:rPr>
                      <m:t>𝑃</m:t>
                    </m:r>
                    <m:r>
                      <a:rPr lang="en-US" altLang="en-US" sz="2400" i="1" dirty="0" smtClean="0">
                        <a:latin typeface="Cambria Math" panose="02040503050406030204" pitchFamily="18" charset="0"/>
                        <a:ea typeface="宋体" panose="02010600030101010101" pitchFamily="2" charset="-122"/>
                      </a:rPr>
                      <m:t>(</m:t>
                    </m:r>
                    <m:r>
                      <a:rPr lang="en-US" altLang="en-US" sz="2400" b="0" i="1" dirty="0" smtClean="0">
                        <a:latin typeface="Cambria Math" panose="02040503050406030204" pitchFamily="18" charset="0"/>
                        <a:ea typeface="宋体" panose="02010600030101010101" pitchFamily="2" charset="-122"/>
                      </a:rPr>
                      <m:t>𝑋</m:t>
                    </m:r>
                    <m:r>
                      <a:rPr lang="en-US" altLang="en-US" sz="2400" i="1" dirty="0">
                        <a:latin typeface="Cambria Math" panose="02040503050406030204" pitchFamily="18" charset="0"/>
                        <a:ea typeface="宋体" panose="02010600030101010101" pitchFamily="2" charset="-122"/>
                      </a:rPr>
                      <m:t>| </m:t>
                    </m:r>
                    <m:r>
                      <a:rPr lang="en-US" altLang="en-US" sz="2400" i="1" dirty="0">
                        <a:latin typeface="Cambria Math" panose="02040503050406030204" pitchFamily="18" charset="0"/>
                        <a:ea typeface="宋体" panose="02010600030101010101" pitchFamily="2" charset="-122"/>
                      </a:rPr>
                      <m:t>𝑌</m:t>
                    </m:r>
                    <m:r>
                      <a:rPr lang="en-US" altLang="en-US" sz="2400" i="1" dirty="0">
                        <a:latin typeface="Cambria Math" panose="02040503050406030204" pitchFamily="18" charset="0"/>
                        <a:ea typeface="宋体" panose="02010600030101010101" pitchFamily="2" charset="-122"/>
                      </a:rPr>
                      <m:t>)=</m:t>
                    </m:r>
                    <m:r>
                      <a:rPr lang="en-US" altLang="en-US" sz="2400" i="1" dirty="0">
                        <a:solidFill>
                          <a:srgbClr val="000000"/>
                        </a:solidFill>
                        <a:latin typeface="Cambria Math" panose="02040503050406030204" pitchFamily="18" charset="0"/>
                        <a:ea typeface="宋体" panose="02010600030101010101" pitchFamily="2" charset="-122"/>
                      </a:rPr>
                      <m:t>𝑃</m:t>
                    </m:r>
                    <m:r>
                      <a:rPr lang="en-US" altLang="en-US" sz="2400" i="1" dirty="0">
                        <a:solidFill>
                          <a:srgbClr val="000000"/>
                        </a:solidFill>
                        <a:latin typeface="Cambria Math" panose="02040503050406030204" pitchFamily="18" charset="0"/>
                        <a:ea typeface="宋体" panose="02010600030101010101" pitchFamily="2" charset="-122"/>
                      </a:rPr>
                      <m:t>(</m:t>
                    </m:r>
                    <m:r>
                      <a:rPr lang="en-US" altLang="en-US" sz="2400" i="1" dirty="0">
                        <a:latin typeface="Cambria Math" panose="02040503050406030204" pitchFamily="18" charset="0"/>
                        <a:ea typeface="宋体" panose="02010600030101010101" pitchFamily="2" charset="-122"/>
                      </a:rPr>
                      <m:t>𝑋</m:t>
                    </m:r>
                    <m:r>
                      <a:rPr lang="en-US" altLang="en-US" sz="2400" i="1" baseline="-25000" dirty="0">
                        <a:latin typeface="Cambria Math" panose="02040503050406030204" pitchFamily="18" charset="0"/>
                        <a:ea typeface="宋体" panose="02010600030101010101" pitchFamily="2" charset="-122"/>
                      </a:rPr>
                      <m:t>1</m:t>
                    </m:r>
                    <m:r>
                      <a:rPr lang="en-US" altLang="en-US" sz="2400" i="1" dirty="0">
                        <a:latin typeface="Cambria Math" panose="02040503050406030204" pitchFamily="18" charset="0"/>
                        <a:ea typeface="宋体" panose="02010600030101010101" pitchFamily="2" charset="-122"/>
                      </a:rPr>
                      <m:t>, </m:t>
                    </m:r>
                    <m:r>
                      <a:rPr lang="en-US" altLang="en-US" sz="2400" i="1" dirty="0">
                        <a:latin typeface="Cambria Math" panose="02040503050406030204" pitchFamily="18" charset="0"/>
                        <a:ea typeface="宋体" panose="02010600030101010101" pitchFamily="2" charset="-122"/>
                      </a:rPr>
                      <m:t>𝑋</m:t>
                    </m:r>
                    <m:r>
                      <a:rPr lang="en-US" altLang="en-US" sz="2400" i="1" baseline="-25000" dirty="0">
                        <a:latin typeface="Cambria Math" panose="02040503050406030204" pitchFamily="18" charset="0"/>
                        <a:ea typeface="宋体" panose="02010600030101010101" pitchFamily="2" charset="-122"/>
                      </a:rPr>
                      <m:t>2</m:t>
                    </m:r>
                    <m:r>
                      <a:rPr lang="en-US" altLang="en-US" sz="2400" i="1" dirty="0">
                        <a:latin typeface="Cambria Math" panose="02040503050406030204" pitchFamily="18" charset="0"/>
                        <a:ea typeface="宋体" panose="02010600030101010101" pitchFamily="2" charset="-122"/>
                      </a:rPr>
                      <m:t>,…, </m:t>
                    </m:r>
                    <m:r>
                      <a:rPr lang="en-US" altLang="en-US" sz="2400" i="1" dirty="0" err="1">
                        <a:latin typeface="Cambria Math" panose="02040503050406030204" pitchFamily="18" charset="0"/>
                        <a:ea typeface="宋体" panose="02010600030101010101" pitchFamily="2" charset="-122"/>
                      </a:rPr>
                      <m:t>𝑋</m:t>
                    </m:r>
                    <m:r>
                      <a:rPr lang="en-US" altLang="en-US" sz="2400" i="1" baseline="-25000" dirty="0" err="1">
                        <a:latin typeface="Cambria Math" panose="02040503050406030204" pitchFamily="18" charset="0"/>
                        <a:ea typeface="宋体" panose="02010600030101010101" pitchFamily="2" charset="-122"/>
                      </a:rPr>
                      <m:t>𝑑</m:t>
                    </m:r>
                    <m:r>
                      <a:rPr lang="en-US" altLang="en-US" sz="2400" i="1" dirty="0">
                        <a:solidFill>
                          <a:srgbClr val="000000"/>
                        </a:solidFill>
                        <a:latin typeface="Cambria Math" panose="02040503050406030204" pitchFamily="18" charset="0"/>
                        <a:ea typeface="宋体" panose="02010600030101010101" pitchFamily="2" charset="-122"/>
                      </a:rPr>
                      <m:t>| </m:t>
                    </m:r>
                    <m:r>
                      <a:rPr lang="en-US" altLang="en-US" sz="2400" i="1" dirty="0">
                        <a:solidFill>
                          <a:srgbClr val="000000"/>
                        </a:solidFill>
                        <a:latin typeface="Cambria Math" panose="02040503050406030204" pitchFamily="18" charset="0"/>
                        <a:ea typeface="宋体" panose="02010600030101010101" pitchFamily="2" charset="-122"/>
                      </a:rPr>
                      <m:t>𝑌</m:t>
                    </m:r>
                    <m:r>
                      <a:rPr lang="en-US" altLang="en-US" sz="2400" i="1" dirty="0">
                        <a:solidFill>
                          <a:srgbClr val="000000"/>
                        </a:solidFill>
                        <a:latin typeface="Cambria Math" panose="02040503050406030204" pitchFamily="18" charset="0"/>
                        <a:ea typeface="宋体" panose="02010600030101010101" pitchFamily="2" charset="-122"/>
                      </a:rPr>
                      <m:t> )?</m:t>
                    </m:r>
                  </m:oMath>
                </a14:m>
                <a:endParaRPr lang="en-US" altLang="en-US" sz="2400" dirty="0">
                  <a:latin typeface="宋体" panose="02010600030101010101" pitchFamily="2" charset="-122"/>
                  <a:ea typeface="宋体" panose="02010600030101010101" pitchFamily="2" charset="-122"/>
                </a:endParaRPr>
              </a:p>
            </p:txBody>
          </p:sp>
        </mc:Choice>
        <mc:Fallback xmlns="">
          <p:sp>
            <p:nvSpPr>
              <p:cNvPr id="13315" name="Rectangle 3">
                <a:extLst>
                  <a:ext uri="{FF2B5EF4-FFF2-40B4-BE49-F238E27FC236}">
                    <a16:creationId xmlns:a16="http://schemas.microsoft.com/office/drawing/2014/main" id="{FE25AC55-F5FB-4CAD-BF4E-3FD6B20FC874}"/>
                  </a:ext>
                </a:extLst>
              </p:cNvPr>
              <p:cNvSpPr>
                <a:spLocks noGrp="1" noRot="1" noChangeAspect="1" noMove="1" noResize="1" noEditPoints="1" noAdjustHandles="1" noChangeArrowheads="1" noChangeShapeType="1" noTextEdit="1"/>
              </p:cNvSpPr>
              <p:nvPr>
                <p:ph type="body" idx="1"/>
              </p:nvPr>
            </p:nvSpPr>
            <p:spPr>
              <a:xfrm>
                <a:off x="411163" y="1143000"/>
                <a:ext cx="8580437" cy="5181600"/>
              </a:xfrm>
              <a:blipFill>
                <a:blip r:embed="rId2"/>
                <a:stretch>
                  <a:fillRect l="-426" t="-176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B5637DB-C9B0-476A-8470-AD36B9B8525E}"/>
              </a:ext>
            </a:extLst>
          </p:cNvPr>
          <p:cNvPicPr>
            <a:picLocks noChangeAspect="1"/>
          </p:cNvPicPr>
          <p:nvPr/>
        </p:nvPicPr>
        <p:blipFill>
          <a:blip r:embed="rId3">
            <a:duotone>
              <a:prstClr val="black"/>
              <a:schemeClr val="accent2">
                <a:tint val="45000"/>
                <a:satMod val="400000"/>
              </a:schemeClr>
            </a:duotone>
          </a:blip>
          <a:stretch>
            <a:fillRect/>
          </a:stretch>
        </p:blipFill>
        <p:spPr>
          <a:xfrm>
            <a:off x="1981200" y="2153812"/>
            <a:ext cx="4737003" cy="124978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B702E7C-16AA-442F-8AC3-9397E538D8A2}"/>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朴素贝叶斯分类器</a:t>
            </a:r>
          </a:p>
        </p:txBody>
      </p:sp>
      <mc:AlternateContent xmlns:mc="http://schemas.openxmlformats.org/markup-compatibility/2006" xmlns:a14="http://schemas.microsoft.com/office/drawing/2010/main">
        <mc:Choice Requires="a14">
          <p:sp>
            <p:nvSpPr>
              <p:cNvPr id="15363" name="Rectangle 3">
                <a:extLst>
                  <a:ext uri="{FF2B5EF4-FFF2-40B4-BE49-F238E27FC236}">
                    <a16:creationId xmlns:a16="http://schemas.microsoft.com/office/drawing/2014/main" id="{E80DC2BF-3ECE-4740-88C1-8110CF1DFEB2}"/>
                  </a:ext>
                </a:extLst>
              </p:cNvPr>
              <p:cNvSpPr>
                <a:spLocks noGrp="1" noChangeArrowheads="1"/>
              </p:cNvSpPr>
              <p:nvPr>
                <p:ph type="body" idx="1"/>
              </p:nvPr>
            </p:nvSpPr>
            <p:spPr>
              <a:xfrm>
                <a:off x="411163" y="1143000"/>
                <a:ext cx="8318500" cy="5181600"/>
              </a:xfrm>
            </p:spPr>
            <p:txBody>
              <a:bodyPr/>
              <a:lstStyle/>
              <a:p>
                <a:pPr>
                  <a:buFont typeface="Wingdings" panose="05000000000000000000" pitchFamily="2" charset="2"/>
                  <a:buChar char="n"/>
                </a:pPr>
                <a:r>
                  <a:rPr lang="zh-CN" altLang="en-US" sz="2400" dirty="0">
                    <a:ea typeface="宋体" panose="02010600030101010101" pitchFamily="2" charset="-122"/>
                  </a:rPr>
                  <a:t>朴素贝叶斯分类器</a:t>
                </a:r>
                <a:r>
                  <a:rPr lang="en-US" altLang="zh-CN" sz="2400" dirty="0">
                    <a:ea typeface="宋体" panose="02010600030101010101" pitchFamily="2" charset="-122"/>
                  </a:rPr>
                  <a:t>(Naïve Bayes Classifier)</a:t>
                </a:r>
                <a:r>
                  <a:rPr lang="zh-CN" altLang="en-US" sz="2400" dirty="0">
                    <a:ea typeface="宋体" panose="02010600030101010101" pitchFamily="2" charset="-122"/>
                  </a:rPr>
                  <a:t>采用了“</a:t>
                </a:r>
                <a:r>
                  <a:rPr lang="zh-CN" altLang="en-US" sz="2400" b="1" dirty="0">
                    <a:solidFill>
                      <a:srgbClr val="0070C0"/>
                    </a:solidFill>
                    <a:ea typeface="宋体" panose="02010600030101010101" pitchFamily="2" charset="-122"/>
                  </a:rPr>
                  <a:t>属性条件独立性假设</a:t>
                </a:r>
                <a:r>
                  <a:rPr lang="zh-CN" altLang="en-US" sz="2400" dirty="0">
                    <a:ea typeface="宋体" panose="02010600030101010101" pitchFamily="2" charset="-122"/>
                  </a:rPr>
                  <a:t>”</a:t>
                </a:r>
                <a:r>
                  <a:rPr lang="en-US" altLang="zh-CN" sz="2400" dirty="0">
                    <a:ea typeface="宋体" panose="02010600030101010101" pitchFamily="2" charset="-122"/>
                  </a:rPr>
                  <a:t>(attribute conditional independence assumption)</a:t>
                </a:r>
                <a:r>
                  <a:rPr lang="zh-CN" altLang="en-US" sz="2400" dirty="0">
                    <a:ea typeface="宋体" panose="02010600030101010101" pitchFamily="2" charset="-122"/>
                  </a:rPr>
                  <a:t>：</a:t>
                </a:r>
                <a:r>
                  <a:rPr lang="zh-CN" altLang="en-US" sz="2400" b="1" dirty="0">
                    <a:solidFill>
                      <a:srgbClr val="0070C0"/>
                    </a:solidFill>
                    <a:ea typeface="宋体" panose="02010600030101010101" pitchFamily="2" charset="-122"/>
                  </a:rPr>
                  <a:t>每个属性独立地对分类结果发生影响</a:t>
                </a:r>
              </a:p>
              <a:p>
                <a:pPr marL="0" indent="0" algn="ctr">
                  <a:buNone/>
                </a:pPr>
                <a14:m>
                  <m:oMathPara xmlns:m="http://schemas.openxmlformats.org/officeDocument/2006/math">
                    <m:oMathParaPr>
                      <m:jc m:val="centerGroup"/>
                    </m:oMathParaPr>
                    <m:oMath xmlns:m="http://schemas.openxmlformats.org/officeDocument/2006/math">
                      <m:r>
                        <a:rPr lang="en-US" altLang="en-US" sz="2400" i="1" dirty="0" smtClean="0">
                          <a:latin typeface="Cambria Math" panose="02040503050406030204" pitchFamily="18" charset="0"/>
                        </a:rPr>
                        <m:t>𝑃</m:t>
                      </m:r>
                      <m:r>
                        <a:rPr lang="en-US" altLang="en-US" sz="2400" i="1" dirty="0">
                          <a:latin typeface="Cambria Math" panose="02040503050406030204" pitchFamily="18" charset="0"/>
                        </a:rPr>
                        <m:t>(</m:t>
                      </m:r>
                      <m:r>
                        <a:rPr lang="en-US" altLang="en-US" sz="2400" i="1" dirty="0">
                          <a:latin typeface="Cambria Math" panose="02040503050406030204" pitchFamily="18" charset="0"/>
                        </a:rPr>
                        <m:t>𝑋</m:t>
                      </m:r>
                      <m:r>
                        <a:rPr lang="en-US" altLang="en-US" sz="2400" i="1" baseline="-25000" dirty="0">
                          <a:latin typeface="Cambria Math" panose="02040503050406030204" pitchFamily="18" charset="0"/>
                        </a:rPr>
                        <m:t>1</m:t>
                      </m:r>
                      <m:r>
                        <a:rPr lang="en-US" altLang="en-US" sz="2400" i="1" dirty="0">
                          <a:latin typeface="Cambria Math" panose="02040503050406030204" pitchFamily="18" charset="0"/>
                        </a:rPr>
                        <m:t>, </m:t>
                      </m:r>
                      <m:r>
                        <a:rPr lang="en-US" altLang="en-US" sz="2400" i="1" dirty="0">
                          <a:latin typeface="Cambria Math" panose="02040503050406030204" pitchFamily="18" charset="0"/>
                        </a:rPr>
                        <m:t>𝑋</m:t>
                      </m:r>
                      <m:r>
                        <a:rPr lang="en-US" altLang="en-US" sz="2400" i="1" baseline="-25000" dirty="0">
                          <a:latin typeface="Cambria Math" panose="02040503050406030204" pitchFamily="18" charset="0"/>
                        </a:rPr>
                        <m:t>2</m:t>
                      </m:r>
                      <m:r>
                        <a:rPr lang="en-US" altLang="en-US" sz="2400" i="1" dirty="0">
                          <a:latin typeface="Cambria Math" panose="02040503050406030204" pitchFamily="18" charset="0"/>
                        </a:rPr>
                        <m:t>, …, </m:t>
                      </m:r>
                      <m:r>
                        <a:rPr lang="en-US" altLang="en-US" sz="2400" i="1" dirty="0" err="1">
                          <a:latin typeface="Cambria Math" panose="02040503050406030204" pitchFamily="18" charset="0"/>
                        </a:rPr>
                        <m:t>𝑋</m:t>
                      </m:r>
                      <m:r>
                        <a:rPr lang="en-US" altLang="en-US" sz="2400" i="1" baseline="-25000" dirty="0" err="1">
                          <a:latin typeface="Cambria Math" panose="02040503050406030204" pitchFamily="18" charset="0"/>
                        </a:rPr>
                        <m:t>𝑑</m:t>
                      </m:r>
                      <m:r>
                        <a:rPr lang="en-US" altLang="en-US" sz="2400" i="1" baseline="-25000" dirty="0">
                          <a:latin typeface="Cambria Math" panose="02040503050406030204" pitchFamily="18" charset="0"/>
                        </a:rPr>
                        <m:t> </m:t>
                      </m:r>
                      <m:r>
                        <a:rPr lang="en-US" altLang="en-US" sz="2400" i="1" dirty="0" smtClean="0">
                          <a:latin typeface="Cambria Math" panose="02040503050406030204" pitchFamily="18" charset="0"/>
                        </a:rPr>
                        <m:t>|</m:t>
                      </m:r>
                      <m:r>
                        <a:rPr lang="en-US" altLang="en-US" sz="2400" i="1" dirty="0" smtClean="0">
                          <a:latin typeface="Cambria Math" panose="02040503050406030204" pitchFamily="18" charset="0"/>
                        </a:rPr>
                        <m:t>𝑌</m:t>
                      </m:r>
                      <m:r>
                        <a:rPr lang="en-US" altLang="en-US" sz="2400" i="1" dirty="0" smtClean="0">
                          <a:latin typeface="Cambria Math" panose="02040503050406030204" pitchFamily="18" charset="0"/>
                        </a:rPr>
                        <m:t>) = </m:t>
                      </m:r>
                      <m:r>
                        <a:rPr lang="en-US" altLang="en-US" sz="2400" i="1" dirty="0">
                          <a:latin typeface="Cambria Math" panose="02040503050406030204" pitchFamily="18" charset="0"/>
                        </a:rPr>
                        <m:t>𝑃</m:t>
                      </m:r>
                      <m:r>
                        <a:rPr lang="en-US" altLang="en-US" sz="2400" i="1" dirty="0">
                          <a:latin typeface="Cambria Math" panose="02040503050406030204" pitchFamily="18" charset="0"/>
                        </a:rPr>
                        <m:t>(</m:t>
                      </m:r>
                      <m:r>
                        <a:rPr lang="en-US" altLang="en-US" sz="2400" i="1" dirty="0">
                          <a:latin typeface="Cambria Math" panose="02040503050406030204" pitchFamily="18" charset="0"/>
                        </a:rPr>
                        <m:t>𝑋</m:t>
                      </m:r>
                      <m:r>
                        <a:rPr lang="en-US" altLang="en-US" sz="2400" i="1" baseline="-25000" dirty="0">
                          <a:latin typeface="Cambria Math" panose="02040503050406030204" pitchFamily="18" charset="0"/>
                        </a:rPr>
                        <m:t>1</m:t>
                      </m:r>
                      <m:r>
                        <a:rPr lang="en-US" altLang="en-US" sz="2400" i="1" dirty="0">
                          <a:latin typeface="Cambria Math" panose="02040503050406030204" pitchFamily="18" charset="0"/>
                        </a:rPr>
                        <m:t>| </m:t>
                      </m:r>
                      <m:r>
                        <a:rPr lang="en-US" altLang="en-US" sz="2400" i="1" dirty="0" smtClean="0">
                          <a:latin typeface="Cambria Math" panose="02040503050406030204" pitchFamily="18" charset="0"/>
                        </a:rPr>
                        <m:t>𝑌</m:t>
                      </m:r>
                      <m:r>
                        <a:rPr lang="en-US" altLang="en-US" sz="2400" i="1" dirty="0" smtClean="0">
                          <a:latin typeface="Cambria Math" panose="02040503050406030204" pitchFamily="18" charset="0"/>
                        </a:rPr>
                        <m:t>) </m:t>
                      </m:r>
                      <m:r>
                        <a:rPr lang="en-US" altLang="en-US" sz="2400" i="1" dirty="0">
                          <a:latin typeface="Cambria Math" panose="02040503050406030204" pitchFamily="18" charset="0"/>
                        </a:rPr>
                        <m:t>𝑃</m:t>
                      </m:r>
                      <m:r>
                        <a:rPr lang="en-US" altLang="en-US" sz="2400" i="1" dirty="0">
                          <a:latin typeface="Cambria Math" panose="02040503050406030204" pitchFamily="18" charset="0"/>
                        </a:rPr>
                        <m:t>(</m:t>
                      </m:r>
                      <m:r>
                        <a:rPr lang="en-US" altLang="en-US" sz="2400" i="1" dirty="0">
                          <a:latin typeface="Cambria Math" panose="02040503050406030204" pitchFamily="18" charset="0"/>
                        </a:rPr>
                        <m:t>𝑋</m:t>
                      </m:r>
                      <m:r>
                        <a:rPr lang="en-US" altLang="en-US" sz="2400" i="1" baseline="-25000" dirty="0">
                          <a:latin typeface="Cambria Math" panose="02040503050406030204" pitchFamily="18" charset="0"/>
                        </a:rPr>
                        <m:t>2</m:t>
                      </m:r>
                      <m:r>
                        <a:rPr lang="en-US" altLang="en-US" sz="2400" i="1" dirty="0">
                          <a:latin typeface="Cambria Math" panose="02040503050406030204" pitchFamily="18" charset="0"/>
                        </a:rPr>
                        <m:t>| </m:t>
                      </m:r>
                      <m:r>
                        <a:rPr lang="en-US" altLang="en-US" sz="2400" i="1" dirty="0" smtClean="0">
                          <a:latin typeface="Cambria Math" panose="02040503050406030204" pitchFamily="18" charset="0"/>
                        </a:rPr>
                        <m:t>𝑌</m:t>
                      </m:r>
                      <m:r>
                        <a:rPr lang="en-US" altLang="en-US" sz="2400" i="1" dirty="0" smtClean="0">
                          <a:latin typeface="Cambria Math" panose="02040503050406030204" pitchFamily="18" charset="0"/>
                        </a:rPr>
                        <m:t>)… </m:t>
                      </m:r>
                      <m:r>
                        <a:rPr lang="en-US" altLang="en-US" sz="2400" i="1" dirty="0">
                          <a:latin typeface="Cambria Math" panose="02040503050406030204" pitchFamily="18" charset="0"/>
                        </a:rPr>
                        <m:t>𝑃</m:t>
                      </m:r>
                      <m:r>
                        <a:rPr lang="en-US" altLang="en-US" sz="2400" i="1" dirty="0">
                          <a:latin typeface="Cambria Math" panose="02040503050406030204" pitchFamily="18" charset="0"/>
                        </a:rPr>
                        <m:t>(</m:t>
                      </m:r>
                      <m:r>
                        <a:rPr lang="en-US" altLang="en-US" sz="2400" i="1" dirty="0" err="1">
                          <a:latin typeface="Cambria Math" panose="02040503050406030204" pitchFamily="18" charset="0"/>
                        </a:rPr>
                        <m:t>𝑋</m:t>
                      </m:r>
                      <m:r>
                        <a:rPr lang="en-US" altLang="en-US" sz="2400" i="1" baseline="-25000" dirty="0" err="1">
                          <a:latin typeface="Cambria Math" panose="02040503050406030204" pitchFamily="18" charset="0"/>
                        </a:rPr>
                        <m:t>𝑑</m:t>
                      </m:r>
                      <m:r>
                        <a:rPr lang="en-US" altLang="en-US" sz="2400" i="1" dirty="0">
                          <a:latin typeface="Cambria Math" panose="02040503050406030204" pitchFamily="18" charset="0"/>
                        </a:rPr>
                        <m:t>| </m:t>
                      </m:r>
                      <m:r>
                        <a:rPr lang="en-US" altLang="en-US" sz="2400" i="1" dirty="0" smtClean="0">
                          <a:latin typeface="Cambria Math" panose="02040503050406030204" pitchFamily="18" charset="0"/>
                        </a:rPr>
                        <m:t>𝑌</m:t>
                      </m:r>
                      <m:r>
                        <a:rPr lang="en-US" altLang="en-US" sz="2400" i="1" dirty="0" smtClean="0">
                          <a:latin typeface="Cambria Math" panose="02040503050406030204" pitchFamily="18" charset="0"/>
                        </a:rPr>
                        <m:t>)</m:t>
                      </m:r>
                    </m:oMath>
                  </m:oMathPara>
                </a14:m>
                <a:endParaRPr lang="en-US" altLang="en-US" sz="2400" dirty="0"/>
              </a:p>
              <a:p>
                <a:pPr marL="292100" lvl="1" indent="-292100">
                  <a:buSzPct val="75000"/>
                  <a:buFont typeface="Wingdings" panose="05000000000000000000" pitchFamily="2" charset="2"/>
                  <a:buChar char="n"/>
                </a:pPr>
                <a:r>
                  <a:rPr lang="zh-CN" altLang="en-US" sz="2400" dirty="0">
                    <a:ea typeface="宋体" panose="02010600030101010101" pitchFamily="2" charset="-122"/>
                  </a:rPr>
                  <a:t>基于属性条件独立性假设，</a:t>
                </a:r>
                <a:endParaRPr lang="en-US" altLang="zh-CN" sz="2400" dirty="0">
                  <a:ea typeface="宋体" panose="02010600030101010101" pitchFamily="2" charset="-122"/>
                </a:endParaRPr>
              </a:p>
              <a:p>
                <a:pPr marL="292100" lvl="1" indent="-292100">
                  <a:buSzPct val="75000"/>
                  <a:buFont typeface="Wingdings" panose="05000000000000000000" pitchFamily="2" charset="2"/>
                  <a:buChar char="n"/>
                </a:pPr>
                <a:endParaRPr lang="en-US" altLang="en-US" sz="2400" dirty="0">
                  <a:ea typeface="宋体" panose="02010600030101010101" pitchFamily="2" charset="-122"/>
                </a:endParaRPr>
              </a:p>
              <a:p>
                <a:pPr marL="292100" lvl="1" indent="-292100">
                  <a:buSzPct val="75000"/>
                  <a:buFont typeface="Wingdings" panose="05000000000000000000" pitchFamily="2" charset="2"/>
                  <a:buChar char="n"/>
                </a:pPr>
                <a:endParaRPr lang="en-US" altLang="en-US" sz="2400" dirty="0">
                  <a:ea typeface="宋体" panose="02010600030101010101" pitchFamily="2" charset="-122"/>
                </a:endParaRPr>
              </a:p>
              <a:p>
                <a:pPr marL="0" lvl="1" indent="0">
                  <a:buSzPct val="75000"/>
                  <a:buNone/>
                </a:pPr>
                <a:r>
                  <a:rPr lang="zh-CN" altLang="en-US" sz="2400" dirty="0">
                    <a:ea typeface="宋体" panose="02010600030101010101" pitchFamily="2" charset="-122"/>
                  </a:rPr>
                  <a:t>    重写为</a:t>
                </a:r>
                <a:endParaRPr lang="en-US" altLang="zh-CN" sz="2400" dirty="0">
                  <a:ea typeface="宋体" panose="02010600030101010101" pitchFamily="2" charset="-122"/>
                </a:endParaRPr>
              </a:p>
              <a:p>
                <a:pPr marL="0" lvl="1" indent="0">
                  <a:buSzPct val="75000"/>
                  <a:buNone/>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ea typeface="宋体" panose="02010600030101010101" pitchFamily="2" charset="-122"/>
                        </a:rPr>
                        <m:t>=</m:t>
                      </m:r>
                      <m:f>
                        <m:fPr>
                          <m:ctrlPr>
                            <a:rPr lang="en-US" altLang="zh-CN" sz="2400" i="1" dirty="0" smtClean="0">
                              <a:latin typeface="Cambria Math" panose="02040503050406030204" pitchFamily="18" charset="0"/>
                              <a:ea typeface="宋体" panose="02010600030101010101" pitchFamily="2" charset="-122"/>
                            </a:rPr>
                          </m:ctrlPr>
                        </m:fPr>
                        <m:num>
                          <m:r>
                            <a:rPr lang="en-US" altLang="zh-CN" sz="2400" b="0" i="1" dirty="0" smtClean="0">
                              <a:latin typeface="Cambria Math" panose="02040503050406030204" pitchFamily="18" charset="0"/>
                              <a:ea typeface="宋体" panose="02010600030101010101" pitchFamily="2" charset="-122"/>
                            </a:rPr>
                            <m:t>𝑃</m:t>
                          </m:r>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𝑌</m:t>
                          </m:r>
                          <m:r>
                            <a:rPr lang="en-US" altLang="zh-CN" sz="2400" b="0" i="1" dirty="0" smtClean="0">
                              <a:latin typeface="Cambria Math" panose="02040503050406030204" pitchFamily="18" charset="0"/>
                              <a:ea typeface="宋体" panose="02010600030101010101" pitchFamily="2" charset="-122"/>
                            </a:rPr>
                            <m:t>)</m:t>
                          </m:r>
                          <m:nary>
                            <m:naryPr>
                              <m:chr m:val="∏"/>
                              <m:ctrlPr>
                                <a:rPr lang="en-US" altLang="zh-CN" sz="2400" i="1" dirty="0">
                                  <a:solidFill>
                                    <a:srgbClr val="000000"/>
                                  </a:solidFill>
                                  <a:latin typeface="Cambria Math" panose="02040503050406030204" pitchFamily="18" charset="0"/>
                                  <a:ea typeface="宋体" panose="02010600030101010101" pitchFamily="2" charset="-122"/>
                                </a:rPr>
                              </m:ctrlPr>
                            </m:naryPr>
                            <m:sub>
                              <m:r>
                                <m:rPr>
                                  <m:brk m:alnAt="23"/>
                                </m:rPr>
                                <a:rPr lang="en-US" altLang="zh-CN" sz="2400" i="1" dirty="0">
                                  <a:solidFill>
                                    <a:srgbClr val="000000"/>
                                  </a:solidFill>
                                  <a:latin typeface="Cambria Math" panose="02040503050406030204" pitchFamily="18" charset="0"/>
                                  <a:ea typeface="宋体" panose="02010600030101010101" pitchFamily="2" charset="-122"/>
                                </a:rPr>
                                <m:t>𝑖</m:t>
                              </m:r>
                              <m:r>
                                <a:rPr lang="en-US" altLang="zh-CN" sz="2400" i="1" dirty="0">
                                  <a:solidFill>
                                    <a:srgbClr val="000000"/>
                                  </a:solidFill>
                                  <a:latin typeface="Cambria Math" panose="02040503050406030204" pitchFamily="18" charset="0"/>
                                  <a:ea typeface="宋体" panose="02010600030101010101" pitchFamily="2" charset="-122"/>
                                </a:rPr>
                                <m:t>=1</m:t>
                              </m:r>
                            </m:sub>
                            <m:sup>
                              <m:r>
                                <a:rPr lang="en-US" altLang="zh-CN" sz="2400" i="1" dirty="0">
                                  <a:solidFill>
                                    <a:srgbClr val="000000"/>
                                  </a:solidFill>
                                  <a:latin typeface="Cambria Math" panose="02040503050406030204" pitchFamily="18" charset="0"/>
                                  <a:ea typeface="宋体" panose="02010600030101010101" pitchFamily="2" charset="-122"/>
                                </a:rPr>
                                <m:t>𝑑</m:t>
                              </m:r>
                            </m:sup>
                            <m:e>
                              <m:r>
                                <a:rPr lang="en-US" altLang="en-US" sz="2400" i="1" dirty="0">
                                  <a:solidFill>
                                    <a:srgbClr val="000000"/>
                                  </a:solidFill>
                                  <a:latin typeface="Cambria Math" panose="02040503050406030204" pitchFamily="18" charset="0"/>
                                </a:rPr>
                                <m:t>𝑃</m:t>
                              </m:r>
                              <m:r>
                                <a:rPr lang="en-US" altLang="en-US" sz="2400" i="1" dirty="0">
                                  <a:solidFill>
                                    <a:srgbClr val="000000"/>
                                  </a:solidFill>
                                  <a:latin typeface="Cambria Math" panose="02040503050406030204" pitchFamily="18" charset="0"/>
                                </a:rPr>
                                <m:t>(</m:t>
                              </m:r>
                              <m:sSub>
                                <m:sSubPr>
                                  <m:ctrlPr>
                                    <a:rPr lang="en-US" altLang="en-US" sz="2400" i="1" dirty="0" smtClean="0">
                                      <a:solidFill>
                                        <a:srgbClr val="000000"/>
                                      </a:solidFill>
                                      <a:latin typeface="Cambria Math" panose="02040503050406030204" pitchFamily="18" charset="0"/>
                                    </a:rPr>
                                  </m:ctrlPr>
                                </m:sSubPr>
                                <m:e>
                                  <m:r>
                                    <a:rPr lang="en-US" altLang="en-US" sz="2400" b="0" i="1" dirty="0" smtClean="0">
                                      <a:solidFill>
                                        <a:srgbClr val="000000"/>
                                      </a:solidFill>
                                      <a:latin typeface="Cambria Math" panose="02040503050406030204" pitchFamily="18" charset="0"/>
                                    </a:rPr>
                                    <m:t>𝑋</m:t>
                                  </m:r>
                                </m:e>
                                <m:sub>
                                  <m:r>
                                    <a:rPr lang="en-US" altLang="en-US" sz="2400" b="0" i="1" dirty="0" smtClean="0">
                                      <a:solidFill>
                                        <a:srgbClr val="000000"/>
                                      </a:solidFill>
                                      <a:latin typeface="Cambria Math" panose="02040503050406030204" pitchFamily="18" charset="0"/>
                                    </a:rPr>
                                    <m:t>𝑖</m:t>
                                  </m:r>
                                </m:sub>
                              </m:sSub>
                              <m:r>
                                <a:rPr lang="en-US" altLang="en-US" sz="2400" i="1" dirty="0">
                                  <a:solidFill>
                                    <a:srgbClr val="000000"/>
                                  </a:solidFill>
                                  <a:latin typeface="Cambria Math" panose="02040503050406030204" pitchFamily="18" charset="0"/>
                                </a:rPr>
                                <m:t>| </m:t>
                              </m:r>
                              <m:r>
                                <a:rPr lang="en-US" altLang="en-US" sz="2400" i="1" dirty="0">
                                  <a:solidFill>
                                    <a:srgbClr val="000000"/>
                                  </a:solidFill>
                                  <a:latin typeface="Cambria Math" panose="02040503050406030204" pitchFamily="18" charset="0"/>
                                </a:rPr>
                                <m:t>𝑌</m:t>
                              </m:r>
                              <m:r>
                                <a:rPr lang="en-US" altLang="en-US" sz="2400" i="1" dirty="0">
                                  <a:solidFill>
                                    <a:srgbClr val="000000"/>
                                  </a:solidFill>
                                  <a:latin typeface="Cambria Math" panose="02040503050406030204" pitchFamily="18" charset="0"/>
                                </a:rPr>
                                <m:t>)</m:t>
                              </m:r>
                            </m:e>
                          </m:nary>
                        </m:num>
                        <m:den>
                          <m:r>
                            <a:rPr lang="en-US" altLang="zh-CN" sz="2400" b="0" i="1" dirty="0" smtClean="0">
                              <a:latin typeface="Cambria Math" panose="02040503050406030204" pitchFamily="18" charset="0"/>
                              <a:ea typeface="宋体" panose="02010600030101010101" pitchFamily="2" charset="-122"/>
                            </a:rPr>
                            <m:t>𝑃</m:t>
                          </m:r>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𝑋</m:t>
                          </m:r>
                          <m:r>
                            <a:rPr lang="en-US" altLang="zh-CN" sz="2400" b="0" i="1" dirty="0" smtClean="0">
                              <a:latin typeface="Cambria Math" panose="02040503050406030204" pitchFamily="18" charset="0"/>
                              <a:ea typeface="宋体" panose="02010600030101010101" pitchFamily="2" charset="-122"/>
                            </a:rPr>
                            <m:t>)</m:t>
                          </m:r>
                        </m:den>
                      </m:f>
                    </m:oMath>
                  </m:oMathPara>
                </a14:m>
                <a:endParaRPr lang="en-US" altLang="en-US" sz="2400" dirty="0">
                  <a:ea typeface="宋体" panose="02010600030101010101" pitchFamily="2" charset="-122"/>
                </a:endParaRPr>
              </a:p>
              <a:p>
                <a:pPr marL="457200" lvl="2">
                  <a:buSzPct val="75000"/>
                  <a:buFont typeface="Wingdings" panose="05000000000000000000" pitchFamily="2" charset="2"/>
                  <a:buChar char="Ø"/>
                </a:pPr>
                <a:r>
                  <a:rPr lang="en-US" altLang="en-US" sz="2000" dirty="0">
                    <a:ea typeface="宋体" panose="02010600030101010101" pitchFamily="2" charset="-122"/>
                  </a:rPr>
                  <a:t> </a:t>
                </a:r>
                <a:r>
                  <a:rPr lang="zh-CN" altLang="en-US" sz="2000" dirty="0">
                    <a:ea typeface="宋体" panose="02010600030101010101" pitchFamily="2" charset="-122"/>
                  </a:rPr>
                  <a:t>其中，</a:t>
                </a:r>
                <a:r>
                  <a:rPr lang="en-US" altLang="en-US" sz="2000" dirty="0">
                    <a:ea typeface="宋体" panose="02010600030101010101" pitchFamily="2" charset="-122"/>
                  </a:rPr>
                  <a:t>d</a:t>
                </a:r>
                <a:r>
                  <a:rPr lang="zh-CN" altLang="en-US" sz="2000" dirty="0">
                    <a:ea typeface="宋体" panose="02010600030101010101" pitchFamily="2" charset="-122"/>
                  </a:rPr>
                  <a:t>表示属性的个数，</a:t>
                </a:r>
                <a:r>
                  <a:rPr lang="en-US" altLang="en-US" sz="2000" dirty="0">
                    <a:solidFill>
                      <a:srgbClr val="000000"/>
                    </a:solidFill>
                  </a:rPr>
                  <a:t> </a:t>
                </a:r>
                <a14:m>
                  <m:oMath xmlns:m="http://schemas.openxmlformats.org/officeDocument/2006/math">
                    <m:r>
                      <a:rPr lang="en-US" altLang="en-US" sz="2000" i="1" dirty="0">
                        <a:solidFill>
                          <a:srgbClr val="000000"/>
                        </a:solidFill>
                        <a:latin typeface="Cambria Math" panose="02040503050406030204" pitchFamily="18" charset="0"/>
                      </a:rPr>
                      <m:t>𝑋</m:t>
                    </m:r>
                    <m:r>
                      <a:rPr lang="en-US" altLang="en-US" sz="2000" i="1" baseline="-25000" dirty="0">
                        <a:solidFill>
                          <a:srgbClr val="000000"/>
                        </a:solidFill>
                        <a:latin typeface="Cambria Math" panose="02040503050406030204" pitchFamily="18" charset="0"/>
                      </a:rPr>
                      <m:t>𝑖</m:t>
                    </m:r>
                  </m:oMath>
                </a14:m>
                <a:r>
                  <a:rPr lang="en-US" altLang="en-US" sz="2000" dirty="0">
                    <a:ea typeface="宋体" panose="02010600030101010101" pitchFamily="2" charset="-122"/>
                  </a:rPr>
                  <a:t> </a:t>
                </a:r>
                <a:r>
                  <a:rPr lang="zh-CN" altLang="en-US" sz="2000" dirty="0">
                    <a:ea typeface="宋体" panose="02010600030101010101" pitchFamily="2" charset="-122"/>
                  </a:rPr>
                  <a:t>表示第</a:t>
                </a:r>
                <a:r>
                  <a:rPr lang="en-US" altLang="zh-CN" sz="2000" dirty="0" err="1">
                    <a:ea typeface="宋体" panose="02010600030101010101" pitchFamily="2" charset="-122"/>
                  </a:rPr>
                  <a:t>i</a:t>
                </a:r>
                <a:r>
                  <a:rPr lang="zh-CN" altLang="en-US" sz="2000" dirty="0">
                    <a:ea typeface="宋体" panose="02010600030101010101" pitchFamily="2" charset="-122"/>
                  </a:rPr>
                  <a:t>个属性的取值</a:t>
                </a:r>
                <a:endParaRPr lang="en-US" altLang="en-US" sz="2000" dirty="0">
                  <a:ea typeface="宋体" panose="02010600030101010101" pitchFamily="2" charset="-122"/>
                </a:endParaRPr>
              </a:p>
            </p:txBody>
          </p:sp>
        </mc:Choice>
        <mc:Fallback xmlns="">
          <p:sp>
            <p:nvSpPr>
              <p:cNvPr id="15363" name="Rectangle 3">
                <a:extLst>
                  <a:ext uri="{FF2B5EF4-FFF2-40B4-BE49-F238E27FC236}">
                    <a16:creationId xmlns:a16="http://schemas.microsoft.com/office/drawing/2014/main" id="{E80DC2BF-3ECE-4740-88C1-8110CF1DFEB2}"/>
                  </a:ext>
                </a:extLst>
              </p:cNvPr>
              <p:cNvSpPr>
                <a:spLocks noGrp="1" noRot="1" noChangeAspect="1" noMove="1" noResize="1" noEditPoints="1" noAdjustHandles="1" noChangeArrowheads="1" noChangeShapeType="1" noTextEdit="1"/>
              </p:cNvSpPr>
              <p:nvPr>
                <p:ph type="body" idx="1"/>
              </p:nvPr>
            </p:nvSpPr>
            <p:spPr>
              <a:xfrm>
                <a:off x="411163" y="1143000"/>
                <a:ext cx="8318500" cy="5181600"/>
              </a:xfrm>
              <a:blipFill>
                <a:blip r:embed="rId2"/>
                <a:stretch>
                  <a:fillRect l="-440" t="-141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6C84BFE0-F367-4C1E-AF12-7CA5A4B9FE74}"/>
              </a:ext>
            </a:extLst>
          </p:cNvPr>
          <p:cNvPicPr>
            <a:picLocks noChangeAspect="1"/>
          </p:cNvPicPr>
          <p:nvPr/>
        </p:nvPicPr>
        <p:blipFill>
          <a:blip r:embed="rId3"/>
          <a:stretch>
            <a:fillRect/>
          </a:stretch>
        </p:blipFill>
        <p:spPr>
          <a:xfrm>
            <a:off x="2057400" y="3200400"/>
            <a:ext cx="4737003" cy="990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4B3B62D-3F26-4BAA-97B2-180765446124}"/>
              </a:ext>
            </a:extLst>
          </p:cNvPr>
          <p:cNvSpPr>
            <a:spLocks noGrp="1" noChangeArrowheads="1"/>
          </p:cNvSpPr>
          <p:nvPr>
            <p:ph type="title"/>
          </p:nvPr>
        </p:nvSpPr>
        <p:spPr/>
        <p:txBody>
          <a:bodyPr/>
          <a:lstStyle/>
          <a:p>
            <a:r>
              <a:rPr lang="zh-CN" altLang="en-US" dirty="0"/>
              <a:t>对称 </a:t>
            </a:r>
            <a:r>
              <a:rPr lang="en-US" altLang="zh-CN" dirty="0"/>
              <a:t>vs.</a:t>
            </a:r>
            <a:r>
              <a:rPr lang="zh-CN" altLang="en-US" dirty="0"/>
              <a:t> 非对称属性</a:t>
            </a:r>
          </a:p>
        </p:txBody>
      </p:sp>
      <p:sp>
        <p:nvSpPr>
          <p:cNvPr id="23555" name="Rectangle 3">
            <a:extLst>
              <a:ext uri="{FF2B5EF4-FFF2-40B4-BE49-F238E27FC236}">
                <a16:creationId xmlns:a16="http://schemas.microsoft.com/office/drawing/2014/main" id="{95F121D6-C651-43E7-B16D-7D3CD5CA6389}"/>
              </a:ext>
            </a:extLst>
          </p:cNvPr>
          <p:cNvSpPr>
            <a:spLocks noGrp="1" noChangeArrowheads="1"/>
          </p:cNvSpPr>
          <p:nvPr>
            <p:ph type="body" sz="half" idx="1"/>
          </p:nvPr>
        </p:nvSpPr>
        <p:spPr>
          <a:xfrm>
            <a:off x="323527" y="1052736"/>
            <a:ext cx="8337873" cy="5195664"/>
          </a:xfrm>
        </p:spPr>
        <p:txBody>
          <a:bodyPr/>
          <a:lstStyle/>
          <a:p>
            <a:pPr>
              <a:buFont typeface="Wingdings" panose="05000000000000000000" pitchFamily="2" charset="2"/>
              <a:buChar char="n"/>
            </a:pPr>
            <a:r>
              <a:rPr lang="zh-CN" altLang="en-US" b="1" dirty="0">
                <a:ea typeface="宋体" panose="02010600030101010101" pitchFamily="2" charset="-122"/>
              </a:rPr>
              <a:t>非对称属性</a:t>
            </a:r>
            <a:endParaRPr lang="en-US" altLang="zh-CN" dirty="0">
              <a:ea typeface="宋体" panose="02010600030101010101" pitchFamily="2" charset="-122"/>
            </a:endParaRPr>
          </a:p>
          <a:p>
            <a:pPr lvl="1">
              <a:buFont typeface="Wingdings" panose="05000000000000000000" pitchFamily="2" charset="2"/>
              <a:buChar char="Ø"/>
            </a:pPr>
            <a:r>
              <a:rPr lang="zh-CN" altLang="en-US" b="1" dirty="0">
                <a:ea typeface="宋体" panose="02010600030101010101" pitchFamily="2" charset="-122"/>
              </a:rPr>
              <a:t>出现</a:t>
            </a:r>
            <a:r>
              <a:rPr lang="zh-CN" altLang="en-US" b="1" dirty="0">
                <a:solidFill>
                  <a:srgbClr val="0070C0"/>
                </a:solidFill>
                <a:ea typeface="宋体" panose="02010600030101010101" pitchFamily="2" charset="-122"/>
              </a:rPr>
              <a:t>非零属性值</a:t>
            </a:r>
            <a:r>
              <a:rPr lang="zh-CN" altLang="en-US" dirty="0">
                <a:ea typeface="宋体" panose="02010600030101010101" pitchFamily="2" charset="-122"/>
              </a:rPr>
              <a:t>，才被认为是重要的，如：</a:t>
            </a:r>
          </a:p>
          <a:p>
            <a:pPr lvl="2"/>
            <a:r>
              <a:rPr lang="zh-CN" altLang="en-US" sz="2400" dirty="0">
                <a:ea typeface="宋体" panose="02010600030101010101" pitchFamily="2" charset="-122"/>
              </a:rPr>
              <a:t>文档中出现的文字</a:t>
            </a:r>
          </a:p>
          <a:p>
            <a:pPr lvl="2"/>
            <a:r>
              <a:rPr lang="zh-CN" altLang="en-US" sz="2400" dirty="0">
                <a:ea typeface="宋体" panose="02010600030101010101" pitchFamily="2" charset="-122"/>
              </a:rPr>
              <a:t>购物交易中出现的商品</a:t>
            </a:r>
            <a:endParaRPr lang="en-US" altLang="zh-CN" sz="2400" dirty="0">
              <a:ea typeface="宋体" panose="02010600030101010101" pitchFamily="2" charset="-122"/>
            </a:endParaRPr>
          </a:p>
          <a:p>
            <a:pPr lvl="2"/>
            <a:r>
              <a:rPr lang="zh-CN" altLang="en-US" sz="2400" dirty="0">
                <a:ea typeface="宋体" panose="02010600030101010101" pitchFamily="2" charset="-122"/>
              </a:rPr>
              <a:t>社交网络中关注的朋友</a:t>
            </a:r>
            <a:endParaRPr lang="en-US" altLang="zh-CN" sz="2400" dirty="0">
              <a:ea typeface="宋体" panose="02010600030101010101" pitchFamily="2" charset="-122"/>
            </a:endParaRPr>
          </a:p>
          <a:p>
            <a:pPr lvl="2"/>
            <a:endParaRPr lang="zh-CN" altLang="en-US" sz="2000" dirty="0">
              <a:ea typeface="宋体" panose="02010600030101010101" pitchFamily="2" charset="-122"/>
            </a:endParaRPr>
          </a:p>
          <a:p>
            <a:pPr lvl="1">
              <a:buFont typeface="Wingdings" panose="05000000000000000000" pitchFamily="2" charset="2"/>
              <a:buChar char="Ø"/>
            </a:pPr>
            <a:r>
              <a:rPr lang="zh-CN" altLang="en-US" dirty="0">
                <a:ea typeface="宋体" panose="02010600030101010101" pitchFamily="2" charset="-122"/>
              </a:rPr>
              <a:t>关联分析使用非对称属性</a:t>
            </a:r>
            <a:endParaRPr lang="en-US" altLang="zh-CN" dirty="0">
              <a:ea typeface="宋体" panose="02010600030101010101" pitchFamily="2" charset="-122"/>
            </a:endParaRPr>
          </a:p>
          <a:p>
            <a:pPr lvl="1">
              <a:buFont typeface="Wingdings" panose="05000000000000000000" pitchFamily="2" charset="2"/>
              <a:buChar char="Ø"/>
            </a:pPr>
            <a:endParaRPr lang="en-US" altLang="zh-CN" dirty="0">
              <a:ea typeface="宋体" panose="02010600030101010101" pitchFamily="2" charset="-122"/>
            </a:endParaRPr>
          </a:p>
          <a:p>
            <a:pPr marL="292100" lvl="1" indent="-292100">
              <a:buSzPct val="75000"/>
              <a:buFont typeface="Wingdings" panose="05000000000000000000" pitchFamily="2" charset="2"/>
              <a:buChar char="n"/>
            </a:pPr>
            <a:r>
              <a:rPr lang="zh-CN" altLang="en-US" sz="2800" b="1" dirty="0">
                <a:ea typeface="宋体" panose="02010600030101010101" pitchFamily="2" charset="-122"/>
                <a:cs typeface="+mn-cs"/>
              </a:rPr>
              <a:t>对称属性</a:t>
            </a:r>
            <a:endParaRPr lang="en-US" altLang="zh-CN" sz="2800" dirty="0">
              <a:ea typeface="宋体" panose="02010600030101010101" pitchFamily="2" charset="-122"/>
              <a:cs typeface="+mn-cs"/>
            </a:endParaRPr>
          </a:p>
          <a:p>
            <a:pPr lvl="1">
              <a:buFont typeface="Wingdings" panose="05000000000000000000" pitchFamily="2" charset="2"/>
              <a:buChar char="Ø"/>
            </a:pPr>
            <a:r>
              <a:rPr lang="zh-CN" altLang="en-US" dirty="0">
                <a:ea typeface="宋体" panose="02010600030101010101" pitchFamily="2" charset="-122"/>
              </a:rPr>
              <a:t>零属性值和非零属性值具有同等价值</a:t>
            </a:r>
            <a:r>
              <a:rPr lang="en-US" altLang="zh-CN" dirty="0">
                <a:ea typeface="宋体" panose="02010600030101010101" pitchFamily="2" charset="-122"/>
              </a:rPr>
              <a:t>, </a:t>
            </a:r>
            <a:r>
              <a:rPr lang="zh-CN" altLang="en-US" dirty="0">
                <a:ea typeface="宋体" panose="02010600030101010101" pitchFamily="2" charset="-122"/>
              </a:rPr>
              <a:t>如：</a:t>
            </a:r>
            <a:endParaRPr lang="en-US" altLang="zh-CN" dirty="0">
              <a:ea typeface="宋体" panose="02010600030101010101" pitchFamily="2" charset="-122"/>
            </a:endParaRPr>
          </a:p>
          <a:p>
            <a:pPr lvl="2"/>
            <a:r>
              <a:rPr lang="zh-CN" altLang="en-US" sz="2400" dirty="0">
                <a:ea typeface="宋体" panose="02010600030101010101" pitchFamily="2" charset="-122"/>
              </a:rPr>
              <a:t>用户的性别</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6044A4C-08E2-44D7-9041-223AEA2FCB2E}"/>
              </a:ext>
            </a:extLst>
          </p:cNvPr>
          <p:cNvSpPr>
            <a:spLocks noGrp="1" noChangeArrowheads="1"/>
          </p:cNvSpPr>
          <p:nvPr>
            <p:ph type="title"/>
          </p:nvPr>
        </p:nvSpPr>
        <p:spPr>
          <a:xfrm>
            <a:off x="304800" y="152400"/>
            <a:ext cx="8686800" cy="533400"/>
          </a:xfrm>
        </p:spPr>
        <p:txBody>
          <a:bodyPr/>
          <a:lstStyle/>
          <a:p>
            <a:pPr>
              <a:defRPr/>
            </a:pPr>
            <a:r>
              <a:rPr lang="zh-CN" altLang="en-US" dirty="0">
                <a:ea typeface="宋体" panose="02010600030101010101" pitchFamily="2" charset="-122"/>
                <a:cs typeface="+mj-cs"/>
                <a:sym typeface="+mn-ea"/>
              </a:rPr>
              <a:t>估算先验概率和类条件概率</a:t>
            </a:r>
            <a:endParaRPr lang="zh-CN" altLang="en-US" dirty="0">
              <a:ea typeface="宋体" panose="02010600030101010101" pitchFamily="2" charset="-122"/>
              <a:cs typeface="+mj-cs"/>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E20B7538-04B3-4B9B-BE2B-3CD74FF42500}"/>
                  </a:ext>
                </a:extLst>
              </p:cNvPr>
              <p:cNvSpPr>
                <a:spLocks noGrp="1" noChangeArrowheads="1"/>
              </p:cNvSpPr>
              <p:nvPr>
                <p:ph type="body" idx="1"/>
              </p:nvPr>
            </p:nvSpPr>
            <p:spPr>
              <a:xfrm>
                <a:off x="304800" y="1124744"/>
                <a:ext cx="8610600" cy="5047456"/>
              </a:xfrm>
            </p:spPr>
            <p:txBody>
              <a:bodyPr/>
              <a:lstStyle/>
              <a:p>
                <a:pPr>
                  <a:lnSpc>
                    <a:spcPct val="90000"/>
                  </a:lnSpc>
                  <a:buFont typeface="Wingdings" panose="05000000000000000000" pitchFamily="2" charset="2"/>
                  <a:buChar char="n"/>
                </a:pPr>
                <a:r>
                  <a:rPr lang="zh-CN" altLang="en-US" dirty="0"/>
                  <a:t>如何计算先验概率</a:t>
                </a:r>
                <a14:m>
                  <m:oMath xmlns:m="http://schemas.openxmlformats.org/officeDocument/2006/math">
                    <m:r>
                      <a:rPr lang="en-US" altLang="zh-CN" b="0" i="0" dirty="0" smtClean="0">
                        <a:solidFill>
                          <a:srgbClr val="000000"/>
                        </a:solidFill>
                        <a:latin typeface="Cambria Math" panose="02040503050406030204" pitchFamily="18" charset="0"/>
                        <a:ea typeface="宋体" panose="02010600030101010101" pitchFamily="2" charset="-122"/>
                      </a:rPr>
                      <m:t> </m:t>
                    </m:r>
                    <m:r>
                      <a:rPr lang="en-US" altLang="zh-CN" i="1" dirty="0" smtClean="0">
                        <a:solidFill>
                          <a:srgbClr val="000000"/>
                        </a:solidFill>
                        <a:latin typeface="Cambria Math" panose="02040503050406030204" pitchFamily="18" charset="0"/>
                        <a:ea typeface="宋体" panose="02010600030101010101" pitchFamily="2" charset="-122"/>
                      </a:rPr>
                      <m:t>𝑃</m:t>
                    </m:r>
                    <m:r>
                      <a:rPr lang="en-US" altLang="zh-CN" i="1" dirty="0" smtClean="0">
                        <a:solidFill>
                          <a:srgbClr val="000000"/>
                        </a:solidFill>
                        <a:latin typeface="Cambria Math" panose="02040503050406030204" pitchFamily="18" charset="0"/>
                        <a:ea typeface="宋体" panose="02010600030101010101" pitchFamily="2" charset="-122"/>
                      </a:rPr>
                      <m:t>(</m:t>
                    </m:r>
                    <m:sSub>
                      <m:sSubPr>
                        <m:ctrlPr>
                          <a:rPr lang="en-US" altLang="zh-CN" i="1" dirty="0" smtClean="0">
                            <a:solidFill>
                              <a:srgbClr val="000000"/>
                            </a:solidFill>
                            <a:latin typeface="Cambria Math" panose="02040503050406030204" pitchFamily="18" charset="0"/>
                            <a:ea typeface="宋体" panose="02010600030101010101" pitchFamily="2" charset="-122"/>
                          </a:rPr>
                        </m:ctrlPr>
                      </m:sSubPr>
                      <m:e>
                        <m:r>
                          <a:rPr lang="en-US" altLang="zh-CN" b="0" i="1" dirty="0" smtClean="0">
                            <a:solidFill>
                              <a:srgbClr val="000000"/>
                            </a:solidFill>
                            <a:latin typeface="Cambria Math" panose="02040503050406030204" pitchFamily="18" charset="0"/>
                            <a:ea typeface="宋体" panose="02010600030101010101" pitchFamily="2" charset="-122"/>
                          </a:rPr>
                          <m:t>𝑌</m:t>
                        </m:r>
                      </m:e>
                      <m:sub>
                        <m:r>
                          <a:rPr lang="en-US" altLang="zh-CN" b="0" i="1" dirty="0" smtClean="0">
                            <a:solidFill>
                              <a:srgbClr val="000000"/>
                            </a:solidFill>
                            <a:latin typeface="Cambria Math" panose="02040503050406030204" pitchFamily="18" charset="0"/>
                            <a:ea typeface="宋体" panose="02010600030101010101" pitchFamily="2" charset="-122"/>
                          </a:rPr>
                          <m:t>𝑘</m:t>
                        </m:r>
                      </m:sub>
                    </m:sSub>
                    <m:r>
                      <a:rPr lang="en-US" altLang="zh-CN" i="1" dirty="0" smtClean="0">
                        <a:solidFill>
                          <a:srgbClr val="000000"/>
                        </a:solidFill>
                        <a:latin typeface="Cambria Math" panose="02040503050406030204" pitchFamily="18" charset="0"/>
                        <a:ea typeface="宋体" panose="02010600030101010101" pitchFamily="2" charset="-122"/>
                      </a:rPr>
                      <m:t>)</m:t>
                    </m:r>
                  </m:oMath>
                </a14:m>
                <a:r>
                  <a:rPr lang="en-US" altLang="zh-CN" dirty="0"/>
                  <a:t>?</a:t>
                </a:r>
              </a:p>
              <a:p>
                <a:pPr marL="0" indent="0" algn="ctr">
                  <a:lnSpc>
                    <a:spcPct val="90000"/>
                  </a:lnSpc>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panose="02040503050406030204" pitchFamily="18" charset="0"/>
                        </a:rPr>
                        <m:t>𝑃</m:t>
                      </m:r>
                      <m:r>
                        <a:rPr lang="en-US" altLang="zh-CN" sz="3200" i="1" dirty="0" smtClean="0">
                          <a:latin typeface="Cambria Math" panose="02040503050406030204" pitchFamily="18" charset="0"/>
                        </a:rPr>
                        <m:t>(</m:t>
                      </m:r>
                      <m:sSub>
                        <m:sSubPr>
                          <m:ctrlPr>
                            <a:rPr lang="en-US" altLang="zh-CN" sz="3200" i="1" dirty="0">
                              <a:solidFill>
                                <a:srgbClr val="000000"/>
                              </a:solidFill>
                              <a:latin typeface="Cambria Math" panose="02040503050406030204" pitchFamily="18" charset="0"/>
                              <a:ea typeface="宋体" panose="02010600030101010101" pitchFamily="2" charset="-122"/>
                            </a:rPr>
                          </m:ctrlPr>
                        </m:sSubPr>
                        <m:e>
                          <m:r>
                            <a:rPr lang="en-US" altLang="zh-CN" sz="3200" i="1" dirty="0">
                              <a:solidFill>
                                <a:srgbClr val="000000"/>
                              </a:solidFill>
                              <a:latin typeface="Cambria Math" panose="02040503050406030204" pitchFamily="18" charset="0"/>
                              <a:ea typeface="宋体" panose="02010600030101010101" pitchFamily="2" charset="-122"/>
                            </a:rPr>
                            <m:t>𝑌</m:t>
                          </m:r>
                        </m:e>
                        <m:sub>
                          <m:r>
                            <a:rPr lang="en-US" altLang="zh-CN" sz="3200" i="1" dirty="0">
                              <a:solidFill>
                                <a:srgbClr val="000000"/>
                              </a:solidFill>
                              <a:latin typeface="Cambria Math" panose="02040503050406030204" pitchFamily="18" charset="0"/>
                              <a:ea typeface="宋体" panose="02010600030101010101" pitchFamily="2" charset="-122"/>
                            </a:rPr>
                            <m:t>𝑘</m:t>
                          </m:r>
                        </m:sub>
                      </m:sSub>
                      <m:r>
                        <a:rPr lang="en-US" altLang="zh-CN" sz="3200" i="1" dirty="0" smtClean="0">
                          <a:latin typeface="Cambria Math" panose="02040503050406030204" pitchFamily="18" charset="0"/>
                        </a:rPr>
                        <m:t>) </m:t>
                      </m:r>
                      <m:r>
                        <a:rPr lang="en-US" altLang="zh-CN" sz="3200" i="1" dirty="0">
                          <a:latin typeface="Cambria Math" panose="02040503050406030204" pitchFamily="18" charset="0"/>
                        </a:rPr>
                        <m:t>=</m:t>
                      </m:r>
                      <m:sSub>
                        <m:sSubPr>
                          <m:ctrlPr>
                            <a:rPr lang="en-US" altLang="zh-CN" sz="3200" i="1" dirty="0">
                              <a:solidFill>
                                <a:srgbClr val="000000"/>
                              </a:solidFill>
                              <a:latin typeface="Cambria Math" panose="02040503050406030204" pitchFamily="18" charset="0"/>
                              <a:ea typeface="宋体" panose="02010600030101010101" pitchFamily="2" charset="-122"/>
                            </a:rPr>
                          </m:ctrlPr>
                        </m:sSubPr>
                        <m:e>
                          <m:r>
                            <a:rPr lang="en-US" altLang="zh-CN" sz="3200" b="0" i="1" dirty="0" smtClean="0">
                              <a:solidFill>
                                <a:srgbClr val="000000"/>
                              </a:solidFill>
                              <a:latin typeface="Cambria Math" panose="02040503050406030204" pitchFamily="18" charset="0"/>
                              <a:ea typeface="宋体" panose="02010600030101010101" pitchFamily="2" charset="-122"/>
                            </a:rPr>
                            <m:t>𝑁</m:t>
                          </m:r>
                        </m:e>
                        <m:sub>
                          <m:r>
                            <a:rPr lang="en-US" altLang="zh-CN" sz="3200" i="1" dirty="0">
                              <a:solidFill>
                                <a:srgbClr val="000000"/>
                              </a:solidFill>
                              <a:latin typeface="Cambria Math" panose="02040503050406030204" pitchFamily="18" charset="0"/>
                              <a:ea typeface="宋体" panose="02010600030101010101" pitchFamily="2" charset="-122"/>
                            </a:rPr>
                            <m:t>𝑘</m:t>
                          </m:r>
                        </m:sub>
                      </m:sSub>
                      <m:r>
                        <a:rPr lang="en-US" altLang="zh-CN" sz="3200" i="1" dirty="0">
                          <a:latin typeface="Cambria Math" panose="02040503050406030204" pitchFamily="18" charset="0"/>
                        </a:rPr>
                        <m:t>/</m:t>
                      </m:r>
                      <m:r>
                        <a:rPr lang="en-US" altLang="zh-CN" sz="3200" b="0" i="1" dirty="0" smtClean="0">
                          <a:latin typeface="Cambria Math" panose="02040503050406030204" pitchFamily="18" charset="0"/>
                        </a:rPr>
                        <m:t>𝑁</m:t>
                      </m:r>
                    </m:oMath>
                  </m:oMathPara>
                </a14:m>
                <a:endParaRPr lang="en-US" altLang="zh-CN" sz="3200" dirty="0"/>
              </a:p>
              <a:p>
                <a:pPr lvl="1">
                  <a:lnSpc>
                    <a:spcPct val="90000"/>
                  </a:lnSpc>
                  <a:buFont typeface="Arial" panose="020B0604020202020204" pitchFamily="34" charset="0"/>
                  <a:buChar char="•"/>
                </a:pPr>
                <a14:m>
                  <m:oMath xmlns:m="http://schemas.openxmlformats.org/officeDocument/2006/math">
                    <m:sSub>
                      <m:sSubPr>
                        <m:ctrlPr>
                          <a:rPr lang="en-US" altLang="zh-CN" sz="2400" i="1" dirty="0">
                            <a:solidFill>
                              <a:srgbClr val="000000"/>
                            </a:solidFill>
                            <a:latin typeface="Cambria Math" panose="02040503050406030204" pitchFamily="18" charset="0"/>
                            <a:ea typeface="宋体" panose="02010600030101010101" pitchFamily="2" charset="-122"/>
                          </a:rPr>
                        </m:ctrlPr>
                      </m:sSubPr>
                      <m:e>
                        <m:r>
                          <a:rPr lang="en-US" altLang="zh-CN" sz="2400" i="1" dirty="0">
                            <a:solidFill>
                              <a:srgbClr val="000000"/>
                            </a:solidFill>
                            <a:latin typeface="Cambria Math" panose="02040503050406030204" pitchFamily="18" charset="0"/>
                            <a:ea typeface="宋体" panose="02010600030101010101" pitchFamily="2" charset="-122"/>
                          </a:rPr>
                          <m:t>𝑁</m:t>
                        </m:r>
                      </m:e>
                      <m:sub>
                        <m:r>
                          <a:rPr lang="en-US" altLang="zh-CN" sz="2400" i="1" dirty="0">
                            <a:solidFill>
                              <a:srgbClr val="000000"/>
                            </a:solidFill>
                            <a:latin typeface="Cambria Math" panose="02040503050406030204" pitchFamily="18" charset="0"/>
                            <a:ea typeface="宋体" panose="02010600030101010101" pitchFamily="2" charset="-122"/>
                          </a:rPr>
                          <m:t>𝑘</m:t>
                        </m:r>
                      </m:sub>
                    </m:sSub>
                  </m:oMath>
                </a14:m>
                <a:r>
                  <a:rPr lang="zh-CN" altLang="en-US" sz="2400" dirty="0">
                    <a:latin typeface="宋体" panose="02010600030101010101" pitchFamily="2" charset="-122"/>
                    <a:ea typeface="宋体" panose="02010600030101010101" pitchFamily="2" charset="-122"/>
                  </a:rPr>
                  <a:t>表示训练集中属于类别</a:t>
                </a:r>
                <a:r>
                  <a:rPr lang="en-US" altLang="zh-CN" sz="2400" i="1" dirty="0">
                    <a:latin typeface="宋体" panose="02010600030101010101" pitchFamily="2" charset="-122"/>
                    <a:ea typeface="宋体" panose="02010600030101010101" pitchFamily="2" charset="-122"/>
                  </a:rPr>
                  <a:t>k</a:t>
                </a:r>
                <a:r>
                  <a:rPr lang="zh-CN" altLang="en-US" sz="2400" dirty="0">
                    <a:latin typeface="宋体" panose="02010600030101010101" pitchFamily="2" charset="-122"/>
                    <a:ea typeface="宋体" panose="02010600030101010101" pitchFamily="2" charset="-122"/>
                  </a:rPr>
                  <a:t>的样本个数</a:t>
                </a:r>
                <a:endParaRPr lang="en-US" altLang="zh-CN" sz="2400" dirty="0">
                  <a:latin typeface="宋体" panose="02010600030101010101" pitchFamily="2" charset="-122"/>
                  <a:ea typeface="宋体" panose="02010600030101010101" pitchFamily="2" charset="-122"/>
                </a:endParaRPr>
              </a:p>
              <a:p>
                <a:pPr lvl="1">
                  <a:lnSpc>
                    <a:spcPct val="90000"/>
                  </a:lnSpc>
                  <a:buFont typeface="Arial" panose="020B0604020202020204" pitchFamily="34" charset="0"/>
                  <a:buChar char="•"/>
                </a:pPr>
                <a14:m>
                  <m:oMath xmlns:m="http://schemas.openxmlformats.org/officeDocument/2006/math">
                    <m:r>
                      <a:rPr lang="en-US" altLang="zh-CN" sz="2400" i="1" dirty="0" smtClean="0">
                        <a:solidFill>
                          <a:srgbClr val="000000"/>
                        </a:solidFill>
                        <a:latin typeface="Cambria Math" panose="02040503050406030204" pitchFamily="18" charset="0"/>
                        <a:ea typeface="宋体" panose="02010600030101010101" pitchFamily="2" charset="-122"/>
                      </a:rPr>
                      <m:t>𝑁</m:t>
                    </m:r>
                  </m:oMath>
                </a14:m>
                <a:r>
                  <a:rPr lang="zh-CN" altLang="en-US" sz="2400" dirty="0">
                    <a:solidFill>
                      <a:srgbClr val="000000"/>
                    </a:solidFill>
                    <a:latin typeface="宋体" panose="02010600030101010101" pitchFamily="2" charset="-122"/>
                    <a:ea typeface="宋体" panose="02010600030101010101" pitchFamily="2" charset="-122"/>
                  </a:rPr>
                  <a:t>表示训练集中所有样本的个数</a:t>
                </a:r>
                <a:endParaRPr lang="en-US" altLang="zh-CN" sz="2400" dirty="0">
                  <a:solidFill>
                    <a:srgbClr val="000000"/>
                  </a:solidFill>
                  <a:latin typeface="宋体" panose="02010600030101010101" pitchFamily="2" charset="-122"/>
                  <a:ea typeface="宋体" panose="02010600030101010101" pitchFamily="2" charset="-122"/>
                </a:endParaRPr>
              </a:p>
              <a:p>
                <a:pPr lvl="1">
                  <a:lnSpc>
                    <a:spcPct val="90000"/>
                  </a:lnSpc>
                  <a:buFont typeface="Arial" panose="020B0604020202020204" pitchFamily="34" charset="0"/>
                  <a:buChar char="•"/>
                </a:pPr>
                <a:endParaRPr lang="en-US" altLang="zh-CN" sz="2400" dirty="0">
                  <a:latin typeface="宋体" panose="02010600030101010101" pitchFamily="2" charset="-122"/>
                  <a:ea typeface="宋体" panose="02010600030101010101" pitchFamily="2" charset="-122"/>
                </a:endParaRPr>
              </a:p>
              <a:p>
                <a:pPr>
                  <a:lnSpc>
                    <a:spcPct val="90000"/>
                  </a:lnSpc>
                  <a:buFont typeface="Wingdings" panose="05000000000000000000" pitchFamily="2" charset="2"/>
                  <a:buChar char="n"/>
                </a:pPr>
                <a:r>
                  <a:rPr lang="zh-CN" altLang="en-US" dirty="0">
                    <a:ea typeface="宋体" panose="02010600030101010101" pitchFamily="2" charset="-122"/>
                  </a:rPr>
                  <a:t>如何计算类条件概率 </a:t>
                </a:r>
                <a14:m>
                  <m:oMath xmlns:m="http://schemas.openxmlformats.org/officeDocument/2006/math">
                    <m:r>
                      <a:rPr lang="en-US" altLang="en-US" i="1" dirty="0">
                        <a:solidFill>
                          <a:srgbClr val="000000"/>
                        </a:solidFill>
                        <a:latin typeface="Cambria Math" panose="02040503050406030204" pitchFamily="18" charset="0"/>
                      </a:rPr>
                      <m:t>𝑃</m:t>
                    </m:r>
                    <m:r>
                      <a:rPr lang="en-US" altLang="en-US" i="1" dirty="0">
                        <a:solidFill>
                          <a:srgbClr val="000000"/>
                        </a:solidFill>
                        <a:latin typeface="Cambria Math" panose="02040503050406030204" pitchFamily="18" charset="0"/>
                      </a:rPr>
                      <m:t>(</m:t>
                    </m:r>
                    <m:sSub>
                      <m:sSubPr>
                        <m:ctrlPr>
                          <a:rPr lang="en-US" altLang="en-US" i="1" dirty="0">
                            <a:solidFill>
                              <a:srgbClr val="000000"/>
                            </a:solidFill>
                            <a:latin typeface="Cambria Math" panose="02040503050406030204" pitchFamily="18" charset="0"/>
                          </a:rPr>
                        </m:ctrlPr>
                      </m:sSubPr>
                      <m:e>
                        <m:r>
                          <a:rPr lang="en-US" altLang="en-US" i="1" dirty="0">
                            <a:solidFill>
                              <a:srgbClr val="000000"/>
                            </a:solidFill>
                            <a:latin typeface="Cambria Math" panose="02040503050406030204" pitchFamily="18" charset="0"/>
                          </a:rPr>
                          <m:t>𝑋</m:t>
                        </m:r>
                      </m:e>
                      <m:sub>
                        <m:r>
                          <a:rPr lang="en-US" altLang="en-US" i="1" dirty="0">
                            <a:solidFill>
                              <a:srgbClr val="000000"/>
                            </a:solidFill>
                            <a:latin typeface="Cambria Math" panose="02040503050406030204" pitchFamily="18" charset="0"/>
                          </a:rPr>
                          <m:t>𝑖</m:t>
                        </m:r>
                      </m:sub>
                    </m:sSub>
                    <m:r>
                      <a:rPr lang="en-US" altLang="en-US" i="1" dirty="0">
                        <a:solidFill>
                          <a:srgbClr val="000000"/>
                        </a:solidFill>
                        <a:latin typeface="Cambria Math" panose="02040503050406030204" pitchFamily="18" charset="0"/>
                      </a:rPr>
                      <m:t>|</m:t>
                    </m:r>
                    <m:sSub>
                      <m:sSubPr>
                        <m:ctrlPr>
                          <a:rPr lang="en-US" altLang="zh-CN" i="1" dirty="0">
                            <a:solidFill>
                              <a:srgbClr val="000000"/>
                            </a:solidFill>
                            <a:latin typeface="Cambria Math" panose="02040503050406030204" pitchFamily="18" charset="0"/>
                            <a:ea typeface="宋体" panose="02010600030101010101" pitchFamily="2" charset="-122"/>
                          </a:rPr>
                        </m:ctrlPr>
                      </m:sSubPr>
                      <m:e>
                        <m:r>
                          <a:rPr lang="en-US" altLang="zh-CN" i="1" dirty="0">
                            <a:solidFill>
                              <a:srgbClr val="000000"/>
                            </a:solidFill>
                            <a:latin typeface="Cambria Math" panose="02040503050406030204" pitchFamily="18" charset="0"/>
                            <a:ea typeface="宋体" panose="02010600030101010101" pitchFamily="2" charset="-122"/>
                          </a:rPr>
                          <m:t>𝑌</m:t>
                        </m:r>
                      </m:e>
                      <m:sub>
                        <m:r>
                          <a:rPr lang="en-US" altLang="zh-CN" i="1" dirty="0">
                            <a:solidFill>
                              <a:srgbClr val="000000"/>
                            </a:solidFill>
                            <a:latin typeface="Cambria Math" panose="02040503050406030204" pitchFamily="18" charset="0"/>
                            <a:ea typeface="宋体" panose="02010600030101010101" pitchFamily="2" charset="-122"/>
                          </a:rPr>
                          <m:t>𝑘</m:t>
                        </m:r>
                      </m:sub>
                    </m:sSub>
                    <m:r>
                      <a:rPr lang="en-US" altLang="en-US" i="1" dirty="0">
                        <a:solidFill>
                          <a:srgbClr val="000000"/>
                        </a:solidFill>
                        <a:latin typeface="Cambria Math" panose="02040503050406030204" pitchFamily="18" charset="0"/>
                      </a:rPr>
                      <m:t>)</m:t>
                    </m:r>
                  </m:oMath>
                </a14:m>
                <a:r>
                  <a:rPr lang="en-US" altLang="zh-CN" dirty="0">
                    <a:solidFill>
                      <a:srgbClr val="000000"/>
                    </a:solidFill>
                    <a:ea typeface="宋体" panose="02010600030101010101" pitchFamily="2" charset="-122"/>
                    <a:sym typeface="+mn-ea"/>
                  </a:rPr>
                  <a:t>?</a:t>
                </a:r>
                <a:endParaRPr lang="en-US" altLang="zh-CN" dirty="0">
                  <a:ea typeface="宋体" panose="02010600030101010101" pitchFamily="2" charset="-122"/>
                </a:endParaRPr>
              </a:p>
              <a:p>
                <a:pPr lvl="1">
                  <a:lnSpc>
                    <a:spcPct val="90000"/>
                  </a:lnSpc>
                </a:pPr>
                <a:r>
                  <a:rPr lang="zh-CN" altLang="en-US" dirty="0">
                    <a:ea typeface="宋体" panose="02010600030101010101" pitchFamily="2" charset="-122"/>
                  </a:rPr>
                  <a:t>对于离散属性</a:t>
                </a:r>
                <a:r>
                  <a:rPr lang="en-US" altLang="zh-CN" dirty="0"/>
                  <a:t>:</a:t>
                </a:r>
                <a:br>
                  <a:rPr lang="en-US" altLang="zh-CN" dirty="0"/>
                </a:br>
                <a:r>
                  <a:rPr lang="en-US" altLang="zh-CN" sz="900" dirty="0"/>
                  <a:t>  </a:t>
                </a:r>
                <a:br>
                  <a:rPr lang="en-US" altLang="zh-CN" sz="900" dirty="0"/>
                </a:br>
                <a14:m>
                  <m:oMath xmlns:m="http://schemas.openxmlformats.org/officeDocument/2006/math">
                    <m:r>
                      <a:rPr lang="en-US" altLang="zh-CN" i="1" dirty="0" smtClean="0">
                        <a:solidFill>
                          <a:srgbClr val="000000"/>
                        </a:solidFill>
                        <a:latin typeface="Cambria Math" panose="02040503050406030204" pitchFamily="18" charset="0"/>
                      </a:rPr>
                      <m:t>𝑃</m:t>
                    </m:r>
                    <m:r>
                      <a:rPr lang="en-US" altLang="zh-CN" i="1" dirty="0" smtClean="0">
                        <a:solidFill>
                          <a:srgbClr val="000000"/>
                        </a:solidFill>
                        <a:latin typeface="Cambria Math" panose="02040503050406030204" pitchFamily="18" charset="0"/>
                      </a:rPr>
                      <m:t>(</m:t>
                    </m:r>
                    <m:sSub>
                      <m:sSubPr>
                        <m:ctrlPr>
                          <a:rPr lang="en-US" altLang="en-US" i="1" dirty="0">
                            <a:solidFill>
                              <a:srgbClr val="000000"/>
                            </a:solidFill>
                            <a:latin typeface="Cambria Math" panose="02040503050406030204" pitchFamily="18" charset="0"/>
                          </a:rPr>
                        </m:ctrlPr>
                      </m:sSubPr>
                      <m:e>
                        <m:r>
                          <a:rPr lang="en-US" altLang="en-US" i="1" dirty="0">
                            <a:solidFill>
                              <a:srgbClr val="000000"/>
                            </a:solidFill>
                            <a:latin typeface="Cambria Math" panose="02040503050406030204" pitchFamily="18" charset="0"/>
                          </a:rPr>
                          <m:t>𝑋</m:t>
                        </m:r>
                      </m:e>
                      <m:sub>
                        <m:r>
                          <a:rPr lang="en-US" altLang="en-US" i="1" dirty="0">
                            <a:solidFill>
                              <a:srgbClr val="000000"/>
                            </a:solidFill>
                            <a:latin typeface="Cambria Math" panose="02040503050406030204" pitchFamily="18" charset="0"/>
                          </a:rPr>
                          <m:t>𝑖</m:t>
                        </m:r>
                      </m:sub>
                    </m:sSub>
                    <m:r>
                      <a:rPr lang="en-US" altLang="zh-CN" i="1" dirty="0">
                        <a:solidFill>
                          <a:srgbClr val="000000"/>
                        </a:solidFill>
                        <a:latin typeface="Cambria Math" panose="02040503050406030204" pitchFamily="18" charset="0"/>
                      </a:rPr>
                      <m:t>| </m:t>
                    </m:r>
                    <m:r>
                      <a:rPr lang="en-US" altLang="zh-CN" i="1" dirty="0" smtClean="0">
                        <a:solidFill>
                          <a:srgbClr val="000000"/>
                        </a:solidFill>
                        <a:latin typeface="Cambria Math" panose="02040503050406030204" pitchFamily="18" charset="0"/>
                      </a:rPr>
                      <m:t>𝑌</m:t>
                    </m:r>
                    <m:r>
                      <a:rPr lang="en-US" altLang="zh-CN" i="1" baseline="-25000" dirty="0" smtClean="0">
                        <a:solidFill>
                          <a:srgbClr val="000000"/>
                        </a:solidFill>
                        <a:latin typeface="Cambria Math" panose="02040503050406030204" pitchFamily="18" charset="0"/>
                      </a:rPr>
                      <m:t>𝑘</m:t>
                    </m:r>
                    <m:r>
                      <a:rPr lang="en-US" altLang="zh-CN" i="1" dirty="0">
                        <a:solidFill>
                          <a:srgbClr val="000000"/>
                        </a:solidFill>
                        <a:latin typeface="Cambria Math" panose="02040503050406030204" pitchFamily="18" charset="0"/>
                      </a:rPr>
                      <m:t>) =</m:t>
                    </m:r>
                    <m:sSub>
                      <m:sSubPr>
                        <m:ctrlPr>
                          <a:rPr lang="en-US" altLang="zh-CN" i="1" dirty="0" smtClean="0">
                            <a:solidFill>
                              <a:srgbClr val="000000"/>
                            </a:solidFill>
                            <a:latin typeface="Cambria Math" panose="02040503050406030204" pitchFamily="18" charset="0"/>
                          </a:rPr>
                        </m:ctrlPr>
                      </m:sSubPr>
                      <m:e>
                        <m:r>
                          <a:rPr lang="en-US" altLang="zh-CN" b="0" i="1" dirty="0" smtClean="0">
                            <a:solidFill>
                              <a:srgbClr val="000000"/>
                            </a:solidFill>
                            <a:latin typeface="Cambria Math" panose="02040503050406030204" pitchFamily="18" charset="0"/>
                          </a:rPr>
                          <m:t>𝑁</m:t>
                        </m:r>
                      </m:e>
                      <m:sub>
                        <m:r>
                          <a:rPr lang="en-US" altLang="zh-CN" b="0" i="1" dirty="0" smtClean="0">
                            <a:solidFill>
                              <a:srgbClr val="000000"/>
                            </a:solidFill>
                            <a:latin typeface="Cambria Math" panose="02040503050406030204" pitchFamily="18" charset="0"/>
                          </a:rPr>
                          <m:t>𝑖𝑘</m:t>
                        </m:r>
                      </m:sub>
                    </m:sSub>
                    <m:r>
                      <a:rPr lang="en-US" altLang="zh-CN" i="1" dirty="0">
                        <a:solidFill>
                          <a:srgbClr val="000000"/>
                        </a:solidFill>
                        <a:latin typeface="Cambria Math" panose="02040503050406030204" pitchFamily="18" charset="0"/>
                      </a:rPr>
                      <m:t>/</m:t>
                    </m:r>
                    <m:sSub>
                      <m:sSubPr>
                        <m:ctrlPr>
                          <a:rPr lang="en-US" altLang="zh-CN" sz="3200" i="1" dirty="0">
                            <a:solidFill>
                              <a:srgbClr val="000000"/>
                            </a:solidFill>
                            <a:latin typeface="Cambria Math" panose="02040503050406030204" pitchFamily="18" charset="0"/>
                            <a:ea typeface="宋体" panose="02010600030101010101" pitchFamily="2" charset="-122"/>
                          </a:rPr>
                        </m:ctrlPr>
                      </m:sSubPr>
                      <m:e>
                        <m:r>
                          <a:rPr lang="en-US" altLang="zh-CN" sz="3200" i="1" dirty="0">
                            <a:solidFill>
                              <a:srgbClr val="000000"/>
                            </a:solidFill>
                            <a:latin typeface="Cambria Math" panose="02040503050406030204" pitchFamily="18" charset="0"/>
                            <a:ea typeface="宋体" panose="02010600030101010101" pitchFamily="2" charset="-122"/>
                          </a:rPr>
                          <m:t>𝑁</m:t>
                        </m:r>
                      </m:e>
                      <m:sub>
                        <m:r>
                          <a:rPr lang="en-US" altLang="zh-CN" sz="3200" i="1" dirty="0">
                            <a:solidFill>
                              <a:srgbClr val="000000"/>
                            </a:solidFill>
                            <a:latin typeface="Cambria Math" panose="02040503050406030204" pitchFamily="18" charset="0"/>
                            <a:ea typeface="宋体" panose="02010600030101010101" pitchFamily="2" charset="-122"/>
                          </a:rPr>
                          <m:t>𝑘</m:t>
                        </m:r>
                      </m:sub>
                    </m:sSub>
                  </m:oMath>
                </a14:m>
                <a:endParaRPr lang="en-US" altLang="zh-CN" baseline="-25000" dirty="0"/>
              </a:p>
              <a:p>
                <a:pPr lvl="1">
                  <a:lnSpc>
                    <a:spcPct val="90000"/>
                  </a:lnSpc>
                </a:pPr>
                <a:endParaRPr lang="en-US" altLang="zh-CN" sz="800" dirty="0"/>
              </a:p>
              <a:p>
                <a:pPr lvl="2">
                  <a:lnSpc>
                    <a:spcPct val="90000"/>
                  </a:lnSpc>
                </a:pPr>
                <a14:m>
                  <m:oMath xmlns:m="http://schemas.openxmlformats.org/officeDocument/2006/math">
                    <m:r>
                      <a:rPr lang="en-US" altLang="zh-CN" i="1" dirty="0">
                        <a:solidFill>
                          <a:srgbClr val="000000"/>
                        </a:solidFill>
                        <a:latin typeface="Cambria Math" panose="02040503050406030204" pitchFamily="18" charset="0"/>
                      </a:rPr>
                      <m:t>𝑁</m:t>
                    </m:r>
                    <m:r>
                      <a:rPr lang="en-US" altLang="zh-CN" i="1" baseline="-25000" dirty="0" err="1">
                        <a:solidFill>
                          <a:srgbClr val="000000"/>
                        </a:solidFill>
                        <a:latin typeface="Cambria Math" panose="02040503050406030204" pitchFamily="18" charset="0"/>
                      </a:rPr>
                      <m:t>𝑖𝑘</m:t>
                    </m:r>
                  </m:oMath>
                </a14:m>
                <a:r>
                  <a:rPr lang="zh-CN" altLang="en-US" dirty="0">
                    <a:solidFill>
                      <a:srgbClr val="000000"/>
                    </a:solidFill>
                    <a:ea typeface="宋体" panose="02010600030101010101" pitchFamily="2" charset="-122"/>
                  </a:rPr>
                  <a:t>表示</a:t>
                </a:r>
                <a:r>
                  <a:rPr lang="zh-CN" altLang="en-US" dirty="0">
                    <a:ea typeface="宋体" panose="02010600030101010101" pitchFamily="2" charset="-122"/>
                  </a:rPr>
                  <a:t>属于类别</a:t>
                </a:r>
                <a:r>
                  <a:rPr lang="en-US" altLang="zh-CN" dirty="0">
                    <a:ea typeface="宋体" panose="02010600030101010101" pitchFamily="2" charset="-122"/>
                  </a:rPr>
                  <a:t>k</a:t>
                </a:r>
                <a:r>
                  <a:rPr lang="zh-CN" altLang="en-US" dirty="0">
                    <a:ea typeface="宋体" panose="02010600030101010101" pitchFamily="2" charset="-122"/>
                  </a:rPr>
                  <a:t>并且第</a:t>
                </a:r>
                <a:r>
                  <a:rPr lang="en-US" altLang="zh-CN" dirty="0" err="1">
                    <a:ea typeface="宋体" panose="02010600030101010101" pitchFamily="2" charset="-122"/>
                  </a:rPr>
                  <a:t>i</a:t>
                </a:r>
                <a:r>
                  <a:rPr lang="zh-CN" altLang="en-US" dirty="0">
                    <a:ea typeface="宋体" panose="02010600030101010101" pitchFamily="2" charset="-122"/>
                  </a:rPr>
                  <a:t>个属性的取值为</a:t>
                </a:r>
                <a:r>
                  <a:rPr lang="zh-CN" altLang="en-US" dirty="0"/>
                  <a:t> </a:t>
                </a:r>
                <a:r>
                  <a:rPr lang="en-US" altLang="zh-CN" dirty="0"/>
                  <a:t>X</a:t>
                </a:r>
                <a:r>
                  <a:rPr lang="en-US" altLang="zh-CN" baseline="-25000" dirty="0"/>
                  <a:t>i</a:t>
                </a:r>
                <a:r>
                  <a:rPr lang="en-US" altLang="zh-CN" dirty="0"/>
                  <a:t> </a:t>
                </a:r>
                <a:r>
                  <a:rPr lang="zh-CN" altLang="en-US" dirty="0">
                    <a:ea typeface="宋体" panose="02010600030101010101" pitchFamily="2" charset="-122"/>
                  </a:rPr>
                  <a:t>的样本个数</a:t>
                </a:r>
                <a:endParaRPr lang="en-US" altLang="zh-CN" dirty="0">
                  <a:ea typeface="宋体" panose="02010600030101010101" pitchFamily="2" charset="-122"/>
                </a:endParaRPr>
              </a:p>
            </p:txBody>
          </p:sp>
        </mc:Choice>
        <mc:Fallback xmlns="">
          <p:sp>
            <p:nvSpPr>
              <p:cNvPr id="12291" name="Rectangle 3">
                <a:extLst>
                  <a:ext uri="{FF2B5EF4-FFF2-40B4-BE49-F238E27FC236}">
                    <a16:creationId xmlns:a16="http://schemas.microsoft.com/office/drawing/2014/main" id="{E20B7538-04B3-4B9B-BE2B-3CD74FF42500}"/>
                  </a:ext>
                </a:extLst>
              </p:cNvPr>
              <p:cNvSpPr>
                <a:spLocks noGrp="1" noRot="1" noChangeAspect="1" noMove="1" noResize="1" noEditPoints="1" noAdjustHandles="1" noChangeArrowheads="1" noChangeShapeType="1" noTextEdit="1"/>
              </p:cNvSpPr>
              <p:nvPr>
                <p:ph type="body" idx="1"/>
              </p:nvPr>
            </p:nvSpPr>
            <p:spPr>
              <a:xfrm>
                <a:off x="304800" y="1124744"/>
                <a:ext cx="8610600" cy="5047456"/>
              </a:xfrm>
              <a:blipFill>
                <a:blip r:embed="rId2"/>
                <a:stretch>
                  <a:fillRect l="-708" t="-25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0670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8EFE338-E23F-4633-BC3F-96DDB2B0CB74}"/>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朴素贝叶斯分类器的一些问题</a:t>
            </a:r>
            <a:endParaRPr lang="en-US" altLang="en-US" dirty="0">
              <a:latin typeface="宋体" panose="02010600030101010101" pitchFamily="2" charset="-122"/>
              <a:ea typeface="宋体" panose="02010600030101010101" pitchFamily="2" charset="-122"/>
            </a:endParaRPr>
          </a:p>
        </p:txBody>
      </p:sp>
      <p:sp>
        <p:nvSpPr>
          <p:cNvPr id="25603" name="Rectangle 3">
            <a:extLst>
              <a:ext uri="{FF2B5EF4-FFF2-40B4-BE49-F238E27FC236}">
                <a16:creationId xmlns:a16="http://schemas.microsoft.com/office/drawing/2014/main" id="{A4762684-A715-4E99-A539-8454FB443586}"/>
              </a:ext>
            </a:extLst>
          </p:cNvPr>
          <p:cNvSpPr>
            <a:spLocks noGrp="1" noChangeArrowheads="1"/>
          </p:cNvSpPr>
          <p:nvPr>
            <p:ph type="body" idx="1"/>
          </p:nvPr>
        </p:nvSpPr>
        <p:spPr>
          <a:xfrm>
            <a:off x="411163" y="1143000"/>
            <a:ext cx="8318500" cy="5181600"/>
          </a:xfrm>
        </p:spPr>
        <p:txBody>
          <a:bodyPr/>
          <a:lstStyle/>
          <a:p>
            <a:pPr>
              <a:buFont typeface="Wingdings" panose="05000000000000000000" pitchFamily="2" charset="2"/>
              <a:buChar char="n"/>
            </a:pPr>
            <a:r>
              <a:rPr lang="zh-CN" altLang="en-US" sz="2400" dirty="0">
                <a:latin typeface="Arial" panose="020B0604020202020204" pitchFamily="34" charset="0"/>
                <a:cs typeface="Arial" panose="020B0604020202020204" pitchFamily="34" charset="0"/>
              </a:rPr>
              <a:t>如果任何一个属性的类条件概率为</a:t>
            </a:r>
            <a:r>
              <a:rPr lang="en-US" altLang="zh-CN" sz="2400" dirty="0">
                <a:latin typeface="Arial" panose="020B0604020202020204" pitchFamily="34" charset="0"/>
                <a:cs typeface="Arial" panose="020B0604020202020204" pitchFamily="34" charset="0"/>
              </a:rPr>
              <a:t>0</a:t>
            </a:r>
            <a:r>
              <a:rPr lang="zh-CN" altLang="en-US" sz="2400" dirty="0">
                <a:latin typeface="Arial" panose="020B0604020202020204" pitchFamily="34" charset="0"/>
                <a:cs typeface="Arial" panose="020B0604020202020204" pitchFamily="34" charset="0"/>
              </a:rPr>
              <a:t>，则整个类条件概率变为</a:t>
            </a:r>
            <a:r>
              <a:rPr lang="en-US" altLang="zh-CN" sz="2400" dirty="0">
                <a:latin typeface="Arial" panose="020B0604020202020204" pitchFamily="34" charset="0"/>
                <a:cs typeface="Arial" panose="020B0604020202020204" pitchFamily="34" charset="0"/>
              </a:rPr>
              <a:t>0</a:t>
            </a:r>
            <a:r>
              <a:rPr lang="zh-CN" altLang="en-US" sz="2400" dirty="0">
                <a:latin typeface="Arial" panose="020B0604020202020204" pitchFamily="34" charset="0"/>
                <a:cs typeface="Arial" panose="020B0604020202020204" pitchFamily="34" charset="0"/>
              </a:rPr>
              <a:t>，即使其他属性的类条件概率很大，这样显然不合理</a:t>
            </a:r>
            <a:endParaRPr lang="en-US" altLang="zh-CN" sz="2400" dirty="0">
              <a:latin typeface="Arial" panose="020B0604020202020204" pitchFamily="34" charset="0"/>
              <a:cs typeface="Arial" panose="020B0604020202020204" pitchFamily="34" charset="0"/>
            </a:endParaRPr>
          </a:p>
          <a:p>
            <a:pPr>
              <a:buFont typeface="Wingdings" panose="05000000000000000000" pitchFamily="2" charset="2"/>
              <a:buChar char="n"/>
            </a:pPr>
            <a:endParaRPr lang="en-US" altLang="zh-CN" sz="2400" dirty="0">
              <a:latin typeface="Arial" panose="020B0604020202020204" pitchFamily="34" charset="0"/>
              <a:cs typeface="Arial" panose="020B0604020202020204" pitchFamily="34" charset="0"/>
            </a:endParaRPr>
          </a:p>
          <a:p>
            <a:pPr>
              <a:buFont typeface="Wingdings" panose="05000000000000000000" pitchFamily="2" charset="2"/>
              <a:buChar char="n"/>
            </a:pPr>
            <a:r>
              <a:rPr lang="zh-CN" altLang="en-US" sz="2400" dirty="0">
                <a:latin typeface="Arial" panose="020B0604020202020204" pitchFamily="34" charset="0"/>
                <a:cs typeface="Arial" panose="020B0604020202020204" pitchFamily="34" charset="0"/>
              </a:rPr>
              <a:t>为了避免其他属性携带的信息被训练集中未出现的属性值“抹去”，在估计条件概率时通常要进行</a:t>
            </a:r>
            <a:r>
              <a:rPr lang="zh-CN" altLang="en-US" sz="2400" dirty="0">
                <a:solidFill>
                  <a:srgbClr val="0070C0"/>
                </a:solidFill>
                <a:latin typeface="Arial" panose="020B0604020202020204" pitchFamily="34" charset="0"/>
                <a:cs typeface="Arial" panose="020B0604020202020204" pitchFamily="34" charset="0"/>
              </a:rPr>
              <a:t>修正</a:t>
            </a:r>
            <a:endParaRPr lang="en-US" altLang="zh-CN" sz="2400" dirty="0">
              <a:solidFill>
                <a:srgbClr val="0070C0"/>
              </a:solidFill>
              <a:latin typeface="Arial" panose="020B0604020202020204" pitchFamily="34" charset="0"/>
              <a:cs typeface="Arial" panose="020B0604020202020204" pitchFamily="34" charset="0"/>
            </a:endParaRPr>
          </a:p>
          <a:p>
            <a:pPr lvl="1">
              <a:buFont typeface="Wingdings" panose="05000000000000000000" pitchFamily="2" charset="2"/>
              <a:buChar char="Ø"/>
            </a:pPr>
            <a:r>
              <a:rPr lang="zh-CN" altLang="en-US" sz="2400" dirty="0">
                <a:latin typeface="Arial" panose="020B0604020202020204" pitchFamily="34" charset="0"/>
                <a:cs typeface="Arial" panose="020B0604020202020204" pitchFamily="34" charset="0"/>
              </a:rPr>
              <a:t>拉普拉斯估计</a:t>
            </a:r>
            <a:endParaRPr lang="en-US" altLang="zh-CN" sz="2400"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altLang="zh-CN" sz="2400"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altLang="zh-CN" sz="2400" dirty="0">
                <a:latin typeface="Arial" panose="020B0604020202020204" pitchFamily="34" charset="0"/>
                <a:cs typeface="Arial" panose="020B0604020202020204" pitchFamily="34" charset="0"/>
              </a:rPr>
              <a:t>m-</a:t>
            </a:r>
            <a:r>
              <a:rPr lang="zh-CN" altLang="en-US" sz="2400" dirty="0">
                <a:latin typeface="Arial" panose="020B0604020202020204" pitchFamily="34" charset="0"/>
                <a:cs typeface="Arial" panose="020B0604020202020204" pitchFamily="34" charset="0"/>
              </a:rPr>
              <a:t>估计</a:t>
            </a:r>
            <a:endParaRPr lang="en-US" altLang="zh-CN" sz="2400" dirty="0">
              <a:latin typeface="Arial" panose="020B0604020202020204" pitchFamily="34" charset="0"/>
              <a:cs typeface="Arial" panose="020B0604020202020204" pitchFamily="34" charset="0"/>
            </a:endParaRPr>
          </a:p>
          <a:p>
            <a:pPr>
              <a:buFont typeface="Wingdings" panose="05000000000000000000" pitchFamily="2" charset="2"/>
              <a:buChar char="n"/>
            </a:pPr>
            <a:endParaRPr lang="en-US" altLang="en-US" sz="2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8EFE338-E23F-4633-BC3F-96DDB2B0CB74}"/>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朴素贝叶斯分类器：修正条件概率</a:t>
            </a:r>
            <a:endParaRPr lang="en-US" altLang="en-US"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5603" name="Rectangle 3">
                <a:extLst>
                  <a:ext uri="{FF2B5EF4-FFF2-40B4-BE49-F238E27FC236}">
                    <a16:creationId xmlns:a16="http://schemas.microsoft.com/office/drawing/2014/main" id="{A4762684-A715-4E99-A539-8454FB443586}"/>
                  </a:ext>
                </a:extLst>
              </p:cNvPr>
              <p:cNvSpPr>
                <a:spLocks noGrp="1" noChangeArrowheads="1"/>
              </p:cNvSpPr>
              <p:nvPr>
                <p:ph type="body" idx="1"/>
              </p:nvPr>
            </p:nvSpPr>
            <p:spPr>
              <a:xfrm>
                <a:off x="411163" y="1143000"/>
                <a:ext cx="8318500" cy="5181600"/>
              </a:xfrm>
            </p:spPr>
            <p:txBody>
              <a:bodyPr/>
              <a:lstStyle/>
              <a:p>
                <a:pPr marL="0" indent="0" algn="ctr">
                  <a:buNone/>
                </a:pPr>
                <a:r>
                  <a:rPr lang="zh-CN" altLang="en-US" sz="2400" dirty="0">
                    <a:solidFill>
                      <a:srgbClr val="000000"/>
                    </a:solidFill>
                    <a:latin typeface="Arial" panose="020B0604020202020204" pitchFamily="34" charset="0"/>
                    <a:cs typeface="Arial" panose="020B0604020202020204" pitchFamily="34" charset="0"/>
                  </a:rPr>
                  <a:t>原本</a:t>
                </a:r>
                <a:r>
                  <a:rPr lang="zh-CN" altLang="en-US" dirty="0">
                    <a:solidFill>
                      <a:srgbClr val="000000"/>
                    </a:solidFill>
                    <a:latin typeface="Arial" panose="020B0604020202020204" pitchFamily="34" charset="0"/>
                    <a:cs typeface="Arial" panose="020B0604020202020204" pitchFamily="34" charset="0"/>
                  </a:rPr>
                  <a:t>： </a:t>
                </a:r>
                <a14:m>
                  <m:oMath xmlns:m="http://schemas.openxmlformats.org/officeDocument/2006/math">
                    <m:r>
                      <a:rPr lang="en-US" altLang="zh-CN" sz="2400" i="1" dirty="0">
                        <a:solidFill>
                          <a:srgbClr val="000000"/>
                        </a:solidFill>
                        <a:latin typeface="Cambria Math" panose="02040503050406030204" pitchFamily="18" charset="0"/>
                      </a:rPr>
                      <m:t>𝑃</m:t>
                    </m:r>
                    <m:r>
                      <a:rPr lang="en-US" altLang="zh-CN" sz="2400" i="1" dirty="0">
                        <a:solidFill>
                          <a:srgbClr val="000000"/>
                        </a:solidFill>
                        <a:latin typeface="Cambria Math" panose="02040503050406030204" pitchFamily="18" charset="0"/>
                      </a:rPr>
                      <m:t>(</m:t>
                    </m:r>
                    <m:sSub>
                      <m:sSubPr>
                        <m:ctrlPr>
                          <a:rPr lang="en-US" altLang="zh-CN" sz="2400" i="1" dirty="0" smtClean="0">
                            <a:solidFill>
                              <a:srgbClr val="000000"/>
                            </a:solidFill>
                            <a:latin typeface="Cambria Math" panose="02040503050406030204" pitchFamily="18" charset="0"/>
                          </a:rPr>
                        </m:ctrlPr>
                      </m:sSubPr>
                      <m:e>
                        <m:r>
                          <a:rPr lang="en-US" altLang="zh-CN" sz="2400" b="0" i="1" dirty="0" smtClean="0">
                            <a:solidFill>
                              <a:srgbClr val="000000"/>
                            </a:solidFill>
                            <a:latin typeface="Cambria Math" panose="02040503050406030204" pitchFamily="18" charset="0"/>
                          </a:rPr>
                          <m:t>𝑋</m:t>
                        </m:r>
                      </m:e>
                      <m:sub>
                        <m:r>
                          <a:rPr lang="en-US" altLang="zh-CN" sz="2400" b="0" i="1" dirty="0" smtClean="0">
                            <a:solidFill>
                              <a:srgbClr val="000000"/>
                            </a:solidFill>
                            <a:latin typeface="Cambria Math" panose="02040503050406030204" pitchFamily="18" charset="0"/>
                          </a:rPr>
                          <m:t>𝑖</m:t>
                        </m:r>
                      </m:sub>
                    </m:sSub>
                    <m:r>
                      <a:rPr lang="en-US" altLang="zh-CN" sz="2400" i="1" dirty="0">
                        <a:solidFill>
                          <a:srgbClr val="000000"/>
                        </a:solidFill>
                        <a:latin typeface="Cambria Math" panose="02040503050406030204" pitchFamily="18" charset="0"/>
                      </a:rPr>
                      <m:t>|</m:t>
                    </m:r>
                    <m:sSub>
                      <m:sSubPr>
                        <m:ctrlPr>
                          <a:rPr lang="en-US" altLang="zh-CN" sz="2400" i="1" dirty="0">
                            <a:solidFill>
                              <a:srgbClr val="000000"/>
                            </a:solidFill>
                            <a:latin typeface="Cambria Math" panose="02040503050406030204" pitchFamily="18" charset="0"/>
                            <a:ea typeface="宋体" panose="02010600030101010101" pitchFamily="2" charset="-122"/>
                          </a:rPr>
                        </m:ctrlPr>
                      </m:sSubPr>
                      <m:e>
                        <m:r>
                          <a:rPr lang="en-US" altLang="zh-CN" sz="2400" i="1" dirty="0">
                            <a:solidFill>
                              <a:srgbClr val="000000"/>
                            </a:solidFill>
                            <a:latin typeface="Cambria Math" panose="02040503050406030204" pitchFamily="18" charset="0"/>
                            <a:ea typeface="宋体" panose="02010600030101010101" pitchFamily="2" charset="-122"/>
                          </a:rPr>
                          <m:t>𝑌</m:t>
                        </m:r>
                      </m:e>
                      <m:sub>
                        <m:r>
                          <a:rPr lang="en-US" altLang="zh-CN" sz="2400" i="1" dirty="0">
                            <a:solidFill>
                              <a:srgbClr val="000000"/>
                            </a:solidFill>
                            <a:latin typeface="Cambria Math" panose="02040503050406030204" pitchFamily="18" charset="0"/>
                            <a:ea typeface="宋体" panose="02010600030101010101" pitchFamily="2" charset="-122"/>
                          </a:rPr>
                          <m:t>𝑘</m:t>
                        </m:r>
                      </m:sub>
                    </m:sSub>
                    <m:r>
                      <a:rPr lang="en-US" altLang="zh-CN" sz="2400" i="1" dirty="0">
                        <a:solidFill>
                          <a:srgbClr val="000000"/>
                        </a:solidFill>
                        <a:latin typeface="Cambria Math" panose="02040503050406030204" pitchFamily="18" charset="0"/>
                      </a:rPr>
                      <m:t>) =</m:t>
                    </m:r>
                    <m:f>
                      <m:fPr>
                        <m:ctrlPr>
                          <a:rPr lang="en-US"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𝑁</m:t>
                        </m:r>
                        <m:r>
                          <a:rPr lang="en-US" altLang="zh-CN" sz="2400" i="1" baseline="-25000" dirty="0" err="1">
                            <a:solidFill>
                              <a:srgbClr val="000000"/>
                            </a:solidFill>
                            <a:latin typeface="Cambria Math" panose="02040503050406030204" pitchFamily="18" charset="0"/>
                          </a:rPr>
                          <m:t>𝑖𝑘</m:t>
                        </m:r>
                      </m:num>
                      <m:den>
                        <m:sSub>
                          <m:sSubPr>
                            <m:ctrlPr>
                              <a:rPr lang="en-US" altLang="zh-CN" sz="2400" i="1" dirty="0">
                                <a:solidFill>
                                  <a:srgbClr val="000000"/>
                                </a:solidFill>
                                <a:latin typeface="Cambria Math" panose="02040503050406030204" pitchFamily="18" charset="0"/>
                                <a:ea typeface="宋体" panose="02010600030101010101" pitchFamily="2" charset="-122"/>
                              </a:rPr>
                            </m:ctrlPr>
                          </m:sSubPr>
                          <m:e>
                            <m:r>
                              <a:rPr lang="en-US" altLang="zh-CN" sz="2400" i="1" dirty="0">
                                <a:solidFill>
                                  <a:srgbClr val="000000"/>
                                </a:solidFill>
                                <a:latin typeface="Cambria Math" panose="02040503050406030204" pitchFamily="18" charset="0"/>
                                <a:ea typeface="宋体" panose="02010600030101010101" pitchFamily="2" charset="-122"/>
                              </a:rPr>
                              <m:t>𝑁</m:t>
                            </m:r>
                          </m:e>
                          <m:sub>
                            <m:r>
                              <a:rPr lang="en-US" altLang="zh-CN" sz="2400" i="1" dirty="0">
                                <a:solidFill>
                                  <a:srgbClr val="000000"/>
                                </a:solidFill>
                                <a:latin typeface="Cambria Math" panose="02040503050406030204" pitchFamily="18" charset="0"/>
                                <a:ea typeface="宋体" panose="02010600030101010101" pitchFamily="2" charset="-122"/>
                              </a:rPr>
                              <m:t>𝑘</m:t>
                            </m:r>
                          </m:sub>
                        </m:sSub>
                      </m:den>
                    </m:f>
                  </m:oMath>
                </a14:m>
                <a:endParaRPr lang="en-US" altLang="en-US" dirty="0"/>
              </a:p>
              <a:p>
                <a:pPr>
                  <a:buFont typeface="Wingdings" panose="05000000000000000000" pitchFamily="2" charset="2"/>
                  <a:buChar char="n"/>
                </a:pPr>
                <a:r>
                  <a:rPr lang="zh-CN" altLang="en-US" sz="2400" b="1" dirty="0">
                    <a:solidFill>
                      <a:srgbClr val="0070C0"/>
                    </a:solidFill>
                    <a:latin typeface="Arial" panose="020B0604020202020204" pitchFamily="34" charset="0"/>
                    <a:cs typeface="Arial" panose="020B0604020202020204" pitchFamily="34" charset="0"/>
                  </a:rPr>
                  <a:t>拉普拉斯估计</a:t>
                </a:r>
                <a:r>
                  <a:rPr lang="zh-CN" altLang="en-US" sz="2400" dirty="0">
                    <a:solidFill>
                      <a:srgbClr val="000000"/>
                    </a:solidFill>
                    <a:latin typeface="Arial" panose="020B0604020202020204" pitchFamily="34" charset="0"/>
                    <a:cs typeface="Arial" panose="020B0604020202020204" pitchFamily="34" charset="0"/>
                  </a:rPr>
                  <a:t>：</a:t>
                </a:r>
                <a:endParaRPr lang="en-US" altLang="zh-CN" sz="2400" dirty="0">
                  <a:solidFill>
                    <a:srgbClr val="000000"/>
                  </a:solidFill>
                  <a:latin typeface="Arial" panose="020B0604020202020204" pitchFamily="34"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r>
                        <a:rPr lang="en-US" altLang="zh-CN" sz="2400" i="1" dirty="0">
                          <a:solidFill>
                            <a:srgbClr val="000000"/>
                          </a:solidFill>
                          <a:latin typeface="Cambria Math" panose="02040503050406030204" pitchFamily="18" charset="0"/>
                        </a:rPr>
                        <m:t>𝑃</m:t>
                      </m:r>
                      <m:r>
                        <a:rPr lang="en-US" altLang="zh-CN" sz="2400" i="1" dirty="0">
                          <a:solidFill>
                            <a:srgbClr val="000000"/>
                          </a:solidFill>
                          <a:latin typeface="Cambria Math" panose="02040503050406030204" pitchFamily="18" charset="0"/>
                        </a:rPr>
                        <m:t>(</m:t>
                      </m:r>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𝑋</m:t>
                          </m:r>
                        </m:e>
                        <m:sub>
                          <m:r>
                            <a:rPr lang="en-US" altLang="zh-CN" sz="2400" i="1" dirty="0">
                              <a:solidFill>
                                <a:srgbClr val="000000"/>
                              </a:solidFill>
                              <a:latin typeface="Cambria Math" panose="02040503050406030204" pitchFamily="18" charset="0"/>
                            </a:rPr>
                            <m:t>𝑖</m:t>
                          </m:r>
                        </m:sub>
                      </m:sSub>
                      <m:r>
                        <a:rPr lang="en-US" altLang="zh-CN" sz="2400" i="1" dirty="0">
                          <a:solidFill>
                            <a:srgbClr val="000000"/>
                          </a:solidFill>
                          <a:latin typeface="Cambria Math" panose="02040503050406030204" pitchFamily="18" charset="0"/>
                        </a:rPr>
                        <m:t>|</m:t>
                      </m:r>
                      <m:sSub>
                        <m:sSubPr>
                          <m:ctrlPr>
                            <a:rPr lang="en-US" altLang="zh-CN" sz="2400" i="1" dirty="0">
                              <a:solidFill>
                                <a:srgbClr val="000000"/>
                              </a:solidFill>
                              <a:latin typeface="Cambria Math" panose="02040503050406030204" pitchFamily="18" charset="0"/>
                              <a:ea typeface="宋体" panose="02010600030101010101" pitchFamily="2" charset="-122"/>
                            </a:rPr>
                          </m:ctrlPr>
                        </m:sSubPr>
                        <m:e>
                          <m:r>
                            <a:rPr lang="en-US" altLang="zh-CN" sz="2400" i="1" dirty="0">
                              <a:solidFill>
                                <a:srgbClr val="000000"/>
                              </a:solidFill>
                              <a:latin typeface="Cambria Math" panose="02040503050406030204" pitchFamily="18" charset="0"/>
                              <a:ea typeface="宋体" panose="02010600030101010101" pitchFamily="2" charset="-122"/>
                            </a:rPr>
                            <m:t>𝑌</m:t>
                          </m:r>
                        </m:e>
                        <m:sub>
                          <m:r>
                            <a:rPr lang="en-US" altLang="zh-CN" sz="2400" i="1" dirty="0">
                              <a:solidFill>
                                <a:srgbClr val="000000"/>
                              </a:solidFill>
                              <a:latin typeface="Cambria Math" panose="02040503050406030204" pitchFamily="18" charset="0"/>
                              <a:ea typeface="宋体" panose="02010600030101010101" pitchFamily="2" charset="-122"/>
                            </a:rPr>
                            <m:t>𝑘</m:t>
                          </m:r>
                        </m:sub>
                      </m:sSub>
                      <m:r>
                        <a:rPr lang="en-US" altLang="zh-CN" sz="2400" i="1" dirty="0">
                          <a:solidFill>
                            <a:srgbClr val="000000"/>
                          </a:solidFill>
                          <a:latin typeface="Cambria Math" panose="02040503050406030204" pitchFamily="18" charset="0"/>
                        </a:rPr>
                        <m:t>) = </m:t>
                      </m:r>
                      <m:f>
                        <m:fPr>
                          <m:ctrlPr>
                            <a:rPr lang="en-US" altLang="zh-CN" sz="2400" i="1" dirty="0" smtClean="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𝑁</m:t>
                          </m:r>
                          <m:r>
                            <a:rPr lang="en-US" altLang="zh-CN" sz="2400" i="1" baseline="-25000" dirty="0" err="1">
                              <a:solidFill>
                                <a:srgbClr val="000000"/>
                              </a:solidFill>
                              <a:latin typeface="Cambria Math" panose="02040503050406030204" pitchFamily="18" charset="0"/>
                            </a:rPr>
                            <m:t>𝑖𝑘</m:t>
                          </m:r>
                          <m:r>
                            <a:rPr lang="en-US" altLang="zh-CN" sz="2400" b="0" i="1" dirty="0" smtClean="0">
                              <a:solidFill>
                                <a:srgbClr val="000000"/>
                              </a:solidFill>
                              <a:latin typeface="Cambria Math" panose="02040503050406030204" pitchFamily="18" charset="0"/>
                            </a:rPr>
                            <m:t>+1</m:t>
                          </m:r>
                        </m:num>
                        <m:den>
                          <m:sSub>
                            <m:sSubPr>
                              <m:ctrlPr>
                                <a:rPr lang="en-US" altLang="zh-CN" sz="2400" i="1" dirty="0">
                                  <a:solidFill>
                                    <a:srgbClr val="000000"/>
                                  </a:solidFill>
                                  <a:latin typeface="Cambria Math" panose="02040503050406030204" pitchFamily="18" charset="0"/>
                                  <a:ea typeface="宋体" panose="02010600030101010101" pitchFamily="2" charset="-122"/>
                                </a:rPr>
                              </m:ctrlPr>
                            </m:sSubPr>
                            <m:e>
                              <m:r>
                                <a:rPr lang="en-US" altLang="zh-CN" sz="2400" i="1" dirty="0">
                                  <a:solidFill>
                                    <a:srgbClr val="000000"/>
                                  </a:solidFill>
                                  <a:latin typeface="Cambria Math" panose="02040503050406030204" pitchFamily="18" charset="0"/>
                                  <a:ea typeface="宋体" panose="02010600030101010101" pitchFamily="2" charset="-122"/>
                                </a:rPr>
                                <m:t>𝑁</m:t>
                              </m:r>
                            </m:e>
                            <m:sub>
                              <m:r>
                                <a:rPr lang="en-US" altLang="zh-CN" sz="2400" i="1" dirty="0">
                                  <a:solidFill>
                                    <a:srgbClr val="000000"/>
                                  </a:solidFill>
                                  <a:latin typeface="Cambria Math" panose="02040503050406030204" pitchFamily="18" charset="0"/>
                                  <a:ea typeface="宋体" panose="02010600030101010101" pitchFamily="2" charset="-122"/>
                                </a:rPr>
                                <m:t>𝑘</m:t>
                              </m:r>
                            </m:sub>
                          </m:sSub>
                          <m:r>
                            <a:rPr lang="en-US" altLang="zh-CN" sz="2400" b="0" i="1" dirty="0" smtClean="0">
                              <a:solidFill>
                                <a:srgbClr val="000000"/>
                              </a:solidFill>
                              <a:latin typeface="Cambria Math" panose="02040503050406030204" pitchFamily="18" charset="0"/>
                              <a:ea typeface="宋体" panose="02010600030101010101" pitchFamily="2" charset="-122"/>
                            </a:rPr>
                            <m:t>+</m:t>
                          </m:r>
                          <m:sSub>
                            <m:sSubPr>
                              <m:ctrlPr>
                                <a:rPr lang="en-US" altLang="zh-CN" sz="2400" b="0" i="1" dirty="0" smtClean="0">
                                  <a:solidFill>
                                    <a:srgbClr val="000000"/>
                                  </a:solidFill>
                                  <a:latin typeface="Cambria Math" panose="02040503050406030204" pitchFamily="18" charset="0"/>
                                  <a:ea typeface="宋体" panose="02010600030101010101" pitchFamily="2" charset="-122"/>
                                </a:rPr>
                              </m:ctrlPr>
                            </m:sSubPr>
                            <m:e>
                              <m:r>
                                <a:rPr lang="en-US" altLang="zh-CN" sz="2400" b="0" i="1" dirty="0" smtClean="0">
                                  <a:solidFill>
                                    <a:srgbClr val="000000"/>
                                  </a:solidFill>
                                  <a:latin typeface="Cambria Math" panose="02040503050406030204" pitchFamily="18" charset="0"/>
                                  <a:ea typeface="宋体" panose="02010600030101010101" pitchFamily="2" charset="-122"/>
                                </a:rPr>
                                <m:t>𝑣</m:t>
                              </m:r>
                            </m:e>
                            <m:sub>
                              <m:r>
                                <a:rPr lang="en-US" altLang="zh-CN" sz="2400" b="0" i="1" dirty="0" smtClean="0">
                                  <a:solidFill>
                                    <a:srgbClr val="000000"/>
                                  </a:solidFill>
                                  <a:latin typeface="Cambria Math" panose="02040503050406030204" pitchFamily="18" charset="0"/>
                                  <a:ea typeface="宋体" panose="02010600030101010101" pitchFamily="2" charset="-122"/>
                                </a:rPr>
                                <m:t>𝑖</m:t>
                              </m:r>
                            </m:sub>
                          </m:sSub>
                        </m:den>
                      </m:f>
                    </m:oMath>
                  </m:oMathPara>
                </a14:m>
                <a:endParaRPr lang="en-US" altLang="en-US" dirty="0"/>
              </a:p>
              <a:p>
                <a:pPr lvl="1">
                  <a:buFont typeface="Wingdings" panose="05000000000000000000" pitchFamily="2" charset="2"/>
                  <a:buChar char="Ø"/>
                </a:pPr>
                <a:r>
                  <a:rPr lang="zh-CN" altLang="en-US" sz="2400" dirty="0"/>
                  <a:t>其中，</a:t>
                </a:r>
                <a14:m>
                  <m:oMath xmlns:m="http://schemas.openxmlformats.org/officeDocument/2006/math">
                    <m:sSub>
                      <m:sSubPr>
                        <m:ctrlPr>
                          <a:rPr lang="en-US" altLang="zh-CN" sz="2400" i="1" dirty="0">
                            <a:solidFill>
                              <a:srgbClr val="000000"/>
                            </a:solidFill>
                            <a:latin typeface="Cambria Math" panose="02040503050406030204" pitchFamily="18" charset="0"/>
                            <a:ea typeface="宋体" panose="02010600030101010101" pitchFamily="2" charset="-122"/>
                          </a:rPr>
                        </m:ctrlPr>
                      </m:sSubPr>
                      <m:e>
                        <m:r>
                          <a:rPr lang="en-US" altLang="zh-CN" sz="2400" i="1" dirty="0">
                            <a:solidFill>
                              <a:srgbClr val="000000"/>
                            </a:solidFill>
                            <a:latin typeface="Cambria Math" panose="02040503050406030204" pitchFamily="18" charset="0"/>
                            <a:ea typeface="宋体" panose="02010600030101010101" pitchFamily="2" charset="-122"/>
                          </a:rPr>
                          <m:t>𝑣</m:t>
                        </m:r>
                      </m:e>
                      <m:sub>
                        <m:r>
                          <a:rPr lang="en-US" altLang="zh-CN" sz="2400" i="1" dirty="0">
                            <a:solidFill>
                              <a:srgbClr val="000000"/>
                            </a:solidFill>
                            <a:latin typeface="Cambria Math" panose="02040503050406030204" pitchFamily="18" charset="0"/>
                            <a:ea typeface="宋体" panose="02010600030101010101" pitchFamily="2" charset="-122"/>
                          </a:rPr>
                          <m:t>𝑖</m:t>
                        </m:r>
                      </m:sub>
                    </m:sSub>
                  </m:oMath>
                </a14:m>
                <a:r>
                  <a:rPr lang="en-US" altLang="en-US" sz="2400" dirty="0"/>
                  <a:t> </a:t>
                </a:r>
                <a:r>
                  <a:rPr lang="zh-CN" altLang="en-US" sz="2400" dirty="0"/>
                  <a:t>表示第</a:t>
                </a:r>
                <a:r>
                  <a:rPr lang="en-US" altLang="zh-CN" sz="2400" dirty="0" err="1"/>
                  <a:t>i</a:t>
                </a:r>
                <a:r>
                  <a:rPr lang="zh-CN" altLang="en-US" sz="2400" dirty="0"/>
                  <a:t>个属性可能的取值个数</a:t>
                </a:r>
                <a:endParaRPr lang="en-US" altLang="zh-CN" sz="2400" dirty="0"/>
              </a:p>
              <a:p>
                <a:pPr lvl="1">
                  <a:buFont typeface="Wingdings" panose="05000000000000000000" pitchFamily="2" charset="2"/>
                  <a:buChar char="Ø"/>
                </a:pPr>
                <a:endParaRPr lang="en-US" altLang="en-US" sz="2400" dirty="0"/>
              </a:p>
              <a:p>
                <a:pPr>
                  <a:buFont typeface="Wingdings" panose="05000000000000000000" pitchFamily="2" charset="2"/>
                  <a:buChar char="n"/>
                </a:pPr>
                <a:r>
                  <a:rPr lang="en-US" altLang="zh-CN" sz="2400" b="1" dirty="0">
                    <a:solidFill>
                      <a:srgbClr val="0070C0"/>
                    </a:solidFill>
                    <a:latin typeface="Arial" panose="020B0604020202020204" pitchFamily="34" charset="0"/>
                    <a:cs typeface="Arial" panose="020B0604020202020204" pitchFamily="34" charset="0"/>
                  </a:rPr>
                  <a:t>m-</a:t>
                </a:r>
                <a:r>
                  <a:rPr lang="zh-CN" altLang="en-US" sz="2400" b="1" dirty="0">
                    <a:solidFill>
                      <a:srgbClr val="0070C0"/>
                    </a:solidFill>
                    <a:latin typeface="Arial" panose="020B0604020202020204" pitchFamily="34" charset="0"/>
                    <a:cs typeface="Arial" panose="020B0604020202020204" pitchFamily="34" charset="0"/>
                  </a:rPr>
                  <a:t>估计</a:t>
                </a:r>
                <a:r>
                  <a:rPr lang="zh-CN" altLang="en-US" sz="2400" dirty="0">
                    <a:solidFill>
                      <a:srgbClr val="000000"/>
                    </a:solidFill>
                    <a:latin typeface="Arial" panose="020B0604020202020204" pitchFamily="34" charset="0"/>
                    <a:cs typeface="Arial" panose="020B0604020202020204" pitchFamily="34" charset="0"/>
                  </a:rPr>
                  <a:t>：</a:t>
                </a:r>
                <a:endParaRPr lang="en-US" altLang="zh-CN" sz="2400" dirty="0">
                  <a:solidFill>
                    <a:srgbClr val="000000"/>
                  </a:solidFill>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zh-CN" sz="2400" i="1" dirty="0">
                          <a:solidFill>
                            <a:srgbClr val="000000"/>
                          </a:solidFill>
                          <a:latin typeface="Cambria Math" panose="02040503050406030204" pitchFamily="18" charset="0"/>
                        </a:rPr>
                        <m:t>𝑃</m:t>
                      </m:r>
                      <m:r>
                        <a:rPr lang="en-US" altLang="zh-CN" sz="2400" i="1" dirty="0">
                          <a:solidFill>
                            <a:srgbClr val="000000"/>
                          </a:solidFill>
                          <a:latin typeface="Cambria Math" panose="02040503050406030204" pitchFamily="18" charset="0"/>
                        </a:rPr>
                        <m:t>(</m:t>
                      </m:r>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𝑋</m:t>
                          </m:r>
                        </m:e>
                        <m:sub>
                          <m:r>
                            <a:rPr lang="en-US" altLang="zh-CN" sz="2400" i="1" dirty="0">
                              <a:solidFill>
                                <a:srgbClr val="000000"/>
                              </a:solidFill>
                              <a:latin typeface="Cambria Math" panose="02040503050406030204" pitchFamily="18" charset="0"/>
                            </a:rPr>
                            <m:t>𝑖</m:t>
                          </m:r>
                        </m:sub>
                      </m:sSub>
                      <m:r>
                        <a:rPr lang="en-US" altLang="zh-CN" sz="2400" i="1" dirty="0">
                          <a:solidFill>
                            <a:srgbClr val="000000"/>
                          </a:solidFill>
                          <a:latin typeface="Cambria Math" panose="02040503050406030204" pitchFamily="18" charset="0"/>
                        </a:rPr>
                        <m:t>|</m:t>
                      </m:r>
                      <m:sSub>
                        <m:sSubPr>
                          <m:ctrlPr>
                            <a:rPr lang="en-US" altLang="zh-CN" sz="2400" i="1" dirty="0">
                              <a:solidFill>
                                <a:srgbClr val="000000"/>
                              </a:solidFill>
                              <a:latin typeface="Cambria Math" panose="02040503050406030204" pitchFamily="18" charset="0"/>
                              <a:ea typeface="宋体" panose="02010600030101010101" pitchFamily="2" charset="-122"/>
                            </a:rPr>
                          </m:ctrlPr>
                        </m:sSubPr>
                        <m:e>
                          <m:r>
                            <a:rPr lang="en-US" altLang="zh-CN" sz="2400" i="1" dirty="0">
                              <a:solidFill>
                                <a:srgbClr val="000000"/>
                              </a:solidFill>
                              <a:latin typeface="Cambria Math" panose="02040503050406030204" pitchFamily="18" charset="0"/>
                              <a:ea typeface="宋体" panose="02010600030101010101" pitchFamily="2" charset="-122"/>
                            </a:rPr>
                            <m:t>𝑌</m:t>
                          </m:r>
                        </m:e>
                        <m:sub>
                          <m:r>
                            <a:rPr lang="en-US" altLang="zh-CN" sz="2400" i="1" dirty="0">
                              <a:solidFill>
                                <a:srgbClr val="000000"/>
                              </a:solidFill>
                              <a:latin typeface="Cambria Math" panose="02040503050406030204" pitchFamily="18" charset="0"/>
                              <a:ea typeface="宋体" panose="02010600030101010101" pitchFamily="2" charset="-122"/>
                            </a:rPr>
                            <m:t>𝑘</m:t>
                          </m:r>
                        </m:sub>
                      </m:sSub>
                      <m:r>
                        <a:rPr lang="en-US" altLang="zh-CN" sz="2400" i="1" dirty="0">
                          <a:solidFill>
                            <a:srgbClr val="000000"/>
                          </a:solidFill>
                          <a:latin typeface="Cambria Math" panose="02040503050406030204" pitchFamily="18" charset="0"/>
                        </a:rPr>
                        <m:t>) = </m:t>
                      </m:r>
                      <m:f>
                        <m:fPr>
                          <m:ctrlPr>
                            <a:rPr lang="en-US"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𝑁</m:t>
                          </m:r>
                          <m:r>
                            <a:rPr lang="en-US" altLang="zh-CN" sz="2400" i="1" baseline="-25000" dirty="0" err="1">
                              <a:solidFill>
                                <a:srgbClr val="000000"/>
                              </a:solidFill>
                              <a:latin typeface="Cambria Math" panose="02040503050406030204" pitchFamily="18" charset="0"/>
                            </a:rPr>
                            <m:t>𝑖𝑘</m:t>
                          </m:r>
                          <m:r>
                            <a:rPr lang="en-US" altLang="zh-CN" sz="2400" i="1" dirty="0">
                              <a:solidFill>
                                <a:srgbClr val="000000"/>
                              </a:solidFill>
                              <a:latin typeface="Cambria Math" panose="02040503050406030204" pitchFamily="18" charset="0"/>
                            </a:rPr>
                            <m:t>+</m:t>
                          </m:r>
                          <m:r>
                            <a:rPr lang="en-US" altLang="zh-CN" sz="2400" b="0" i="1" dirty="0" smtClean="0">
                              <a:solidFill>
                                <a:srgbClr val="000000"/>
                              </a:solidFill>
                              <a:latin typeface="Cambria Math" panose="02040503050406030204" pitchFamily="18" charset="0"/>
                            </a:rPr>
                            <m:t>𝑚𝑝</m:t>
                          </m:r>
                        </m:num>
                        <m:den>
                          <m:sSub>
                            <m:sSubPr>
                              <m:ctrlPr>
                                <a:rPr lang="en-US" altLang="zh-CN" sz="2400" i="1" dirty="0">
                                  <a:solidFill>
                                    <a:srgbClr val="000000"/>
                                  </a:solidFill>
                                  <a:latin typeface="Cambria Math" panose="02040503050406030204" pitchFamily="18" charset="0"/>
                                  <a:ea typeface="宋体" panose="02010600030101010101" pitchFamily="2" charset="-122"/>
                                </a:rPr>
                              </m:ctrlPr>
                            </m:sSubPr>
                            <m:e>
                              <m:r>
                                <a:rPr lang="en-US" altLang="zh-CN" sz="2400" i="1" dirty="0">
                                  <a:solidFill>
                                    <a:srgbClr val="000000"/>
                                  </a:solidFill>
                                  <a:latin typeface="Cambria Math" panose="02040503050406030204" pitchFamily="18" charset="0"/>
                                  <a:ea typeface="宋体" panose="02010600030101010101" pitchFamily="2" charset="-122"/>
                                </a:rPr>
                                <m:t>𝑁</m:t>
                              </m:r>
                            </m:e>
                            <m:sub>
                              <m:r>
                                <a:rPr lang="en-US" altLang="zh-CN" sz="2400" i="1" dirty="0">
                                  <a:solidFill>
                                    <a:srgbClr val="000000"/>
                                  </a:solidFill>
                                  <a:latin typeface="Cambria Math" panose="02040503050406030204" pitchFamily="18" charset="0"/>
                                  <a:ea typeface="宋体" panose="02010600030101010101" pitchFamily="2" charset="-122"/>
                                </a:rPr>
                                <m:t>𝑘</m:t>
                              </m:r>
                            </m:sub>
                          </m:sSub>
                          <m:r>
                            <a:rPr lang="en-US" altLang="zh-CN" sz="2400" i="1" dirty="0">
                              <a:solidFill>
                                <a:srgbClr val="000000"/>
                              </a:solidFill>
                              <a:latin typeface="Cambria Math" panose="02040503050406030204" pitchFamily="18" charset="0"/>
                              <a:ea typeface="宋体" panose="02010600030101010101" pitchFamily="2" charset="-122"/>
                            </a:rPr>
                            <m:t>+</m:t>
                          </m:r>
                          <m:r>
                            <a:rPr lang="en-US" altLang="zh-CN" sz="2400" b="0" i="1" dirty="0" smtClean="0">
                              <a:solidFill>
                                <a:srgbClr val="000000"/>
                              </a:solidFill>
                              <a:latin typeface="Cambria Math" panose="02040503050406030204" pitchFamily="18" charset="0"/>
                              <a:ea typeface="宋体" panose="02010600030101010101" pitchFamily="2" charset="-122"/>
                            </a:rPr>
                            <m:t>𝑚</m:t>
                          </m:r>
                        </m:den>
                      </m:f>
                    </m:oMath>
                  </m:oMathPara>
                </a14:m>
                <a:endParaRPr lang="en-US" altLang="en-US" sz="2400" dirty="0"/>
              </a:p>
              <a:p>
                <a:pPr lvl="1">
                  <a:buFont typeface="Wingdings" panose="05000000000000000000" pitchFamily="2" charset="2"/>
                  <a:buChar char="Ø"/>
                </a:pPr>
                <a:r>
                  <a:rPr lang="zh-CN" altLang="en-US" sz="2400" dirty="0">
                    <a:solidFill>
                      <a:srgbClr val="000000"/>
                    </a:solidFill>
                  </a:rPr>
                  <a:t>其中，</a:t>
                </a:r>
                <a:r>
                  <a:rPr lang="en-US" altLang="zh-CN" sz="2400" i="1" dirty="0">
                    <a:solidFill>
                      <a:srgbClr val="000000"/>
                    </a:solidFill>
                  </a:rPr>
                  <a:t>m</a:t>
                </a:r>
                <a:r>
                  <a:rPr lang="zh-CN" altLang="en-US" sz="2400" dirty="0">
                    <a:solidFill>
                      <a:srgbClr val="000000"/>
                    </a:solidFill>
                  </a:rPr>
                  <a:t>是一个参数，</a:t>
                </a:r>
                <a:r>
                  <a:rPr lang="en-US" altLang="zh-CN" sz="2400" i="1" dirty="0">
                    <a:solidFill>
                      <a:srgbClr val="000000"/>
                    </a:solidFill>
                  </a:rPr>
                  <a:t>p</a:t>
                </a:r>
                <a:r>
                  <a:rPr lang="zh-CN" altLang="en-US" sz="2400" dirty="0">
                    <a:solidFill>
                      <a:srgbClr val="000000"/>
                    </a:solidFill>
                  </a:rPr>
                  <a:t>表示</a:t>
                </a:r>
                <a14:m>
                  <m:oMath xmlns:m="http://schemas.openxmlformats.org/officeDocument/2006/math">
                    <m:sSub>
                      <m:sSubPr>
                        <m:ctrlPr>
                          <a:rPr lang="en-US" altLang="zh-CN" sz="2400" i="1" dirty="0">
                            <a:solidFill>
                              <a:srgbClr val="000000"/>
                            </a:solidFill>
                            <a:latin typeface="Cambria Math" panose="02040503050406030204" pitchFamily="18" charset="0"/>
                            <a:ea typeface="宋体" panose="02010600030101010101" pitchFamily="2" charset="-122"/>
                          </a:rPr>
                        </m:ctrlPr>
                      </m:sSubPr>
                      <m:e>
                        <m:r>
                          <a:rPr lang="en-US" altLang="zh-CN" sz="2400" i="1" dirty="0">
                            <a:solidFill>
                              <a:srgbClr val="000000"/>
                            </a:solidFill>
                            <a:latin typeface="Cambria Math" panose="02040503050406030204" pitchFamily="18" charset="0"/>
                            <a:ea typeface="宋体" panose="02010600030101010101" pitchFamily="2" charset="-122"/>
                          </a:rPr>
                          <m:t>𝑌</m:t>
                        </m:r>
                      </m:e>
                      <m:sub>
                        <m:r>
                          <a:rPr lang="en-US" altLang="zh-CN" sz="2400" i="1" dirty="0">
                            <a:solidFill>
                              <a:srgbClr val="000000"/>
                            </a:solidFill>
                            <a:latin typeface="Cambria Math" panose="02040503050406030204" pitchFamily="18" charset="0"/>
                            <a:ea typeface="宋体" panose="02010600030101010101" pitchFamily="2" charset="-122"/>
                          </a:rPr>
                          <m:t>𝑘</m:t>
                        </m:r>
                      </m:sub>
                    </m:sSub>
                  </m:oMath>
                </a14:m>
                <a:r>
                  <a:rPr lang="en-US" altLang="en-US" sz="2400" dirty="0">
                    <a:solidFill>
                      <a:srgbClr val="000000"/>
                    </a:solidFill>
                  </a:rPr>
                  <a:t> </a:t>
                </a:r>
                <a:r>
                  <a:rPr lang="zh-CN" altLang="en-US" sz="2400" dirty="0">
                    <a:solidFill>
                      <a:srgbClr val="000000"/>
                    </a:solidFill>
                  </a:rPr>
                  <a:t>类的先验概率</a:t>
                </a:r>
                <a:endParaRPr lang="en-US" altLang="en-US" sz="2400" dirty="0">
                  <a:solidFill>
                    <a:srgbClr val="000000"/>
                  </a:solidFill>
                </a:endParaRPr>
              </a:p>
              <a:p>
                <a:pPr marL="0" indent="0">
                  <a:buNone/>
                </a:pPr>
                <a:endParaRPr lang="en-US" altLang="en-US" sz="2400" dirty="0"/>
              </a:p>
            </p:txBody>
          </p:sp>
        </mc:Choice>
        <mc:Fallback xmlns="">
          <p:sp>
            <p:nvSpPr>
              <p:cNvPr id="25603" name="Rectangle 3">
                <a:extLst>
                  <a:ext uri="{FF2B5EF4-FFF2-40B4-BE49-F238E27FC236}">
                    <a16:creationId xmlns:a16="http://schemas.microsoft.com/office/drawing/2014/main" id="{A4762684-A715-4E99-A539-8454FB443586}"/>
                  </a:ext>
                </a:extLst>
              </p:cNvPr>
              <p:cNvSpPr>
                <a:spLocks noGrp="1" noRot="1" noChangeAspect="1" noMove="1" noResize="1" noEditPoints="1" noAdjustHandles="1" noChangeArrowheads="1" noChangeShapeType="1" noTextEdit="1"/>
              </p:cNvSpPr>
              <p:nvPr>
                <p:ph type="body" idx="1"/>
              </p:nvPr>
            </p:nvSpPr>
            <p:spPr>
              <a:xfrm>
                <a:off x="411163" y="1143000"/>
                <a:ext cx="8318500" cy="5181600"/>
              </a:xfrm>
              <a:blipFill>
                <a:blip r:embed="rId2"/>
                <a:stretch>
                  <a:fillRect l="-440" t="-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1701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6535338-B089-4769-93DF-9331C42C6C2E}"/>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贝叶斯网络</a:t>
            </a:r>
          </a:p>
        </p:txBody>
      </p:sp>
      <p:sp>
        <p:nvSpPr>
          <p:cNvPr id="19459" name="Rectangle 3">
            <a:extLst>
              <a:ext uri="{FF2B5EF4-FFF2-40B4-BE49-F238E27FC236}">
                <a16:creationId xmlns:a16="http://schemas.microsoft.com/office/drawing/2014/main" id="{AAFA0D0E-D91D-4D67-90B8-DB04FDDF9DF8}"/>
              </a:ext>
            </a:extLst>
          </p:cNvPr>
          <p:cNvSpPr>
            <a:spLocks noGrp="1" noChangeArrowheads="1"/>
          </p:cNvSpPr>
          <p:nvPr>
            <p:ph type="body" idx="1"/>
          </p:nvPr>
        </p:nvSpPr>
        <p:spPr>
          <a:xfrm>
            <a:off x="322580" y="1219200"/>
            <a:ext cx="8318500" cy="5029200"/>
          </a:xfrm>
        </p:spPr>
        <p:txBody>
          <a:bodyPr/>
          <a:lstStyle/>
          <a:p>
            <a:pPr>
              <a:buFont typeface="Wingdings" panose="05000000000000000000" pitchFamily="2" charset="2"/>
              <a:buChar char="n"/>
            </a:pPr>
            <a:r>
              <a:rPr lang="zh-CN" altLang="en-US" dirty="0"/>
              <a:t>朴素贝叶斯分类器基于属性条件独立假设，然而有些属性不满足</a:t>
            </a: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r>
              <a:rPr lang="zh-CN" altLang="en-US" dirty="0"/>
              <a:t>贝叶斯网络对</a:t>
            </a:r>
            <a:r>
              <a:rPr lang="zh-CN" altLang="en-US" b="1" dirty="0">
                <a:solidFill>
                  <a:srgbClr val="0070C0"/>
                </a:solidFill>
              </a:rPr>
              <a:t>属性条件独立假设一定程度的放松</a:t>
            </a:r>
            <a:endParaRPr lang="en-US" altLang="zh-CN" b="1" dirty="0">
              <a:solidFill>
                <a:srgbClr val="0070C0"/>
              </a:solidFill>
            </a:endParaRPr>
          </a:p>
          <a:p>
            <a:pPr>
              <a:buFont typeface="Wingdings" panose="05000000000000000000" pitchFamily="2" charset="2"/>
              <a:buChar char="n"/>
            </a:pPr>
            <a:endParaRPr lang="en-US" altLang="zh-CN" b="1" dirty="0">
              <a:solidFill>
                <a:srgbClr val="0070C0"/>
              </a:solidFill>
            </a:endParaRPr>
          </a:p>
          <a:p>
            <a:pPr>
              <a:buFont typeface="Wingdings" panose="05000000000000000000" pitchFamily="2" charset="2"/>
              <a:buChar char="n"/>
            </a:pPr>
            <a:r>
              <a:rPr lang="zh-CN" altLang="en-US" dirty="0"/>
              <a:t>贝叶斯网络，通过概率论和图论，提供随机变量之间的概率关系的图形表示，又称为</a:t>
            </a:r>
            <a:r>
              <a:rPr lang="zh-CN" altLang="en-US" b="1" dirty="0">
                <a:solidFill>
                  <a:srgbClr val="0070C0"/>
                </a:solidFill>
              </a:rPr>
              <a:t>概率图模型</a:t>
            </a:r>
            <a:endParaRPr lang="en-US" altLang="zh-CN" b="1" dirty="0">
              <a:solidFill>
                <a:srgbClr val="0070C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6535338-B089-4769-93DF-9331C42C6C2E}"/>
              </a:ext>
            </a:extLst>
          </p:cNvPr>
          <p:cNvSpPr>
            <a:spLocks noGrp="1" noChangeArrowheads="1"/>
          </p:cNvSpPr>
          <p:nvPr>
            <p:ph type="title"/>
          </p:nvPr>
        </p:nvSpPr>
        <p:spPr/>
        <p:txBody>
          <a:bodyPr/>
          <a:lstStyle/>
          <a:p>
            <a:r>
              <a:rPr lang="zh-CN" altLang="en-US" dirty="0">
                <a:latin typeface="宋体" panose="02010600030101010101" pitchFamily="2" charset="-122"/>
                <a:ea typeface="宋体" panose="02010600030101010101" pitchFamily="2" charset="-122"/>
              </a:rPr>
              <a:t>贝叶斯网络</a:t>
            </a:r>
          </a:p>
        </p:txBody>
      </p:sp>
      <p:sp>
        <p:nvSpPr>
          <p:cNvPr id="19459" name="Rectangle 3">
            <a:extLst>
              <a:ext uri="{FF2B5EF4-FFF2-40B4-BE49-F238E27FC236}">
                <a16:creationId xmlns:a16="http://schemas.microsoft.com/office/drawing/2014/main" id="{AAFA0D0E-D91D-4D67-90B8-DB04FDDF9DF8}"/>
              </a:ext>
            </a:extLst>
          </p:cNvPr>
          <p:cNvSpPr>
            <a:spLocks noGrp="1" noChangeArrowheads="1"/>
          </p:cNvSpPr>
          <p:nvPr>
            <p:ph type="body" idx="1"/>
          </p:nvPr>
        </p:nvSpPr>
        <p:spPr/>
        <p:txBody>
          <a:bodyPr/>
          <a:lstStyle/>
          <a:p>
            <a:pPr>
              <a:buFont typeface="Wingdings" panose="05000000000000000000" pitchFamily="2" charset="2"/>
              <a:buChar char="n"/>
            </a:pPr>
            <a:r>
              <a:rPr lang="zh-CN" altLang="en-US" dirty="0">
                <a:latin typeface="Arial" panose="020B0604020202020204" pitchFamily="34" charset="0"/>
                <a:cs typeface="Arial" panose="020B0604020202020204" pitchFamily="34" charset="0"/>
              </a:rPr>
              <a:t>提供</a:t>
            </a:r>
            <a:r>
              <a:rPr lang="zh-CN" altLang="en-US" dirty="0">
                <a:solidFill>
                  <a:srgbClr val="0070C0"/>
                </a:solidFill>
                <a:latin typeface="Arial" panose="020B0604020202020204" pitchFamily="34" charset="0"/>
                <a:cs typeface="Arial" panose="020B0604020202020204" pitchFamily="34" charset="0"/>
              </a:rPr>
              <a:t>随机变量之间的概率关系</a:t>
            </a:r>
            <a:r>
              <a:rPr lang="zh-CN" altLang="en-US" dirty="0">
                <a:latin typeface="Arial" panose="020B0604020202020204" pitchFamily="34" charset="0"/>
                <a:cs typeface="Arial" panose="020B0604020202020204" pitchFamily="34" charset="0"/>
              </a:rPr>
              <a:t>的</a:t>
            </a:r>
            <a:r>
              <a:rPr lang="zh-CN" altLang="en-US" dirty="0">
                <a:solidFill>
                  <a:srgbClr val="0070C0"/>
                </a:solidFill>
                <a:latin typeface="Arial" panose="020B0604020202020204" pitchFamily="34" charset="0"/>
                <a:cs typeface="Arial" panose="020B0604020202020204" pitchFamily="34" charset="0"/>
              </a:rPr>
              <a:t>图形表示</a:t>
            </a:r>
            <a:endParaRPr lang="en-US" altLang="zh-CN" dirty="0">
              <a:solidFill>
                <a:srgbClr val="0070C0"/>
              </a:solidFill>
              <a:latin typeface="Arial" panose="020B0604020202020204" pitchFamily="34" charset="0"/>
              <a:cs typeface="Arial" panose="020B0604020202020204" pitchFamily="34" charset="0"/>
            </a:endParaRPr>
          </a:p>
          <a:p>
            <a:pPr marL="292100" lvl="1" indent="-292100">
              <a:buSzPct val="75000"/>
              <a:buFont typeface="Wingdings" panose="05000000000000000000" pitchFamily="2" charset="2"/>
              <a:buChar char="n"/>
            </a:pPr>
            <a:r>
              <a:rPr lang="zh-CN" altLang="en-US" dirty="0">
                <a:latin typeface="Arial" panose="020B0604020202020204" pitchFamily="34" charset="0"/>
                <a:cs typeface="Arial" panose="020B0604020202020204" pitchFamily="34" charset="0"/>
              </a:rPr>
              <a:t>有向无环图</a:t>
            </a:r>
            <a:r>
              <a:rPr lang="en-US" altLang="zh-CN" dirty="0">
                <a:latin typeface="Arial" panose="020B0604020202020204" pitchFamily="34" charset="0"/>
                <a:cs typeface="Arial" panose="020B0604020202020204" pitchFamily="34" charset="0"/>
              </a:rPr>
              <a:t>(Directed Acyclic Graph, DAG)</a:t>
            </a:r>
          </a:p>
          <a:p>
            <a:pPr lvl="1"/>
            <a:r>
              <a:rPr lang="zh-CN" altLang="en-US" sz="2400" dirty="0"/>
              <a:t>每个结点对应一个随机变量</a:t>
            </a:r>
            <a:endParaRPr lang="en-US" altLang="zh-CN" sz="2400" dirty="0"/>
          </a:p>
          <a:p>
            <a:pPr lvl="1"/>
            <a:r>
              <a:rPr lang="zh-CN" altLang="en-US" sz="2400" dirty="0"/>
              <a:t>每条边刻画一对随机变量之间的依赖关系</a:t>
            </a:r>
            <a:endParaRPr lang="en-US" altLang="zh-CN" sz="2400" dirty="0"/>
          </a:p>
          <a:p>
            <a:pPr lvl="1"/>
            <a:r>
              <a:rPr lang="zh-CN" altLang="en-US" sz="2400" dirty="0"/>
              <a:t>边的方向代表随机变量之间的影响方向</a:t>
            </a:r>
            <a:endParaRPr lang="en-US" altLang="zh-CN" sz="2400" dirty="0"/>
          </a:p>
          <a:p>
            <a:pPr marL="457200" lvl="1" indent="0">
              <a:buNone/>
            </a:pPr>
            <a:endParaRPr lang="en-US" altLang="zh-CN" sz="2400" dirty="0"/>
          </a:p>
          <a:p>
            <a:pPr marL="457200" lvl="1" indent="0">
              <a:buNone/>
            </a:pPr>
            <a:endParaRPr lang="en-US" altLang="zh-CN" sz="2400" dirty="0"/>
          </a:p>
          <a:p>
            <a:pPr marL="457200" lvl="1" indent="0">
              <a:buNone/>
            </a:pPr>
            <a:endParaRPr lang="en-US" altLang="zh-CN" sz="2400" dirty="0"/>
          </a:p>
          <a:p>
            <a:pPr marL="292100" lvl="1" indent="-292100">
              <a:buSzPct val="75000"/>
              <a:buFont typeface="Wingdings" panose="05000000000000000000" pitchFamily="2" charset="2"/>
              <a:buChar char="n"/>
            </a:pPr>
            <a:r>
              <a:rPr lang="zh-CN" altLang="en-US" dirty="0">
                <a:latin typeface="Arial" panose="020B0604020202020204" pitchFamily="34" charset="0"/>
                <a:cs typeface="Arial" panose="020B0604020202020204" pitchFamily="34" charset="0"/>
              </a:rPr>
              <a:t>使用</a:t>
            </a:r>
            <a:r>
              <a:rPr lang="zh-CN" altLang="en-US" dirty="0">
                <a:solidFill>
                  <a:srgbClr val="0070C0"/>
                </a:solidFill>
                <a:latin typeface="Arial" panose="020B0604020202020204" pitchFamily="34" charset="0"/>
                <a:cs typeface="Arial" panose="020B0604020202020204" pitchFamily="34" charset="0"/>
              </a:rPr>
              <a:t>条件概率表 </a:t>
            </a:r>
            <a:r>
              <a:rPr lang="en-US" altLang="zh-CN" dirty="0">
                <a:latin typeface="Arial" panose="020B0604020202020204" pitchFamily="34" charset="0"/>
                <a:cs typeface="Arial" panose="020B0604020202020204" pitchFamily="34" charset="0"/>
              </a:rPr>
              <a:t>(Conditional Probability Table, CPT)</a:t>
            </a:r>
            <a:r>
              <a:rPr lang="zh-CN" altLang="en-US" dirty="0">
                <a:latin typeface="Arial" panose="020B0604020202020204" pitchFamily="34" charset="0"/>
                <a:cs typeface="Arial" panose="020B0604020202020204" pitchFamily="34" charset="0"/>
              </a:rPr>
              <a:t>来表述属性的联合概率分布</a:t>
            </a:r>
            <a:endParaRPr lang="en-US" altLang="zh-CN" dirty="0">
              <a:latin typeface="Arial" panose="020B0604020202020204" pitchFamily="34" charset="0"/>
              <a:cs typeface="Arial" panose="020B0604020202020204" pitchFamily="34" charset="0"/>
            </a:endParaRPr>
          </a:p>
          <a:p>
            <a:pPr lvl="2">
              <a:buFont typeface="Wingdings" panose="05000000000000000000" pitchFamily="2" charset="2"/>
              <a:buNone/>
            </a:pPr>
            <a:endParaRPr lang="zh-CN" altLang="en-US" dirty="0"/>
          </a:p>
          <a:p>
            <a:pPr lvl="2">
              <a:buFont typeface="Wingdings" panose="05000000000000000000" pitchFamily="2" charset="2"/>
              <a:buNone/>
            </a:pPr>
            <a:endParaRPr lang="zh-CN" altLang="en-US" dirty="0"/>
          </a:p>
        </p:txBody>
      </p:sp>
      <p:graphicFrame>
        <p:nvGraphicFramePr>
          <p:cNvPr id="5" name="Object 4">
            <a:extLst>
              <a:ext uri="{FF2B5EF4-FFF2-40B4-BE49-F238E27FC236}">
                <a16:creationId xmlns:a16="http://schemas.microsoft.com/office/drawing/2014/main" id="{BAABBCF9-C9C9-4FE9-9A38-0449B39ED05E}"/>
              </a:ext>
            </a:extLst>
          </p:cNvPr>
          <p:cNvGraphicFramePr>
            <a:graphicFrameLocks noChangeAspect="1"/>
          </p:cNvGraphicFramePr>
          <p:nvPr>
            <p:extLst/>
          </p:nvPr>
        </p:nvGraphicFramePr>
        <p:xfrm>
          <a:off x="5996622" y="1828800"/>
          <a:ext cx="2649538" cy="2971800"/>
        </p:xfrm>
        <a:graphic>
          <a:graphicData uri="http://schemas.openxmlformats.org/presentationml/2006/ole">
            <mc:AlternateContent xmlns:mc="http://schemas.openxmlformats.org/markup-compatibility/2006">
              <mc:Choice xmlns:v="urn:schemas-microsoft-com:vml" Requires="v">
                <p:oleObj spid="_x0000_s179250" name="Visio" r:id="rId3" imgW="2209800" imgH="2794000" progId="Visio.Drawing.6">
                  <p:embed/>
                </p:oleObj>
              </mc:Choice>
              <mc:Fallback>
                <p:oleObj name="Visio" r:id="rId3" imgW="2209800" imgH="2794000" progId="Visio.Drawing.6">
                  <p:embed/>
                  <p:pic>
                    <p:nvPicPr>
                      <p:cNvPr id="5" name="Object 4">
                        <a:extLst>
                          <a:ext uri="{FF2B5EF4-FFF2-40B4-BE49-F238E27FC236}">
                            <a16:creationId xmlns:a16="http://schemas.microsoft.com/office/drawing/2014/main" id="{BAABBCF9-C9C9-4FE9-9A38-0449B39ED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6622" y="1828800"/>
                        <a:ext cx="2649538" cy="29718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681413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A5123D9-51A9-437A-BBBD-C5CA928A9F7C}"/>
              </a:ext>
            </a:extLst>
          </p:cNvPr>
          <p:cNvSpPr>
            <a:spLocks noGrp="1"/>
          </p:cNvSpPr>
          <p:nvPr>
            <p:ph type="title"/>
          </p:nvPr>
        </p:nvSpPr>
        <p:spPr>
          <a:xfrm>
            <a:off x="260350" y="50800"/>
            <a:ext cx="7194550" cy="635000"/>
          </a:xfrm>
        </p:spPr>
        <p:txBody>
          <a:bodyPr/>
          <a:lstStyle/>
          <a:p>
            <a:pPr fontAlgn="auto">
              <a:spcAft>
                <a:spcPts val="0"/>
              </a:spcAft>
              <a:defRPr/>
            </a:pPr>
            <a:r>
              <a:rPr lang="zh-CN" altLang="en-US" dirty="0">
                <a:latin typeface="宋体" panose="02010600030101010101" pitchFamily="2" charset="-122"/>
                <a:ea typeface="宋体" panose="02010600030101010101" pitchFamily="2" charset="-122"/>
              </a:rPr>
              <a:t>贝叶斯网络：例子</a:t>
            </a:r>
          </a:p>
        </p:txBody>
      </p:sp>
      <p:sp>
        <p:nvSpPr>
          <p:cNvPr id="2" name="内容占位符 1">
            <a:extLst>
              <a:ext uri="{FF2B5EF4-FFF2-40B4-BE49-F238E27FC236}">
                <a16:creationId xmlns:a16="http://schemas.microsoft.com/office/drawing/2014/main" id="{EDEB8841-0C0C-4E9A-AE17-2B662D6EAEFE}"/>
              </a:ext>
            </a:extLst>
          </p:cNvPr>
          <p:cNvSpPr>
            <a:spLocks noGrp="1"/>
          </p:cNvSpPr>
          <p:nvPr>
            <p:ph sz="quarter" idx="14"/>
          </p:nvPr>
        </p:nvSpPr>
        <p:spPr>
          <a:xfrm>
            <a:off x="381000" y="1041400"/>
            <a:ext cx="8458200" cy="5407025"/>
          </a:xfrm>
        </p:spPr>
        <p:txBody>
          <a:bodyPr>
            <a:normAutofit lnSpcReduction="10000"/>
          </a:bodyPr>
          <a:lstStyle/>
          <a:p>
            <a:pPr>
              <a:buFont typeface="Wingdings" panose="05000000000000000000" pitchFamily="2" charset="2"/>
              <a:buChar char="n"/>
            </a:pPr>
            <a:r>
              <a:rPr lang="zh-CN" altLang="en-US" dirty="0">
                <a:latin typeface="幼圆" panose="02010509060101010101" pitchFamily="49" charset="-122"/>
                <a:ea typeface="宋体" panose="02010600030101010101" pitchFamily="2" charset="-122"/>
              </a:rPr>
              <a:t>用有向无环图刻画属性间的依赖关系</a:t>
            </a:r>
            <a:endParaRPr lang="en-US" altLang="zh-CN" dirty="0">
              <a:latin typeface="幼圆" panose="02010509060101010101" pitchFamily="49" charset="-122"/>
              <a:ea typeface="宋体" panose="02010600030101010101" pitchFamily="2" charset="-122"/>
            </a:endParaRPr>
          </a:p>
          <a:p>
            <a:pPr>
              <a:buFont typeface="Wingdings" panose="05000000000000000000" pitchFamily="2" charset="2"/>
              <a:buChar char="n"/>
            </a:pPr>
            <a:r>
              <a:rPr lang="zh-CN" altLang="en-US" dirty="0">
                <a:latin typeface="幼圆" panose="02010509060101010101" pitchFamily="49" charset="-122"/>
                <a:ea typeface="宋体" panose="02010600030101010101" pitchFamily="2" charset="-122"/>
              </a:rPr>
              <a:t>用条件概率表来表述属性的联合概率分布</a:t>
            </a:r>
            <a:endParaRPr lang="en-US" altLang="zh-CN" dirty="0">
              <a:latin typeface="幼圆" panose="02010509060101010101" pitchFamily="49" charset="-122"/>
              <a:ea typeface="宋体" panose="02010600030101010101" pitchFamily="2" charset="-122"/>
            </a:endParaRPr>
          </a:p>
          <a:p>
            <a:pPr>
              <a:buFont typeface="Wingdings" panose="05000000000000000000" pitchFamily="2" charset="2"/>
              <a:buChar char="n"/>
            </a:pPr>
            <a:endParaRPr lang="zh-CN" altLang="en-US" dirty="0">
              <a:latin typeface="幼圆" panose="02010509060101010101" pitchFamily="49" charset="-122"/>
              <a:ea typeface="宋体" panose="02010600030101010101" pitchFamily="2" charset="-122"/>
            </a:endParaRPr>
          </a:p>
          <a:p>
            <a:endParaRPr lang="zh-CN" altLang="en-US" dirty="0">
              <a:latin typeface="幼圆" panose="02010509060101010101" pitchFamily="49" charset="-122"/>
              <a:ea typeface="宋体" panose="02010600030101010101" pitchFamily="2" charset="-122"/>
            </a:endParaRPr>
          </a:p>
          <a:p>
            <a:endParaRPr lang="zh-CN" altLang="en-US" dirty="0">
              <a:latin typeface="幼圆" panose="02010509060101010101" pitchFamily="49" charset="-122"/>
              <a:ea typeface="宋体" panose="02010600030101010101" pitchFamily="2" charset="-122"/>
            </a:endParaRPr>
          </a:p>
          <a:p>
            <a:pPr>
              <a:buFont typeface="Wingdings" panose="05000000000000000000" pitchFamily="2" charset="2"/>
              <a:buNone/>
            </a:pPr>
            <a:r>
              <a:rPr lang="zh-CN" altLang="en-US" dirty="0">
                <a:latin typeface="幼圆" panose="02010509060101010101" pitchFamily="49" charset="-122"/>
                <a:ea typeface="宋体" panose="02010600030101010101" pitchFamily="2" charset="-122"/>
              </a:rPr>
              <a:t>		</a:t>
            </a:r>
          </a:p>
          <a:p>
            <a:endParaRPr lang="zh-CN" altLang="en-US" dirty="0">
              <a:latin typeface="宋体" panose="02010600030101010101" pitchFamily="2" charset="-122"/>
              <a:ea typeface="宋体" panose="02010600030101010101" pitchFamily="2" charset="-122"/>
            </a:endParaRPr>
          </a:p>
          <a:p>
            <a:pPr>
              <a:buFont typeface="Wingdings" panose="05000000000000000000" pitchFamily="2" charset="2"/>
              <a:buChar char="n"/>
            </a:pPr>
            <a:r>
              <a:rPr lang="zh-CN" altLang="en-US" dirty="0">
                <a:latin typeface="幼圆" panose="02010509060101010101" pitchFamily="49" charset="-122"/>
                <a:ea typeface="宋体" panose="02010600030101010101" pitchFamily="2" charset="-122"/>
              </a:rPr>
              <a:t>从图结构可以看出：“色泽”直接依赖于“好瓜”和“甜度”</a:t>
            </a:r>
          </a:p>
          <a:p>
            <a:pPr>
              <a:buFont typeface="Wingdings" panose="05000000000000000000" pitchFamily="2" charset="2"/>
              <a:buChar char="n"/>
            </a:pPr>
            <a:r>
              <a:rPr lang="zh-CN" altLang="en-US" dirty="0">
                <a:latin typeface="幼圆" panose="02010509060101010101" pitchFamily="49" charset="-122"/>
                <a:ea typeface="宋体" panose="02010600030101010101" pitchFamily="2" charset="-122"/>
              </a:rPr>
              <a:t>从条件概率表可以得到：“根蒂”对“甜度”的量化依赖关系</a:t>
            </a:r>
            <a:r>
              <a:rPr lang="en-US" altLang="zh-CN" dirty="0">
                <a:latin typeface="幼圆" panose="02010509060101010101" pitchFamily="49" charset="-122"/>
                <a:ea typeface="宋体" panose="02010600030101010101" pitchFamily="2" charset="-122"/>
              </a:rPr>
              <a:t> </a:t>
            </a:r>
            <a:r>
              <a:rPr lang="en-US" altLang="zh-CN" dirty="0">
                <a:latin typeface="幼圆" panose="02010509060101010101" pitchFamily="49" charset="-122"/>
                <a:ea typeface="Times" panose="02020603050405020304" pitchFamily="18" charset="0"/>
                <a:cs typeface="Times" panose="02020603050405020304" pitchFamily="18" charset="0"/>
              </a:rPr>
              <a:t>P</a:t>
            </a:r>
            <a:r>
              <a:rPr lang="en-US" altLang="zh-CN" dirty="0">
                <a:latin typeface="幼圆" panose="02010509060101010101" pitchFamily="49" charset="-122"/>
                <a:ea typeface="宋体" panose="02010600030101010101" pitchFamily="2" charset="-122"/>
              </a:rPr>
              <a:t>(</a:t>
            </a:r>
            <a:r>
              <a:rPr lang="zh-CN" altLang="en-US" dirty="0">
                <a:latin typeface="幼圆" panose="02010509060101010101" pitchFamily="49" charset="-122"/>
                <a:ea typeface="宋体" panose="02010600030101010101" pitchFamily="2" charset="-122"/>
              </a:rPr>
              <a:t>根蒂＝硬挺</a:t>
            </a:r>
            <a:r>
              <a:rPr lang="en-US" altLang="zh-CN" dirty="0">
                <a:latin typeface="幼圆" panose="02010509060101010101" pitchFamily="49" charset="-122"/>
                <a:ea typeface="宋体" panose="02010600030101010101" pitchFamily="2" charset="-122"/>
              </a:rPr>
              <a:t>|</a:t>
            </a:r>
            <a:r>
              <a:rPr lang="zh-CN" altLang="en-US" dirty="0">
                <a:latin typeface="幼圆" panose="02010509060101010101" pitchFamily="49" charset="-122"/>
                <a:ea typeface="宋体" panose="02010600030101010101" pitchFamily="2" charset="-122"/>
              </a:rPr>
              <a:t>甜度＝高</a:t>
            </a:r>
            <a:r>
              <a:rPr lang="en-US" altLang="zh-CN" dirty="0">
                <a:latin typeface="幼圆" panose="02010509060101010101" pitchFamily="49" charset="-122"/>
                <a:ea typeface="宋体" panose="02010600030101010101" pitchFamily="2" charset="-122"/>
              </a:rPr>
              <a:t>)</a:t>
            </a:r>
            <a:r>
              <a:rPr lang="zh-CN" altLang="en-US" dirty="0">
                <a:latin typeface="幼圆" panose="02010509060101010101" pitchFamily="49" charset="-122"/>
                <a:ea typeface="宋体" panose="02010600030101010101" pitchFamily="2" charset="-122"/>
              </a:rPr>
              <a:t>＝</a:t>
            </a:r>
            <a:r>
              <a:rPr lang="en-US" altLang="zh-CN" dirty="0">
                <a:latin typeface="幼圆" panose="02010509060101010101" pitchFamily="49" charset="-122"/>
                <a:ea typeface="宋体" panose="02010600030101010101" pitchFamily="2" charset="-122"/>
              </a:rPr>
              <a:t>0.1</a:t>
            </a:r>
          </a:p>
          <a:p>
            <a:pPr>
              <a:buFont typeface="Wingdings" panose="05000000000000000000" pitchFamily="2" charset="2"/>
              <a:buNone/>
            </a:pPr>
            <a:endParaRPr lang="en-US" altLang="zh-CN" dirty="0">
              <a:latin typeface="宋体" panose="02010600030101010101" pitchFamily="2" charset="-122"/>
              <a:ea typeface="宋体" panose="02010600030101010101" pitchFamily="2" charset="-122"/>
            </a:endParaRPr>
          </a:p>
          <a:p>
            <a:endParaRPr lang="en-US" altLang="zh-CN" dirty="0">
              <a:latin typeface="幼圆" panose="02010509060101010101" pitchFamily="49" charset="-122"/>
              <a:ea typeface="宋体" panose="02010600030101010101" pitchFamily="2" charset="-122"/>
            </a:endParaRPr>
          </a:p>
          <a:p>
            <a:endParaRPr kumimoji="1" lang="zh-CN" altLang="en-US" dirty="0">
              <a:latin typeface="幼圆" panose="02010509060101010101" pitchFamily="49" charset="-122"/>
            </a:endParaRPr>
          </a:p>
        </p:txBody>
      </p:sp>
      <p:pic>
        <p:nvPicPr>
          <p:cNvPr id="54276" name="Picture 3">
            <a:extLst>
              <a:ext uri="{FF2B5EF4-FFF2-40B4-BE49-F238E27FC236}">
                <a16:creationId xmlns:a16="http://schemas.microsoft.com/office/drawing/2014/main" id="{BBE8BD92-38E2-465D-9E2C-5C0F96C8A7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66659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B32C81-9651-4828-98FD-80D42855713B}"/>
              </a:ext>
            </a:extLst>
          </p:cNvPr>
          <p:cNvSpPr>
            <a:spLocks noGrp="1"/>
          </p:cNvSpPr>
          <p:nvPr>
            <p:ph type="title"/>
          </p:nvPr>
        </p:nvSpPr>
        <p:spPr>
          <a:xfrm>
            <a:off x="260350" y="50800"/>
            <a:ext cx="7194550" cy="592137"/>
          </a:xfrm>
        </p:spPr>
        <p:txBody>
          <a:bodyPr/>
          <a:lstStyle/>
          <a:p>
            <a:pPr fontAlgn="auto">
              <a:spcAft>
                <a:spcPts val="0"/>
              </a:spcAft>
              <a:defRPr/>
            </a:pPr>
            <a:r>
              <a:rPr lang="zh-CN" altLang="en-US" dirty="0">
                <a:latin typeface="宋体" panose="02010600030101010101" pitchFamily="2" charset="-122"/>
                <a:ea typeface="宋体" panose="02010600030101010101" pitchFamily="2" charset="-122"/>
              </a:rPr>
              <a:t>贝叶斯网络联合概率</a:t>
            </a:r>
          </a:p>
        </p:txBody>
      </p:sp>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D9EAA44-D33A-489E-9207-7164416FA87A}"/>
                  </a:ext>
                </a:extLst>
              </p:cNvPr>
              <p:cNvSpPr>
                <a:spLocks noGrp="1"/>
              </p:cNvSpPr>
              <p:nvPr>
                <p:ph sz="quarter" idx="14"/>
              </p:nvPr>
            </p:nvSpPr>
            <p:spPr>
              <a:xfrm>
                <a:off x="381000" y="1041400"/>
                <a:ext cx="8515350" cy="5173663"/>
              </a:xfrm>
            </p:spPr>
            <p:txBody>
              <a:bodyPr>
                <a:normAutofit/>
              </a:bodyPr>
              <a:lstStyle/>
              <a:p>
                <a:pPr lvl="0">
                  <a:buClr>
                    <a:srgbClr val="0C7B9C"/>
                  </a:buClr>
                  <a:buFont typeface="Wingdings" panose="05000000000000000000" pitchFamily="2" charset="2"/>
                  <a:buChar char="n"/>
                </a:pPr>
                <a14:m>
                  <m:oMath xmlns:m="http://schemas.openxmlformats.org/officeDocument/2006/math">
                    <m:r>
                      <a:rPr lang="en-US" altLang="en-US" i="1" dirty="0">
                        <a:solidFill>
                          <a:srgbClr val="000000"/>
                        </a:solidFill>
                        <a:latin typeface="Cambria Math" panose="02040503050406030204" pitchFamily="18" charset="0"/>
                        <a:ea typeface="宋体" panose="02010600030101010101" pitchFamily="2" charset="-122"/>
                      </a:rPr>
                      <m:t>𝑋</m:t>
                    </m:r>
                    <m:r>
                      <a:rPr lang="en-US" altLang="en-US" dirty="0">
                        <a:solidFill>
                          <a:srgbClr val="000000"/>
                        </a:solidFill>
                        <a:latin typeface="Cambria Math" panose="02040503050406030204" pitchFamily="18" charset="0"/>
                        <a:ea typeface="宋体" panose="02010600030101010101" pitchFamily="2" charset="-122"/>
                      </a:rPr>
                      <m:t>=</m:t>
                    </m:r>
                    <m:r>
                      <a:rPr lang="en-US" altLang="en-US" i="1" dirty="0">
                        <a:solidFill>
                          <a:srgbClr val="000000"/>
                        </a:solidFill>
                        <a:latin typeface="Cambria Math" panose="02040503050406030204" pitchFamily="18" charset="0"/>
                        <a:ea typeface="宋体" panose="02010600030101010101" pitchFamily="2" charset="-122"/>
                      </a:rPr>
                      <m:t>(</m:t>
                    </m:r>
                    <m:r>
                      <a:rPr lang="en-US" altLang="en-US" i="1" dirty="0">
                        <a:solidFill>
                          <a:srgbClr val="000000"/>
                        </a:solidFill>
                        <a:latin typeface="Cambria Math" panose="02040503050406030204" pitchFamily="18" charset="0"/>
                        <a:ea typeface="宋体" panose="02010600030101010101" pitchFamily="2" charset="-122"/>
                      </a:rPr>
                      <m:t>𝑋</m:t>
                    </m:r>
                    <m:r>
                      <a:rPr lang="en-US" altLang="en-US" i="1" baseline="-25000" dirty="0">
                        <a:solidFill>
                          <a:srgbClr val="000000"/>
                        </a:solidFill>
                        <a:latin typeface="Cambria Math" panose="02040503050406030204" pitchFamily="18" charset="0"/>
                        <a:ea typeface="宋体" panose="02010600030101010101" pitchFamily="2" charset="-122"/>
                      </a:rPr>
                      <m:t>1</m:t>
                    </m:r>
                    <m:r>
                      <a:rPr lang="en-US" altLang="en-US" i="1" dirty="0">
                        <a:solidFill>
                          <a:srgbClr val="000000"/>
                        </a:solidFill>
                        <a:latin typeface="Cambria Math" panose="02040503050406030204" pitchFamily="18" charset="0"/>
                        <a:ea typeface="宋体" panose="02010600030101010101" pitchFamily="2" charset="-122"/>
                      </a:rPr>
                      <m:t>, </m:t>
                    </m:r>
                    <m:r>
                      <a:rPr lang="en-US" altLang="en-US" i="1" dirty="0">
                        <a:solidFill>
                          <a:srgbClr val="000000"/>
                        </a:solidFill>
                        <a:latin typeface="Cambria Math" panose="02040503050406030204" pitchFamily="18" charset="0"/>
                        <a:ea typeface="宋体" panose="02010600030101010101" pitchFamily="2" charset="-122"/>
                      </a:rPr>
                      <m:t>𝑋</m:t>
                    </m:r>
                    <m:r>
                      <a:rPr lang="en-US" altLang="en-US" i="1" baseline="-25000" dirty="0">
                        <a:solidFill>
                          <a:srgbClr val="000000"/>
                        </a:solidFill>
                        <a:latin typeface="Cambria Math" panose="02040503050406030204" pitchFamily="18" charset="0"/>
                        <a:ea typeface="宋体" panose="02010600030101010101" pitchFamily="2" charset="-122"/>
                      </a:rPr>
                      <m:t>2</m:t>
                    </m:r>
                    <m:r>
                      <a:rPr lang="en-US" altLang="en-US" i="1" dirty="0">
                        <a:solidFill>
                          <a:srgbClr val="000000"/>
                        </a:solidFill>
                        <a:latin typeface="Cambria Math" panose="02040503050406030204" pitchFamily="18" charset="0"/>
                        <a:ea typeface="宋体" panose="02010600030101010101" pitchFamily="2" charset="-122"/>
                      </a:rPr>
                      <m:t>,…, </m:t>
                    </m:r>
                    <m:r>
                      <a:rPr lang="en-US" altLang="en-US" i="1" dirty="0" err="1">
                        <a:solidFill>
                          <a:srgbClr val="000000"/>
                        </a:solidFill>
                        <a:latin typeface="Cambria Math" panose="02040503050406030204" pitchFamily="18" charset="0"/>
                        <a:ea typeface="宋体" panose="02010600030101010101" pitchFamily="2" charset="-122"/>
                      </a:rPr>
                      <m:t>𝑋</m:t>
                    </m:r>
                    <m:r>
                      <a:rPr lang="en-US" altLang="en-US" i="1" baseline="-25000" dirty="0" err="1">
                        <a:solidFill>
                          <a:srgbClr val="000000"/>
                        </a:solidFill>
                        <a:latin typeface="Cambria Math" panose="02040503050406030204" pitchFamily="18" charset="0"/>
                        <a:ea typeface="宋体" panose="02010600030101010101" pitchFamily="2" charset="-122"/>
                      </a:rPr>
                      <m:t>𝑑</m:t>
                    </m:r>
                    <m:r>
                      <a:rPr lang="en-US" altLang="en-US" i="1" dirty="0">
                        <a:solidFill>
                          <a:srgbClr val="000000"/>
                        </a:solidFill>
                        <a:latin typeface="Cambria Math" panose="02040503050406030204" pitchFamily="18" charset="0"/>
                        <a:ea typeface="宋体" panose="02010600030101010101" pitchFamily="2" charset="-122"/>
                      </a:rPr>
                      <m:t>) </m:t>
                    </m:r>
                  </m:oMath>
                </a14:m>
                <a:r>
                  <a:rPr lang="zh-CN" altLang="en-US" dirty="0">
                    <a:solidFill>
                      <a:srgbClr val="000000"/>
                    </a:solidFill>
                    <a:latin typeface="宋体" panose="02010600030101010101" pitchFamily="2" charset="-122"/>
                    <a:ea typeface="宋体" panose="02010600030101010101" pitchFamily="2" charset="-122"/>
                  </a:rPr>
                  <a:t>的联合概率：</a:t>
                </a:r>
                <a:endParaRPr lang="en-US" altLang="en-US" dirty="0">
                  <a:solidFill>
                    <a:srgbClr val="000000"/>
                  </a:solidFill>
                  <a:latin typeface="宋体" panose="02010600030101010101" pitchFamily="2" charset="-122"/>
                  <a:ea typeface="宋体" panose="02010600030101010101" pitchFamily="2" charset="-122"/>
                </a:endParaRPr>
              </a:p>
              <a:p>
                <a:pPr>
                  <a:buFont typeface="Wingdings" panose="05000000000000000000" pitchFamily="2" charset="2"/>
                  <a:buChar char="n"/>
                </a:pPr>
                <a:endParaRPr kumimoji="1" lang="en-US" altLang="zh-CN" dirty="0">
                  <a:latin typeface="幼圆" panose="02010509060101010101" pitchFamily="49" charset="-122"/>
                  <a:ea typeface="宋体" panose="02010600030101010101" pitchFamily="2" charset="-122"/>
                </a:endParaRPr>
              </a:p>
              <a:p>
                <a:pPr>
                  <a:buFont typeface="Wingdings" panose="05000000000000000000" pitchFamily="2" charset="2"/>
                  <a:buChar char="n"/>
                </a:pPr>
                <a:endParaRPr kumimoji="1" lang="en-US" altLang="zh-CN" dirty="0">
                  <a:latin typeface="宋体" panose="02010600030101010101" pitchFamily="2" charset="-122"/>
                  <a:ea typeface="宋体" panose="02010600030101010101" pitchFamily="2" charset="-122"/>
                </a:endParaRPr>
              </a:p>
              <a:p>
                <a:pPr>
                  <a:buFont typeface="Wingdings" panose="05000000000000000000" pitchFamily="2" charset="2"/>
                  <a:buChar char="n"/>
                </a:pPr>
                <a:endParaRPr lang="en-US" altLang="zh-CN" dirty="0">
                  <a:latin typeface="幼圆" panose="02010509060101010101" pitchFamily="49" charset="-122"/>
                  <a:ea typeface="宋体" panose="02010600030101010101" pitchFamily="2" charset="-122"/>
                </a:endParaRPr>
              </a:p>
              <a:p>
                <a:pPr lvl="1">
                  <a:buFont typeface="Wingdings" panose="05000000000000000000" pitchFamily="2" charset="2"/>
                  <a:buChar char="n"/>
                </a:pPr>
                <a:r>
                  <a:rPr lang="zh-CN" altLang="en-US" sz="2400" dirty="0">
                    <a:latin typeface="幼圆" panose="02010509060101010101" pitchFamily="49" charset="-122"/>
                    <a:ea typeface="宋体" panose="02010600030101010101" pitchFamily="2" charset="-122"/>
                  </a:rPr>
                  <a:t>注意</a:t>
                </a:r>
                <a14:m>
                  <m:oMath xmlns:m="http://schemas.openxmlformats.org/officeDocument/2006/math">
                    <m:r>
                      <a:rPr lang="en-US" altLang="en-US" sz="2400" i="1" dirty="0">
                        <a:solidFill>
                          <a:srgbClr val="000000"/>
                        </a:solidFill>
                        <a:latin typeface="Cambria Math" panose="02040503050406030204" pitchFamily="18" charset="0"/>
                        <a:ea typeface="宋体" panose="02010600030101010101" pitchFamily="2" charset="-122"/>
                      </a:rPr>
                      <m:t>(</m:t>
                    </m:r>
                    <m:r>
                      <a:rPr lang="en-US" altLang="en-US" sz="2400" i="1" dirty="0">
                        <a:solidFill>
                          <a:srgbClr val="000000"/>
                        </a:solidFill>
                        <a:latin typeface="Cambria Math" panose="02040503050406030204" pitchFamily="18" charset="0"/>
                        <a:ea typeface="宋体" panose="02010600030101010101" pitchFamily="2" charset="-122"/>
                      </a:rPr>
                      <m:t>𝑋</m:t>
                    </m:r>
                    <m:r>
                      <a:rPr lang="en-US" altLang="en-US" sz="2400" i="1" baseline="-25000" dirty="0">
                        <a:solidFill>
                          <a:srgbClr val="000000"/>
                        </a:solidFill>
                        <a:latin typeface="Cambria Math" panose="02040503050406030204" pitchFamily="18" charset="0"/>
                        <a:ea typeface="宋体" panose="02010600030101010101" pitchFamily="2" charset="-122"/>
                      </a:rPr>
                      <m:t>1</m:t>
                    </m:r>
                    <m:r>
                      <a:rPr lang="en-US" altLang="en-US" sz="2400" i="1" dirty="0">
                        <a:solidFill>
                          <a:srgbClr val="000000"/>
                        </a:solidFill>
                        <a:latin typeface="Cambria Math" panose="02040503050406030204" pitchFamily="18" charset="0"/>
                        <a:ea typeface="宋体" panose="02010600030101010101" pitchFamily="2" charset="-122"/>
                      </a:rPr>
                      <m:t>, </m:t>
                    </m:r>
                    <m:r>
                      <a:rPr lang="en-US" altLang="en-US" sz="2400" i="1" dirty="0">
                        <a:solidFill>
                          <a:srgbClr val="000000"/>
                        </a:solidFill>
                        <a:latin typeface="Cambria Math" panose="02040503050406030204" pitchFamily="18" charset="0"/>
                        <a:ea typeface="宋体" panose="02010600030101010101" pitchFamily="2" charset="-122"/>
                      </a:rPr>
                      <m:t>𝑋</m:t>
                    </m:r>
                    <m:r>
                      <a:rPr lang="en-US" altLang="en-US" sz="2400" i="1" baseline="-25000" dirty="0">
                        <a:solidFill>
                          <a:srgbClr val="000000"/>
                        </a:solidFill>
                        <a:latin typeface="Cambria Math" panose="02040503050406030204" pitchFamily="18" charset="0"/>
                        <a:ea typeface="宋体" panose="02010600030101010101" pitchFamily="2" charset="-122"/>
                      </a:rPr>
                      <m:t>2</m:t>
                    </m:r>
                    <m:r>
                      <a:rPr lang="en-US" altLang="en-US" sz="2400" i="1" dirty="0">
                        <a:solidFill>
                          <a:srgbClr val="000000"/>
                        </a:solidFill>
                        <a:latin typeface="Cambria Math" panose="02040503050406030204" pitchFamily="18" charset="0"/>
                        <a:ea typeface="宋体" panose="02010600030101010101" pitchFamily="2" charset="-122"/>
                      </a:rPr>
                      <m:t>,…, </m:t>
                    </m:r>
                    <m:sSub>
                      <m:sSubPr>
                        <m:ctrlPr>
                          <a:rPr lang="en-US" altLang="en-US" sz="2400" i="1" dirty="0" smtClean="0">
                            <a:solidFill>
                              <a:srgbClr val="000000"/>
                            </a:solidFill>
                            <a:latin typeface="Cambria Math" panose="02040503050406030204" pitchFamily="18" charset="0"/>
                            <a:ea typeface="宋体" panose="02010600030101010101" pitchFamily="2" charset="-122"/>
                          </a:rPr>
                        </m:ctrlPr>
                      </m:sSubPr>
                      <m:e>
                        <m:r>
                          <a:rPr lang="en-US" altLang="en-US" sz="2400" b="0" i="1" dirty="0" smtClean="0">
                            <a:solidFill>
                              <a:srgbClr val="000000"/>
                            </a:solidFill>
                            <a:latin typeface="Cambria Math" panose="02040503050406030204" pitchFamily="18" charset="0"/>
                            <a:ea typeface="宋体" panose="02010600030101010101" pitchFamily="2" charset="-122"/>
                          </a:rPr>
                          <m:t>𝑋</m:t>
                        </m:r>
                      </m:e>
                      <m:sub>
                        <m:r>
                          <a:rPr lang="en-US" altLang="en-US" sz="2400" b="0" i="1" dirty="0" smtClean="0">
                            <a:solidFill>
                              <a:srgbClr val="000000"/>
                            </a:solidFill>
                            <a:latin typeface="Cambria Math" panose="02040503050406030204" pitchFamily="18" charset="0"/>
                            <a:ea typeface="宋体" panose="02010600030101010101" pitchFamily="2" charset="-122"/>
                          </a:rPr>
                          <m:t>𝑖</m:t>
                        </m:r>
                        <m:r>
                          <a:rPr lang="en-US" altLang="en-US" sz="2400" b="0" i="1" dirty="0" smtClean="0">
                            <a:solidFill>
                              <a:srgbClr val="000000"/>
                            </a:solidFill>
                            <a:latin typeface="Cambria Math" panose="02040503050406030204" pitchFamily="18" charset="0"/>
                            <a:ea typeface="宋体" panose="02010600030101010101" pitchFamily="2" charset="-122"/>
                          </a:rPr>
                          <m:t>−1</m:t>
                        </m:r>
                      </m:sub>
                    </m:sSub>
                    <m:r>
                      <a:rPr lang="en-US" altLang="en-US" sz="2400" i="1" dirty="0">
                        <a:solidFill>
                          <a:srgbClr val="000000"/>
                        </a:solidFill>
                        <a:latin typeface="Cambria Math" panose="02040503050406030204" pitchFamily="18" charset="0"/>
                        <a:ea typeface="宋体" panose="02010600030101010101" pitchFamily="2" charset="-122"/>
                      </a:rPr>
                      <m:t>) </m:t>
                    </m:r>
                  </m:oMath>
                </a14:m>
                <a:r>
                  <a:rPr lang="zh-CN" altLang="en-US" sz="2400" dirty="0">
                    <a:latin typeface="幼圆" panose="02010509060101010101" pitchFamily="49" charset="-122"/>
                    <a:ea typeface="宋体" panose="02010600030101010101" pitchFamily="2" charset="-122"/>
                  </a:rPr>
                  <a:t>只包含了</a:t>
                </a:r>
                <a14:m>
                  <m:oMath xmlns:m="http://schemas.openxmlformats.org/officeDocument/2006/math">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oMath>
                </a14:m>
                <a:r>
                  <a:rPr lang="zh-CN" altLang="en-US" sz="2400" dirty="0">
                    <a:latin typeface="幼圆" panose="02010509060101010101" pitchFamily="49" charset="-122"/>
                    <a:ea typeface="宋体" panose="02010600030101010101" pitchFamily="2" charset="-122"/>
                  </a:rPr>
                  <a:t>的非子孙。利用局部马尔可夫性质，令𝑝𝑎</a:t>
                </a:r>
                <a:r>
                  <a:rPr lang="en-US" altLang="zh-CN" sz="2400" dirty="0">
                    <a:latin typeface="幼圆" panose="02010509060101010101" pitchFamily="49" charset="-122"/>
                    <a:ea typeface="宋体" panose="02010600030101010101" pitchFamily="2" charset="-122"/>
                  </a:rPr>
                  <a:t>(</a:t>
                </a:r>
                <a14:m>
                  <m:oMath xmlns:m="http://schemas.openxmlformats.org/officeDocument/2006/math">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oMath>
                </a14:m>
                <a:r>
                  <a:rPr lang="en-US" altLang="zh-CN" sz="2400" dirty="0">
                    <a:latin typeface="幼圆" panose="02010509060101010101" pitchFamily="49" charset="-122"/>
                    <a:ea typeface="宋体" panose="02010600030101010101" pitchFamily="2" charset="-122"/>
                  </a:rPr>
                  <a:t>)</a:t>
                </a:r>
                <a:r>
                  <a:rPr lang="zh-CN" altLang="en-US" sz="2400" dirty="0">
                    <a:latin typeface="幼圆" panose="02010509060101010101" pitchFamily="49" charset="-122"/>
                    <a:ea typeface="宋体" panose="02010600030101010101" pitchFamily="2" charset="-122"/>
                  </a:rPr>
                  <a:t>表示</a:t>
                </a:r>
                <a14:m>
                  <m:oMath xmlns:m="http://schemas.openxmlformats.org/officeDocument/2006/math">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oMath>
                </a14:m>
                <a:r>
                  <a:rPr lang="zh-CN" altLang="en-US" sz="2400" dirty="0">
                    <a:latin typeface="幼圆" panose="02010509060101010101" pitchFamily="49" charset="-122"/>
                    <a:ea typeface="宋体" panose="02010600030101010101" pitchFamily="2" charset="-122"/>
                  </a:rPr>
                  <a:t>的父节点，</a:t>
                </a:r>
                <a:endParaRPr lang="en-US" altLang="en-US" sz="2400" dirty="0">
                  <a:solidFill>
                    <a:srgbClr val="000000"/>
                  </a:solidFill>
                  <a:ea typeface="宋体" panose="02010600030101010101" pitchFamily="2" charset="-122"/>
                </a:endParaRPr>
              </a:p>
              <a:p>
                <a:pPr marL="457200" lvl="1" indent="0">
                  <a:buNone/>
                </a:pPr>
                <a14:m>
                  <m:oMathPara xmlns:m="http://schemas.openxmlformats.org/officeDocument/2006/math">
                    <m:oMathParaPr>
                      <m:jc m:val="centerGroup"/>
                    </m:oMathParaPr>
                    <m:oMath xmlns:m="http://schemas.openxmlformats.org/officeDocument/2006/math">
                      <m:r>
                        <m:rPr>
                          <m:sty m:val="p"/>
                        </m:rPr>
                        <a:rPr lang="en-US" altLang="en-US" sz="2400" b="0" i="0" dirty="0" smtClean="0">
                          <a:solidFill>
                            <a:srgbClr val="000000"/>
                          </a:solidFill>
                          <a:latin typeface="Cambria Math" panose="02040503050406030204" pitchFamily="18" charset="0"/>
                          <a:ea typeface="宋体" panose="02010600030101010101" pitchFamily="2" charset="-122"/>
                        </a:rPr>
                        <m:t>P</m:t>
                      </m:r>
                      <m:d>
                        <m:dPr>
                          <m:ctrlPr>
                            <a:rPr lang="en-US" altLang="en-US" sz="2400" b="0" i="1" dirty="0" smtClean="0">
                              <a:solidFill>
                                <a:srgbClr val="000000"/>
                              </a:solidFill>
                              <a:latin typeface="Cambria Math" panose="02040503050406030204" pitchFamily="18" charset="0"/>
                              <a:ea typeface="宋体" panose="02010600030101010101" pitchFamily="2" charset="-122"/>
                            </a:rPr>
                          </m:ctrlPr>
                        </m:dPr>
                        <m:e>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e>
                        <m:e>
                          <m:r>
                            <a:rPr lang="en-US" altLang="en-US" sz="2400" i="1" dirty="0">
                              <a:solidFill>
                                <a:srgbClr val="000000"/>
                              </a:solidFill>
                              <a:latin typeface="Cambria Math" panose="02040503050406030204" pitchFamily="18" charset="0"/>
                              <a:ea typeface="宋体" panose="02010600030101010101" pitchFamily="2" charset="-122"/>
                            </a:rPr>
                            <m:t>𝑋</m:t>
                          </m:r>
                          <m:r>
                            <a:rPr lang="en-US" altLang="en-US" sz="2400" i="1" baseline="-25000" dirty="0">
                              <a:solidFill>
                                <a:srgbClr val="000000"/>
                              </a:solidFill>
                              <a:latin typeface="Cambria Math" panose="02040503050406030204" pitchFamily="18" charset="0"/>
                              <a:ea typeface="宋体" panose="02010600030101010101" pitchFamily="2" charset="-122"/>
                            </a:rPr>
                            <m:t>1</m:t>
                          </m:r>
                          <m:r>
                            <a:rPr lang="en-US" altLang="en-US" sz="2400" i="1" dirty="0">
                              <a:solidFill>
                                <a:srgbClr val="000000"/>
                              </a:solidFill>
                              <a:latin typeface="Cambria Math" panose="02040503050406030204" pitchFamily="18" charset="0"/>
                              <a:ea typeface="宋体" panose="02010600030101010101" pitchFamily="2" charset="-122"/>
                            </a:rPr>
                            <m:t>, </m:t>
                          </m:r>
                          <m:r>
                            <a:rPr lang="en-US" altLang="en-US" sz="2400" i="1" dirty="0">
                              <a:solidFill>
                                <a:srgbClr val="000000"/>
                              </a:solidFill>
                              <a:latin typeface="Cambria Math" panose="02040503050406030204" pitchFamily="18" charset="0"/>
                              <a:ea typeface="宋体" panose="02010600030101010101" pitchFamily="2" charset="-122"/>
                            </a:rPr>
                            <m:t>𝑋</m:t>
                          </m:r>
                          <m:r>
                            <a:rPr lang="en-US" altLang="en-US" sz="2400" i="1" baseline="-25000" dirty="0">
                              <a:solidFill>
                                <a:srgbClr val="000000"/>
                              </a:solidFill>
                              <a:latin typeface="Cambria Math" panose="02040503050406030204" pitchFamily="18" charset="0"/>
                              <a:ea typeface="宋体" panose="02010600030101010101" pitchFamily="2" charset="-122"/>
                            </a:rPr>
                            <m:t>2</m:t>
                          </m:r>
                          <m:r>
                            <a:rPr lang="en-US" altLang="en-US" sz="2400" i="1" dirty="0">
                              <a:solidFill>
                                <a:srgbClr val="000000"/>
                              </a:solidFill>
                              <a:latin typeface="Cambria Math" panose="02040503050406030204" pitchFamily="18" charset="0"/>
                              <a:ea typeface="宋体" panose="02010600030101010101" pitchFamily="2" charset="-122"/>
                            </a:rPr>
                            <m:t>,…, </m:t>
                          </m:r>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r>
                                <a:rPr lang="en-US" altLang="en-US" sz="2400" i="1" dirty="0">
                                  <a:solidFill>
                                    <a:srgbClr val="000000"/>
                                  </a:solidFill>
                                  <a:latin typeface="Cambria Math" panose="02040503050406030204" pitchFamily="18" charset="0"/>
                                  <a:ea typeface="宋体" panose="02010600030101010101" pitchFamily="2" charset="-122"/>
                                </a:rPr>
                                <m:t>−1</m:t>
                              </m:r>
                            </m:sub>
                          </m:sSub>
                        </m:e>
                      </m:d>
                      <m:r>
                        <a:rPr lang="en-US" altLang="en-US" sz="2400" b="0" i="1" dirty="0" smtClean="0">
                          <a:solidFill>
                            <a:srgbClr val="000000"/>
                          </a:solidFill>
                          <a:latin typeface="Cambria Math" panose="02040503050406030204" pitchFamily="18" charset="0"/>
                          <a:ea typeface="宋体" panose="02010600030101010101" pitchFamily="2" charset="-122"/>
                        </a:rPr>
                        <m:t>=</m:t>
                      </m:r>
                      <m:r>
                        <m:rPr>
                          <m:sty m:val="p"/>
                        </m:rPr>
                        <a:rPr lang="en-US" altLang="en-US" sz="2400" dirty="0">
                          <a:solidFill>
                            <a:srgbClr val="000000"/>
                          </a:solidFill>
                          <a:latin typeface="Cambria Math" panose="02040503050406030204" pitchFamily="18" charset="0"/>
                          <a:ea typeface="宋体" panose="02010600030101010101" pitchFamily="2" charset="-122"/>
                        </a:rPr>
                        <m:t>P</m:t>
                      </m:r>
                      <m:d>
                        <m:dPr>
                          <m:ctrlPr>
                            <a:rPr lang="en-US" altLang="en-US" sz="2400" i="1" dirty="0">
                              <a:solidFill>
                                <a:srgbClr val="000000"/>
                              </a:solidFill>
                              <a:latin typeface="Cambria Math" panose="02040503050406030204" pitchFamily="18" charset="0"/>
                              <a:ea typeface="宋体" panose="02010600030101010101" pitchFamily="2" charset="-122"/>
                            </a:rPr>
                          </m:ctrlPr>
                        </m:dPr>
                        <m:e>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e>
                        <m:e>
                          <m:r>
                            <a:rPr lang="en-US" altLang="en-US" sz="2400" b="0" i="1" dirty="0" smtClean="0">
                              <a:solidFill>
                                <a:srgbClr val="000000"/>
                              </a:solidFill>
                              <a:latin typeface="Cambria Math" panose="02040503050406030204" pitchFamily="18" charset="0"/>
                              <a:ea typeface="宋体" panose="02010600030101010101" pitchFamily="2" charset="-122"/>
                            </a:rPr>
                            <m:t>𝑝𝑎</m:t>
                          </m:r>
                          <m:r>
                            <a:rPr lang="en-US" altLang="en-US" sz="2400" b="0" i="1" dirty="0" smtClean="0">
                              <a:solidFill>
                                <a:srgbClr val="000000"/>
                              </a:solidFill>
                              <a:latin typeface="Cambria Math" panose="02040503050406030204" pitchFamily="18" charset="0"/>
                              <a:ea typeface="宋体" panose="02010600030101010101" pitchFamily="2" charset="-122"/>
                            </a:rPr>
                            <m:t>(</m:t>
                          </m:r>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r>
                            <a:rPr lang="en-US" altLang="en-US" sz="2400" b="0" i="1" dirty="0" smtClean="0">
                              <a:solidFill>
                                <a:srgbClr val="000000"/>
                              </a:solidFill>
                              <a:latin typeface="Cambria Math" panose="02040503050406030204" pitchFamily="18" charset="0"/>
                              <a:ea typeface="宋体" panose="02010600030101010101" pitchFamily="2" charset="-122"/>
                            </a:rPr>
                            <m:t>)</m:t>
                          </m:r>
                        </m:e>
                      </m:d>
                    </m:oMath>
                  </m:oMathPara>
                </a14:m>
                <a:endParaRPr lang="en-US" altLang="en-US" sz="2400" dirty="0">
                  <a:solidFill>
                    <a:srgbClr val="000000"/>
                  </a:solidFill>
                  <a:latin typeface="幼圆" panose="02010509060101010101" pitchFamily="49" charset="-122"/>
                  <a:ea typeface="宋体" panose="02010600030101010101" pitchFamily="2" charset="-122"/>
                </a:endParaRPr>
              </a:p>
              <a:p>
                <a:pPr marL="457200" lvl="1" indent="0">
                  <a:buNone/>
                </a:pPr>
                <a:r>
                  <a:rPr lang="zh-CN" altLang="en-US" sz="2400" dirty="0">
                    <a:solidFill>
                      <a:srgbClr val="000000"/>
                    </a:solidFill>
                    <a:latin typeface="幼圆" panose="02010509060101010101" pitchFamily="49" charset="-122"/>
                    <a:ea typeface="宋体" panose="02010600030101010101" pitchFamily="2" charset="-122"/>
                  </a:rPr>
                  <a:t>   联合概率可表示为：</a:t>
                </a:r>
                <a:endParaRPr lang="en-US" altLang="en-US" sz="2400" dirty="0">
                  <a:solidFill>
                    <a:srgbClr val="000000"/>
                  </a:solidFill>
                  <a:latin typeface="幼圆" panose="02010509060101010101" pitchFamily="49" charset="-122"/>
                  <a:ea typeface="宋体" panose="02010600030101010101" pitchFamily="2" charset="-122"/>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宋体" panose="02010600030101010101" pitchFamily="2" charset="-122"/>
                        </a:rPr>
                        <m:t>𝑃</m:t>
                      </m:r>
                      <m:d>
                        <m:dPr>
                          <m:ctrlPr>
                            <a:rPr lang="en-US" altLang="zh-CN" sz="2400" b="0" i="1" smtClean="0">
                              <a:latin typeface="Cambria Math" panose="02040503050406030204" pitchFamily="18" charset="0"/>
                              <a:ea typeface="宋体" panose="02010600030101010101" pitchFamily="2" charset="-122"/>
                            </a:rPr>
                          </m:ctrlPr>
                        </m:dPr>
                        <m:e>
                          <m:r>
                            <a:rPr lang="en-US" altLang="zh-CN" sz="2400" b="0" i="1" smtClean="0">
                              <a:latin typeface="Cambria Math" panose="02040503050406030204" pitchFamily="18" charset="0"/>
                              <a:ea typeface="宋体" panose="02010600030101010101" pitchFamily="2" charset="-122"/>
                            </a:rPr>
                            <m:t>𝑋</m:t>
                          </m:r>
                        </m:e>
                      </m:d>
                      <m:r>
                        <a:rPr lang="en-US" altLang="zh-CN" sz="2400" b="0" i="1" smtClean="0">
                          <a:latin typeface="Cambria Math" panose="02040503050406030204" pitchFamily="18" charset="0"/>
                          <a:ea typeface="宋体" panose="02010600030101010101" pitchFamily="2" charset="-122"/>
                        </a:rPr>
                        <m:t>=</m:t>
                      </m:r>
                      <m:nary>
                        <m:naryPr>
                          <m:chr m:val="∏"/>
                          <m:ctrlPr>
                            <a:rPr lang="en-US" altLang="zh-CN" sz="2400" b="0" i="1" smtClean="0">
                              <a:latin typeface="Cambria Math" panose="02040503050406030204" pitchFamily="18" charset="0"/>
                              <a:ea typeface="宋体" panose="02010600030101010101" pitchFamily="2" charset="-122"/>
                            </a:rPr>
                          </m:ctrlPr>
                        </m:naryPr>
                        <m:sub>
                          <m:r>
                            <m:rPr>
                              <m:brk m:alnAt="23"/>
                            </m:rPr>
                            <a:rPr lang="en-US" altLang="zh-CN" sz="2400" b="0" i="1" smtClean="0">
                              <a:latin typeface="Cambria Math" panose="02040503050406030204" pitchFamily="18" charset="0"/>
                              <a:ea typeface="宋体" panose="02010600030101010101" pitchFamily="2" charset="-122"/>
                            </a:rPr>
                            <m:t>𝑖</m:t>
                          </m:r>
                          <m:r>
                            <a:rPr lang="en-US" altLang="zh-CN" sz="2400" b="0" i="1" smtClean="0">
                              <a:latin typeface="Cambria Math" panose="02040503050406030204" pitchFamily="18" charset="0"/>
                              <a:ea typeface="宋体" panose="02010600030101010101" pitchFamily="2" charset="-122"/>
                            </a:rPr>
                            <m:t>=1</m:t>
                          </m:r>
                        </m:sub>
                        <m:sup>
                          <m:r>
                            <a:rPr lang="en-US" altLang="zh-CN" sz="2400" b="0" i="1" smtClean="0">
                              <a:latin typeface="Cambria Math" panose="02040503050406030204" pitchFamily="18" charset="0"/>
                              <a:ea typeface="宋体" panose="02010600030101010101" pitchFamily="2" charset="-122"/>
                            </a:rPr>
                            <m:t>𝑑</m:t>
                          </m:r>
                        </m:sup>
                        <m:e>
                          <m:r>
                            <m:rPr>
                              <m:sty m:val="p"/>
                            </m:rPr>
                            <a:rPr lang="en-US" altLang="en-US" sz="2400" dirty="0">
                              <a:solidFill>
                                <a:srgbClr val="000000"/>
                              </a:solidFill>
                              <a:latin typeface="Cambria Math" panose="02040503050406030204" pitchFamily="18" charset="0"/>
                              <a:ea typeface="宋体" panose="02010600030101010101" pitchFamily="2" charset="-122"/>
                            </a:rPr>
                            <m:t>P</m:t>
                          </m:r>
                          <m:d>
                            <m:dPr>
                              <m:ctrlPr>
                                <a:rPr lang="en-US" altLang="en-US" sz="2400" i="1" dirty="0">
                                  <a:solidFill>
                                    <a:srgbClr val="000000"/>
                                  </a:solidFill>
                                  <a:latin typeface="Cambria Math" panose="02040503050406030204" pitchFamily="18" charset="0"/>
                                  <a:ea typeface="宋体" panose="02010600030101010101" pitchFamily="2" charset="-122"/>
                                </a:rPr>
                              </m:ctrlPr>
                            </m:dPr>
                            <m:e>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e>
                            <m:e>
                              <m:r>
                                <a:rPr lang="en-US" altLang="en-US" sz="2400" i="1" dirty="0">
                                  <a:solidFill>
                                    <a:srgbClr val="000000"/>
                                  </a:solidFill>
                                  <a:latin typeface="Cambria Math" panose="02040503050406030204" pitchFamily="18" charset="0"/>
                                  <a:ea typeface="宋体" panose="02010600030101010101" pitchFamily="2" charset="-122"/>
                                </a:rPr>
                                <m:t>𝑝𝑎</m:t>
                              </m:r>
                              <m:r>
                                <a:rPr lang="en-US" altLang="en-US" sz="2400" i="1" dirty="0">
                                  <a:solidFill>
                                    <a:srgbClr val="000000"/>
                                  </a:solidFill>
                                  <a:latin typeface="Cambria Math" panose="02040503050406030204" pitchFamily="18" charset="0"/>
                                  <a:ea typeface="宋体" panose="02010600030101010101" pitchFamily="2" charset="-122"/>
                                </a:rPr>
                                <m:t>(</m:t>
                              </m:r>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r>
                                <a:rPr lang="en-US" altLang="en-US" sz="2400" i="1" dirty="0">
                                  <a:solidFill>
                                    <a:srgbClr val="000000"/>
                                  </a:solidFill>
                                  <a:latin typeface="Cambria Math" panose="02040503050406030204" pitchFamily="18" charset="0"/>
                                  <a:ea typeface="宋体" panose="02010600030101010101" pitchFamily="2" charset="-122"/>
                                </a:rPr>
                                <m:t>)</m:t>
                              </m:r>
                            </m:e>
                          </m:d>
                        </m:e>
                      </m:nary>
                    </m:oMath>
                  </m:oMathPara>
                </a14:m>
                <a:endParaRPr lang="en-US" altLang="zh-CN" sz="2400" dirty="0">
                  <a:latin typeface="幼圆" panose="02010509060101010101" pitchFamily="49" charset="-122"/>
                  <a:ea typeface="宋体" panose="02010600030101010101" pitchFamily="2" charset="-122"/>
                </a:endParaRPr>
              </a:p>
            </p:txBody>
          </p:sp>
        </mc:Choice>
        <mc:Fallback xmlns="">
          <p:sp>
            <p:nvSpPr>
              <p:cNvPr id="2" name="内容占位符 1">
                <a:extLst>
                  <a:ext uri="{FF2B5EF4-FFF2-40B4-BE49-F238E27FC236}">
                    <a16:creationId xmlns:a16="http://schemas.microsoft.com/office/drawing/2014/main" id="{FD9EAA44-D33A-489E-9207-7164416FA87A}"/>
                  </a:ext>
                </a:extLst>
              </p:cNvPr>
              <p:cNvSpPr>
                <a:spLocks noGrp="1" noRot="1" noChangeAspect="1" noMove="1" noResize="1" noEditPoints="1" noAdjustHandles="1" noChangeArrowheads="1" noChangeShapeType="1" noTextEdit="1"/>
              </p:cNvSpPr>
              <p:nvPr>
                <p:ph sz="quarter" idx="14"/>
              </p:nvPr>
            </p:nvSpPr>
            <p:spPr>
              <a:xfrm>
                <a:off x="381000" y="1041400"/>
                <a:ext cx="8515350" cy="5173663"/>
              </a:xfrm>
              <a:blipFill>
                <a:blip r:embed="rId2"/>
                <a:stretch>
                  <a:fillRect t="-153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96D0E4C-017C-4F82-B0AB-CBD1E007394E}"/>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323975" y="1752600"/>
            <a:ext cx="6629399" cy="117633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E4466BD-73D6-44F5-8932-4829768BD710}"/>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贝叶斯网络联合概率：例子</a:t>
            </a:r>
          </a:p>
        </p:txBody>
      </p:sp>
      <p:pic>
        <p:nvPicPr>
          <p:cNvPr id="7" name="内容占位符 6">
            <a:extLst>
              <a:ext uri="{FF2B5EF4-FFF2-40B4-BE49-F238E27FC236}">
                <a16:creationId xmlns:a16="http://schemas.microsoft.com/office/drawing/2014/main" id="{CC47E394-7824-4342-B6A1-C803414C20AF}"/>
              </a:ext>
            </a:extLst>
          </p:cNvPr>
          <p:cNvPicPr>
            <a:picLocks noGrp="1" noChangeAspect="1"/>
          </p:cNvPicPr>
          <p:nvPr>
            <p:ph idx="1"/>
          </p:nvPr>
        </p:nvPicPr>
        <p:blipFill>
          <a:blip r:embed="rId3"/>
          <a:stretch>
            <a:fillRect/>
          </a:stretch>
        </p:blipFill>
        <p:spPr>
          <a:xfrm>
            <a:off x="1189446" y="3079793"/>
            <a:ext cx="6663506" cy="1676545"/>
          </a:xfrm>
          <a:prstGeom prst="rect">
            <a:avLst/>
          </a:prstGeom>
        </p:spPr>
      </p:pic>
      <p:graphicFrame>
        <p:nvGraphicFramePr>
          <p:cNvPr id="8" name="Object 828">
            <a:extLst>
              <a:ext uri="{FF2B5EF4-FFF2-40B4-BE49-F238E27FC236}">
                <a16:creationId xmlns:a16="http://schemas.microsoft.com/office/drawing/2014/main" id="{377FFB75-B600-41EC-BFB6-F971050C7F7D}"/>
              </a:ext>
            </a:extLst>
          </p:cNvPr>
          <p:cNvGraphicFramePr>
            <a:graphicFrameLocks noChangeAspect="1"/>
          </p:cNvGraphicFramePr>
          <p:nvPr>
            <p:extLst/>
          </p:nvPr>
        </p:nvGraphicFramePr>
        <p:xfrm>
          <a:off x="632618" y="5044585"/>
          <a:ext cx="7777163" cy="425450"/>
        </p:xfrm>
        <a:graphic>
          <a:graphicData uri="http://schemas.openxmlformats.org/presentationml/2006/ole">
            <mc:AlternateContent xmlns:mc="http://schemas.openxmlformats.org/markup-compatibility/2006">
              <mc:Choice xmlns:v="urn:schemas-microsoft-com:vml" Requires="v">
                <p:oleObj spid="_x0000_s180274" name="Formula" r:id="rId4" imgW="4320720" imgH="177840" progId="">
                  <p:embed/>
                </p:oleObj>
              </mc:Choice>
              <mc:Fallback>
                <p:oleObj name="Formula" r:id="rId4" imgW="4320720" imgH="177840" progId="">
                  <p:embed/>
                  <p:pic>
                    <p:nvPicPr>
                      <p:cNvPr id="8" name="Object 828">
                        <a:extLst>
                          <a:ext uri="{FF2B5EF4-FFF2-40B4-BE49-F238E27FC236}">
                            <a16:creationId xmlns:a16="http://schemas.microsoft.com/office/drawing/2014/main" id="{377FFB75-B600-41EC-BFB6-F971050C7F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618" y="5044585"/>
                        <a:ext cx="7777163" cy="42545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A1EE005-B4EF-4891-B716-C687BC75E705}"/>
                  </a:ext>
                </a:extLst>
              </p:cNvPr>
              <p:cNvSpPr/>
              <p:nvPr/>
            </p:nvSpPr>
            <p:spPr>
              <a:xfrm>
                <a:off x="381000" y="1140400"/>
                <a:ext cx="8028781" cy="1507592"/>
              </a:xfrm>
              <a:prstGeom prst="rect">
                <a:avLst/>
              </a:prstGeom>
            </p:spPr>
            <p:txBody>
              <a:bodyPr wrap="square">
                <a:spAutoFit/>
              </a:bodyPr>
              <a:lstStyle/>
              <a:p>
                <a:pPr marL="342900" indent="-342900">
                  <a:buFont typeface="Wingdings" panose="05000000000000000000" pitchFamily="2" charset="2"/>
                  <a:buChar char="n"/>
                </a:pPr>
                <a:r>
                  <a:rPr lang="zh-CN" altLang="en-US" sz="2400" dirty="0">
                    <a:solidFill>
                      <a:srgbClr val="000000"/>
                    </a:solidFill>
                    <a:latin typeface="幼圆" panose="02010509060101010101" pitchFamily="49" charset="-122"/>
                    <a:ea typeface="宋体" panose="02010600030101010101" pitchFamily="2" charset="-122"/>
                  </a:rPr>
                  <a:t>联合概率可表示为：</a:t>
                </a:r>
                <a:endParaRPr lang="en-US" altLang="en-US" sz="2400" dirty="0">
                  <a:solidFill>
                    <a:srgbClr val="000000"/>
                  </a:solidFill>
                  <a:latin typeface="幼圆" panose="02010509060101010101" pitchFamily="49" charset="-122"/>
                  <a:ea typeface="宋体" panose="02010600030101010101" pitchFamily="2" charset="-122"/>
                </a:endParaRPr>
              </a:p>
              <a:p>
                <a:pPr lvl="1"/>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ea typeface="宋体" panose="02010600030101010101" pitchFamily="2" charset="-122"/>
                        </a:rPr>
                        <m:t>𝑃</m:t>
                      </m:r>
                      <m:d>
                        <m:dPr>
                          <m:ctrlPr>
                            <a:rPr lang="en-US" altLang="zh-CN" sz="2400" b="0" i="1">
                              <a:latin typeface="Cambria Math" panose="02040503050406030204" pitchFamily="18" charset="0"/>
                              <a:ea typeface="宋体" panose="02010600030101010101" pitchFamily="2" charset="-122"/>
                            </a:rPr>
                          </m:ctrlPr>
                        </m:dPr>
                        <m:e>
                          <m:r>
                            <a:rPr lang="en-US" altLang="zh-CN" sz="2400" b="0" i="1">
                              <a:latin typeface="Cambria Math" panose="02040503050406030204" pitchFamily="18" charset="0"/>
                              <a:ea typeface="宋体" panose="02010600030101010101" pitchFamily="2" charset="-122"/>
                            </a:rPr>
                            <m:t>𝑋</m:t>
                          </m:r>
                        </m:e>
                      </m:d>
                      <m:r>
                        <a:rPr lang="en-US" altLang="zh-CN" sz="2400" b="0" i="1">
                          <a:latin typeface="Cambria Math" panose="02040503050406030204" pitchFamily="18" charset="0"/>
                          <a:ea typeface="宋体" panose="02010600030101010101" pitchFamily="2" charset="-122"/>
                        </a:rPr>
                        <m:t>=</m:t>
                      </m:r>
                      <m:nary>
                        <m:naryPr>
                          <m:chr m:val="∏"/>
                          <m:ctrlPr>
                            <a:rPr lang="en-US" altLang="zh-CN" sz="2400" b="0" i="1">
                              <a:latin typeface="Cambria Math" panose="02040503050406030204" pitchFamily="18" charset="0"/>
                              <a:ea typeface="宋体" panose="02010600030101010101" pitchFamily="2" charset="-122"/>
                            </a:rPr>
                          </m:ctrlPr>
                        </m:naryPr>
                        <m:sub>
                          <m:r>
                            <m:rPr>
                              <m:brk m:alnAt="23"/>
                            </m:rPr>
                            <a:rPr lang="en-US" altLang="zh-CN" sz="2400" b="0" i="1">
                              <a:latin typeface="Cambria Math" panose="02040503050406030204" pitchFamily="18" charset="0"/>
                              <a:ea typeface="宋体" panose="02010600030101010101" pitchFamily="2" charset="-122"/>
                            </a:rPr>
                            <m:t>𝑖</m:t>
                          </m:r>
                          <m:r>
                            <a:rPr lang="en-US" altLang="zh-CN" sz="2400" b="0" i="1">
                              <a:latin typeface="Cambria Math" panose="02040503050406030204" pitchFamily="18" charset="0"/>
                              <a:ea typeface="宋体" panose="02010600030101010101" pitchFamily="2" charset="-122"/>
                            </a:rPr>
                            <m:t>=1</m:t>
                          </m:r>
                        </m:sub>
                        <m:sup>
                          <m:r>
                            <a:rPr lang="en-US" altLang="zh-CN" sz="2400" b="0" i="1">
                              <a:latin typeface="Cambria Math" panose="02040503050406030204" pitchFamily="18" charset="0"/>
                              <a:ea typeface="宋体" panose="02010600030101010101" pitchFamily="2" charset="-122"/>
                            </a:rPr>
                            <m:t>𝑑</m:t>
                          </m:r>
                        </m:sup>
                        <m:e>
                          <m:r>
                            <m:rPr>
                              <m:sty m:val="p"/>
                            </m:rPr>
                            <a:rPr lang="en-US" altLang="en-US" sz="2400" dirty="0">
                              <a:solidFill>
                                <a:srgbClr val="000000"/>
                              </a:solidFill>
                              <a:latin typeface="Cambria Math" panose="02040503050406030204" pitchFamily="18" charset="0"/>
                              <a:ea typeface="宋体" panose="02010600030101010101" pitchFamily="2" charset="-122"/>
                            </a:rPr>
                            <m:t>P</m:t>
                          </m:r>
                          <m:d>
                            <m:dPr>
                              <m:ctrlPr>
                                <a:rPr lang="en-US" altLang="en-US" sz="2400" i="1" dirty="0">
                                  <a:solidFill>
                                    <a:srgbClr val="000000"/>
                                  </a:solidFill>
                                  <a:latin typeface="Cambria Math" panose="02040503050406030204" pitchFamily="18" charset="0"/>
                                  <a:ea typeface="宋体" panose="02010600030101010101" pitchFamily="2" charset="-122"/>
                                </a:rPr>
                              </m:ctrlPr>
                            </m:dPr>
                            <m:e>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e>
                            <m:e>
                              <m:r>
                                <a:rPr lang="en-US" altLang="en-US" sz="2400" i="1" dirty="0">
                                  <a:solidFill>
                                    <a:srgbClr val="000000"/>
                                  </a:solidFill>
                                  <a:latin typeface="Cambria Math" panose="02040503050406030204" pitchFamily="18" charset="0"/>
                                  <a:ea typeface="宋体" panose="02010600030101010101" pitchFamily="2" charset="-122"/>
                                </a:rPr>
                                <m:t>𝑝𝑎</m:t>
                              </m:r>
                              <m:r>
                                <a:rPr lang="en-US" altLang="en-US" sz="2400" i="1" dirty="0">
                                  <a:solidFill>
                                    <a:srgbClr val="000000"/>
                                  </a:solidFill>
                                  <a:latin typeface="Cambria Math" panose="02040503050406030204" pitchFamily="18" charset="0"/>
                                  <a:ea typeface="宋体" panose="02010600030101010101" pitchFamily="2" charset="-122"/>
                                </a:rPr>
                                <m:t>(</m:t>
                              </m:r>
                              <m:sSub>
                                <m:sSubPr>
                                  <m:ctrlPr>
                                    <a:rPr lang="en-US" altLang="en-US" sz="2400" i="1" dirty="0">
                                      <a:solidFill>
                                        <a:srgbClr val="000000"/>
                                      </a:solidFill>
                                      <a:latin typeface="Cambria Math" panose="02040503050406030204" pitchFamily="18" charset="0"/>
                                      <a:ea typeface="宋体" panose="02010600030101010101" pitchFamily="2" charset="-122"/>
                                    </a:rPr>
                                  </m:ctrlPr>
                                </m:sSubPr>
                                <m:e>
                                  <m:r>
                                    <a:rPr lang="en-US" altLang="en-US" sz="2400" i="1" dirty="0">
                                      <a:solidFill>
                                        <a:srgbClr val="000000"/>
                                      </a:solidFill>
                                      <a:latin typeface="Cambria Math" panose="02040503050406030204" pitchFamily="18" charset="0"/>
                                      <a:ea typeface="宋体" panose="02010600030101010101" pitchFamily="2" charset="-122"/>
                                    </a:rPr>
                                    <m:t>𝑋</m:t>
                                  </m:r>
                                </m:e>
                                <m:sub>
                                  <m:r>
                                    <a:rPr lang="en-US" altLang="en-US" sz="2400" i="1" dirty="0">
                                      <a:solidFill>
                                        <a:srgbClr val="000000"/>
                                      </a:solidFill>
                                      <a:latin typeface="Cambria Math" panose="02040503050406030204" pitchFamily="18" charset="0"/>
                                      <a:ea typeface="宋体" panose="02010600030101010101" pitchFamily="2" charset="-122"/>
                                    </a:rPr>
                                    <m:t>𝑖</m:t>
                                  </m:r>
                                </m:sub>
                              </m:sSub>
                              <m:r>
                                <a:rPr lang="en-US" altLang="en-US" sz="2400" i="1" dirty="0">
                                  <a:solidFill>
                                    <a:srgbClr val="000000"/>
                                  </a:solidFill>
                                  <a:latin typeface="Cambria Math" panose="02040503050406030204" pitchFamily="18" charset="0"/>
                                  <a:ea typeface="宋体" panose="02010600030101010101" pitchFamily="2" charset="-122"/>
                                </a:rPr>
                                <m:t>)</m:t>
                              </m:r>
                            </m:e>
                          </m:d>
                        </m:e>
                      </m:nary>
                    </m:oMath>
                  </m:oMathPara>
                </a14:m>
                <a:endParaRPr lang="en-US" altLang="zh-CN" sz="2400" dirty="0">
                  <a:latin typeface="幼圆" panose="02010509060101010101" pitchFamily="49" charset="-122"/>
                  <a:ea typeface="宋体" panose="02010600030101010101" pitchFamily="2" charset="-122"/>
                </a:endParaRPr>
              </a:p>
            </p:txBody>
          </p:sp>
        </mc:Choice>
        <mc:Fallback xmlns="">
          <p:sp>
            <p:nvSpPr>
              <p:cNvPr id="9" name="矩形 8">
                <a:extLst>
                  <a:ext uri="{FF2B5EF4-FFF2-40B4-BE49-F238E27FC236}">
                    <a16:creationId xmlns:a16="http://schemas.microsoft.com/office/drawing/2014/main" id="{AA1EE005-B4EF-4891-B716-C687BC75E705}"/>
                  </a:ext>
                </a:extLst>
              </p:cNvPr>
              <p:cNvSpPr>
                <a:spLocks noRot="1" noChangeAspect="1" noMove="1" noResize="1" noEditPoints="1" noAdjustHandles="1" noChangeArrowheads="1" noChangeShapeType="1" noTextEdit="1"/>
              </p:cNvSpPr>
              <p:nvPr/>
            </p:nvSpPr>
            <p:spPr>
              <a:xfrm>
                <a:off x="381000" y="1140400"/>
                <a:ext cx="8028781" cy="1507592"/>
              </a:xfrm>
              <a:prstGeom prst="rect">
                <a:avLst/>
              </a:prstGeom>
              <a:blipFill>
                <a:blip r:embed="rId6"/>
                <a:stretch>
                  <a:fillRect l="-1063" t="-32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9330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FB3A12D3-864E-45DB-BC60-F67CF7A5CFFB}"/>
              </a:ext>
            </a:extLst>
          </p:cNvPr>
          <p:cNvSpPr>
            <a:spLocks noGrp="1" noChangeArrowheads="1"/>
          </p:cNvSpPr>
          <p:nvPr>
            <p:ph type="title"/>
          </p:nvPr>
        </p:nvSpPr>
        <p:spPr/>
        <p:txBody>
          <a:bodyPr/>
          <a:lstStyle/>
          <a:p>
            <a:r>
              <a:rPr lang="zh-CN" altLang="en-US"/>
              <a:t>分类技术</a:t>
            </a:r>
          </a:p>
        </p:txBody>
      </p:sp>
      <p:sp>
        <p:nvSpPr>
          <p:cNvPr id="10243" name="Rectangle 5">
            <a:extLst>
              <a:ext uri="{FF2B5EF4-FFF2-40B4-BE49-F238E27FC236}">
                <a16:creationId xmlns:a16="http://schemas.microsoft.com/office/drawing/2014/main" id="{4F22DB29-D0B9-4706-87A4-2D1FB3858978}"/>
              </a:ext>
            </a:extLst>
          </p:cNvPr>
          <p:cNvSpPr>
            <a:spLocks noGrp="1" noChangeArrowheads="1"/>
          </p:cNvSpPr>
          <p:nvPr>
            <p:ph idx="1"/>
          </p:nvPr>
        </p:nvSpPr>
        <p:spPr/>
        <p:txBody>
          <a:bodyPr/>
          <a:lstStyle/>
          <a:p>
            <a:pPr>
              <a:lnSpc>
                <a:spcPct val="90000"/>
              </a:lnSpc>
              <a:buFont typeface="Wingdings" panose="05000000000000000000" pitchFamily="2" charset="2"/>
              <a:buChar char="n"/>
            </a:pPr>
            <a:r>
              <a:rPr lang="zh-CN" altLang="en-US" dirty="0"/>
              <a:t>基本分类器</a:t>
            </a:r>
            <a:endParaRPr lang="en-US" altLang="en-US" dirty="0"/>
          </a:p>
          <a:p>
            <a:pPr lvl="1">
              <a:lnSpc>
                <a:spcPct val="90000"/>
              </a:lnSpc>
            </a:pPr>
            <a:r>
              <a:rPr lang="zh-CN" altLang="en-US" dirty="0"/>
              <a:t>决策树分类器</a:t>
            </a:r>
            <a:endParaRPr lang="en-US" altLang="en-US" dirty="0"/>
          </a:p>
          <a:p>
            <a:pPr lvl="1">
              <a:lnSpc>
                <a:spcPct val="90000"/>
              </a:lnSpc>
            </a:pPr>
            <a:r>
              <a:rPr lang="zh-CN" altLang="en-US" dirty="0"/>
              <a:t>基于规则的分类器</a:t>
            </a:r>
            <a:endParaRPr lang="en-US" altLang="zh-CN" dirty="0"/>
          </a:p>
          <a:p>
            <a:pPr lvl="1">
              <a:lnSpc>
                <a:spcPct val="90000"/>
              </a:lnSpc>
            </a:pPr>
            <a:r>
              <a:rPr lang="zh-CN" altLang="en-US" dirty="0"/>
              <a:t>最邻近分类器</a:t>
            </a:r>
            <a:endParaRPr lang="en-US" altLang="zh-CN" dirty="0"/>
          </a:p>
          <a:p>
            <a:pPr lvl="1">
              <a:lnSpc>
                <a:spcPct val="90000"/>
              </a:lnSpc>
            </a:pPr>
            <a:r>
              <a:rPr lang="zh-CN" altLang="en-US" dirty="0"/>
              <a:t>朴素贝叶斯分类器与贝叶斯网络</a:t>
            </a:r>
            <a:endParaRPr lang="en-US" altLang="zh-CN" dirty="0"/>
          </a:p>
          <a:p>
            <a:pPr lvl="1">
              <a:lnSpc>
                <a:spcPct val="90000"/>
              </a:lnSpc>
            </a:pPr>
            <a:r>
              <a:rPr lang="en-US" altLang="zh-CN" dirty="0"/>
              <a:t>Logistic </a:t>
            </a:r>
            <a:r>
              <a:rPr lang="zh-CN" altLang="en-US" dirty="0"/>
              <a:t>回归</a:t>
            </a:r>
            <a:endParaRPr lang="en-US" altLang="zh-CN" dirty="0"/>
          </a:p>
          <a:p>
            <a:pPr lvl="1">
              <a:lnSpc>
                <a:spcPct val="90000"/>
              </a:lnSpc>
            </a:pPr>
            <a:r>
              <a:rPr lang="zh-CN" altLang="en-US" dirty="0">
                <a:solidFill>
                  <a:srgbClr val="FF0000"/>
                </a:solidFill>
              </a:rPr>
              <a:t>支持向量机</a:t>
            </a:r>
            <a:endParaRPr lang="en-US" altLang="en-US" dirty="0">
              <a:solidFill>
                <a:srgbClr val="FF0000"/>
              </a:solidFill>
            </a:endParaRPr>
          </a:p>
          <a:p>
            <a:pPr lvl="1">
              <a:lnSpc>
                <a:spcPct val="90000"/>
              </a:lnSpc>
            </a:pPr>
            <a:r>
              <a:rPr lang="zh-CN" altLang="en-US" dirty="0"/>
              <a:t>神经网络</a:t>
            </a:r>
            <a:endParaRPr lang="en-US" altLang="en-US" dirty="0"/>
          </a:p>
          <a:p>
            <a:pPr>
              <a:lnSpc>
                <a:spcPct val="90000"/>
              </a:lnSpc>
              <a:buFont typeface="Wingdings" panose="05000000000000000000" pitchFamily="2" charset="2"/>
              <a:buChar char="n"/>
            </a:pPr>
            <a:r>
              <a:rPr lang="zh-CN" altLang="en-US" dirty="0"/>
              <a:t>组合分类器</a:t>
            </a:r>
            <a:endParaRPr lang="en-US" altLang="en-US" dirty="0"/>
          </a:p>
          <a:p>
            <a:pPr lvl="1">
              <a:lnSpc>
                <a:spcPct val="90000"/>
              </a:lnSpc>
            </a:pPr>
            <a:r>
              <a:rPr lang="zh-CN" altLang="en-US" dirty="0"/>
              <a:t>增强、装袋、随机森林</a:t>
            </a:r>
            <a:endParaRPr lang="en-US" altLang="en-US" dirty="0"/>
          </a:p>
        </p:txBody>
      </p:sp>
      <p:sp>
        <p:nvSpPr>
          <p:cNvPr id="10246" name="Slide Number Placeholder 3">
            <a:extLst>
              <a:ext uri="{FF2B5EF4-FFF2-40B4-BE49-F238E27FC236}">
                <a16:creationId xmlns:a16="http://schemas.microsoft.com/office/drawing/2014/main" id="{A36A3BCD-ACD3-4E8C-9227-BB7B5F93139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a:buChar char="l"/>
              <a:defRPr sz="2800">
                <a:solidFill>
                  <a:schemeClr val="tx1"/>
                </a:solidFill>
                <a:latin typeface="Century Gothic" panose="020B0502020202020204" pitchFamily="34" charset="0"/>
                <a:ea typeface="MS PGothic"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Century Gothic" panose="020B0502020202020204" pitchFamily="34" charset="0"/>
                <a:ea typeface="MS PGothic"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Century Gothic" panose="020B0502020202020204" pitchFamily="34" charset="0"/>
                <a:ea typeface="MS PGothic"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ct val="0"/>
              </a:spcAft>
              <a:buClrTx/>
              <a:buSzTx/>
              <a:buFontTx/>
              <a:buNone/>
            </a:pPr>
            <a:fld id="{A2A95FFF-1269-4846-A398-4990033BB379}" type="slidenum">
              <a:rPr lang="en-US" altLang="zh-CN" sz="1200">
                <a:solidFill>
                  <a:srgbClr val="898989"/>
                </a:solidFill>
                <a:latin typeface="Arial" panose="020B0604020202020204" pitchFamily="34" charset="0"/>
              </a:rPr>
              <a:pPr>
                <a:spcBef>
                  <a:spcPct val="0"/>
                </a:spcBef>
                <a:spcAft>
                  <a:spcPct val="0"/>
                </a:spcAft>
                <a:buClrTx/>
                <a:buSzTx/>
                <a:buFontTx/>
                <a:buNone/>
              </a:pPr>
              <a:t>58</a:t>
            </a:fld>
            <a:endParaRPr lang="en-US" altLang="zh-CN" sz="1200">
              <a:solidFill>
                <a:srgbClr val="898989"/>
              </a:solidFill>
              <a:latin typeface="Arial" panose="020B0604020202020204" pitchFamily="34" charset="0"/>
            </a:endParaRPr>
          </a:p>
        </p:txBody>
      </p:sp>
    </p:spTree>
    <p:extLst>
      <p:ext uri="{BB962C8B-B14F-4D97-AF65-F5344CB8AC3E}">
        <p14:creationId xmlns:p14="http://schemas.microsoft.com/office/powerpoint/2010/main" val="3297383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2A1AD8B-5A4E-45BA-B462-0D32C38C289E}"/>
              </a:ext>
            </a:extLst>
          </p:cNvPr>
          <p:cNvSpPr>
            <a:spLocks noGrp="1" noChangeArrowheads="1"/>
          </p:cNvSpPr>
          <p:nvPr>
            <p:ph type="title"/>
          </p:nvPr>
        </p:nvSpPr>
        <p:spPr/>
        <p:txBody>
          <a:bodyPr/>
          <a:lstStyle/>
          <a:p>
            <a:r>
              <a:rPr lang="zh-CN" altLang="en-US">
                <a:ea typeface="宋体" panose="02010600030101010101" pitchFamily="2" charset="-122"/>
              </a:rPr>
              <a:t>支持向量机</a:t>
            </a:r>
            <a:endParaRPr lang="en-US" altLang="en-US"/>
          </a:p>
        </p:txBody>
      </p:sp>
      <p:graphicFrame>
        <p:nvGraphicFramePr>
          <p:cNvPr id="12292" name="Object 2">
            <a:extLst>
              <a:ext uri="{FF2B5EF4-FFF2-40B4-BE49-F238E27FC236}">
                <a16:creationId xmlns:a16="http://schemas.microsoft.com/office/drawing/2014/main" id="{294DA363-CD68-4D7D-825E-2BEBD8D88095}"/>
              </a:ext>
            </a:extLst>
          </p:cNvPr>
          <p:cNvGraphicFramePr>
            <a:graphicFrameLocks noGrp="1" noChangeAspect="1"/>
          </p:cNvGraphicFramePr>
          <p:nvPr>
            <p:ph sz="half" idx="4294967295"/>
            <p:extLst/>
          </p:nvPr>
        </p:nvGraphicFramePr>
        <p:xfrm>
          <a:off x="3749040" y="1906687"/>
          <a:ext cx="4876800" cy="4121150"/>
        </p:xfrm>
        <a:graphic>
          <a:graphicData uri="http://schemas.openxmlformats.org/presentationml/2006/ole">
            <mc:AlternateContent xmlns:mc="http://schemas.openxmlformats.org/markup-compatibility/2006">
              <mc:Choice xmlns:v="urn:schemas-microsoft-com:vml" Requires="v">
                <p:oleObj spid="_x0000_s181295" name="Visio" r:id="rId3" imgW="7442200" imgH="7023100" progId="Visio.Drawing.6">
                  <p:embed/>
                </p:oleObj>
              </mc:Choice>
              <mc:Fallback>
                <p:oleObj name="Visio" r:id="rId3" imgW="7442200" imgH="7023100" progId="Visio.Drawing.6">
                  <p:embed/>
                  <p:pic>
                    <p:nvPicPr>
                      <p:cNvPr id="12292" name="Object 2">
                        <a:extLst>
                          <a:ext uri="{FF2B5EF4-FFF2-40B4-BE49-F238E27FC236}">
                            <a16:creationId xmlns:a16="http://schemas.microsoft.com/office/drawing/2014/main" id="{294DA363-CD68-4D7D-825E-2BEBD8D88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040" y="1906687"/>
                        <a:ext cx="4876800" cy="412115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FC92F38-96B6-42AB-BCF1-392EEA944489}"/>
                  </a:ext>
                </a:extLst>
              </p:cNvPr>
              <p:cNvSpPr txBox="1"/>
              <p:nvPr/>
            </p:nvSpPr>
            <p:spPr>
              <a:xfrm>
                <a:off x="381001" y="1060450"/>
                <a:ext cx="8458200" cy="830997"/>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0" dirty="0"/>
                  <a:t>对于每个分离超平面</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i="1" dirty="0" smtClean="0">
                            <a:solidFill>
                              <a:srgbClr val="000000"/>
                            </a:solidFill>
                            <a:latin typeface="Cambria Math" panose="02040503050406030204" pitchFamily="18" charset="0"/>
                          </a:rPr>
                          <m:t>𝑖</m:t>
                        </m:r>
                      </m:sub>
                    </m:sSub>
                  </m:oMath>
                </a14:m>
                <a:r>
                  <a:rPr lang="en-US" altLang="zh-CN" sz="2400" b="0" dirty="0">
                    <a:solidFill>
                      <a:srgbClr val="000000"/>
                    </a:solidFill>
                  </a:rPr>
                  <a:t> </a:t>
                </a:r>
                <a:r>
                  <a:rPr lang="zh-CN" altLang="en-US" sz="2400" b="0" dirty="0"/>
                  <a:t>，找到它对应的一对平行超平面 </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i="0" dirty="0" smtClean="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1</m:t>
                        </m:r>
                      </m:sub>
                    </m:sSub>
                    <m:r>
                      <a:rPr lang="en-US" altLang="zh-CN" sz="2400" b="0" i="1" dirty="0">
                        <a:solidFill>
                          <a:srgbClr val="000000"/>
                        </a:solidFill>
                        <a:latin typeface="Cambria Math" panose="02040503050406030204" pitchFamily="18" charset="0"/>
                      </a:rPr>
                      <m:t> </m:t>
                    </m:r>
                  </m:oMath>
                </a14:m>
                <a:r>
                  <a:rPr lang="zh-CN" altLang="en-US" sz="2400" b="0" dirty="0"/>
                  <a:t>和</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i="0" dirty="0" smtClean="0">
                            <a:solidFill>
                              <a:srgbClr val="000000"/>
                            </a:solidFill>
                            <a:latin typeface="Cambria Math" panose="02040503050406030204" pitchFamily="18" charset="0"/>
                          </a:rPr>
                          <m:t>i</m:t>
                        </m:r>
                        <m:r>
                          <a:rPr lang="en-US" altLang="zh-CN" sz="2400" b="0" i="0" dirty="0" smtClean="0">
                            <a:solidFill>
                              <a:srgbClr val="000000"/>
                            </a:solidFill>
                            <a:latin typeface="Cambria Math" panose="02040503050406030204" pitchFamily="18" charset="0"/>
                          </a:rPr>
                          <m:t>2</m:t>
                        </m:r>
                      </m:sub>
                    </m:sSub>
                    <m:r>
                      <a:rPr lang="en-US" altLang="zh-CN" sz="2400" b="0" i="1" dirty="0">
                        <a:solidFill>
                          <a:srgbClr val="000000"/>
                        </a:solidFill>
                        <a:latin typeface="Cambria Math" panose="02040503050406030204" pitchFamily="18" charset="0"/>
                      </a:rPr>
                      <m:t> </m:t>
                    </m:r>
                  </m:oMath>
                </a14:m>
                <a:r>
                  <a:rPr lang="zh-CN" altLang="en-US" sz="2400" b="0" dirty="0"/>
                  <a:t>，让 </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1</m:t>
                        </m:r>
                      </m:sub>
                    </m:sSub>
                    <m:r>
                      <a:rPr lang="en-US" altLang="zh-CN" sz="2400" b="0" i="1" dirty="0">
                        <a:solidFill>
                          <a:srgbClr val="000000"/>
                        </a:solidFill>
                        <a:latin typeface="Cambria Math" panose="02040503050406030204" pitchFamily="18" charset="0"/>
                      </a:rPr>
                      <m:t> </m:t>
                    </m:r>
                  </m:oMath>
                </a14:m>
                <a:r>
                  <a:rPr lang="zh-CN" altLang="en-US" sz="2400" b="0" dirty="0"/>
                  <a:t>和</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2</m:t>
                        </m:r>
                      </m:sub>
                    </m:sSub>
                  </m:oMath>
                </a14:m>
                <a:r>
                  <a:rPr lang="zh-CN" altLang="en-US" sz="2400" b="0" dirty="0">
                    <a:solidFill>
                      <a:srgbClr val="C00000"/>
                    </a:solidFill>
                  </a:rPr>
                  <a:t> 分别触到两个类最近的样本</a:t>
                </a:r>
                <a:endParaRPr lang="en-US" altLang="zh-CN" sz="2400" b="0" dirty="0">
                  <a:solidFill>
                    <a:srgbClr val="C00000"/>
                  </a:solidFill>
                </a:endParaRPr>
              </a:p>
            </p:txBody>
          </p:sp>
        </mc:Choice>
        <mc:Fallback xmlns="">
          <p:sp>
            <p:nvSpPr>
              <p:cNvPr id="2" name="文本框 1">
                <a:extLst>
                  <a:ext uri="{FF2B5EF4-FFF2-40B4-BE49-F238E27FC236}">
                    <a16:creationId xmlns:a16="http://schemas.microsoft.com/office/drawing/2014/main" id="{9FC92F38-96B6-42AB-BCF1-392EEA944489}"/>
                  </a:ext>
                </a:extLst>
              </p:cNvPr>
              <p:cNvSpPr txBox="1">
                <a:spLocks noRot="1" noChangeAspect="1" noMove="1" noResize="1" noEditPoints="1" noAdjustHandles="1" noChangeArrowheads="1" noChangeShapeType="1" noTextEdit="1"/>
              </p:cNvSpPr>
              <p:nvPr/>
            </p:nvSpPr>
            <p:spPr>
              <a:xfrm>
                <a:off x="381001" y="1060450"/>
                <a:ext cx="8458200" cy="830997"/>
              </a:xfrm>
              <a:prstGeom prst="rect">
                <a:avLst/>
              </a:prstGeom>
              <a:blipFill>
                <a:blip r:embed="rId5"/>
                <a:stretch>
                  <a:fillRect l="-1009"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353F497-3302-49D9-825D-F401FEEBD552}"/>
                  </a:ext>
                </a:extLst>
              </p:cNvPr>
              <p:cNvSpPr txBox="1"/>
              <p:nvPr/>
            </p:nvSpPr>
            <p:spPr>
              <a:xfrm>
                <a:off x="381000" y="2090172"/>
                <a:ext cx="3200400" cy="4893647"/>
              </a:xfrm>
              <a:prstGeom prst="rect">
                <a:avLst/>
              </a:prstGeom>
              <a:noFill/>
            </p:spPr>
            <p:txBody>
              <a:bodyPr wrap="square" rtlCol="0">
                <a:spAutoFit/>
              </a:bodyPr>
              <a:lstStyle/>
              <a:p>
                <a:pPr marL="342900" indent="-342900">
                  <a:buFont typeface="Wingdings" panose="05000000000000000000" pitchFamily="2" charset="2"/>
                  <a:buChar char="n"/>
                </a:pPr>
                <a14:m>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b="0" i="0" dirty="0" smtClean="0">
                            <a:latin typeface="Cambria Math" panose="02040503050406030204" pitchFamily="18" charset="0"/>
                          </a:rPr>
                          <m:t>B</m:t>
                        </m:r>
                      </m:e>
                      <m:sub>
                        <m:r>
                          <a:rPr lang="en-US" altLang="zh-CN" sz="2400" b="0" i="0" dirty="0" smtClean="0">
                            <a:latin typeface="Cambria Math" panose="02040503050406030204" pitchFamily="18" charset="0"/>
                          </a:rPr>
                          <m:t>1</m:t>
                        </m:r>
                      </m:sub>
                    </m:sSub>
                  </m:oMath>
                </a14:m>
                <a:r>
                  <a:rPr lang="en-US" altLang="zh-CN" sz="2400" b="0" dirty="0"/>
                  <a:t> </a:t>
                </a:r>
                <a:r>
                  <a:rPr lang="zh-CN" altLang="en-US" sz="2400" b="0" dirty="0"/>
                  <a:t>对应 </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i="0" dirty="0" smtClean="0">
                            <a:solidFill>
                              <a:srgbClr val="000000"/>
                            </a:solidFill>
                            <a:latin typeface="Cambria Math" panose="02040503050406030204" pitchFamily="18" charset="0"/>
                          </a:rPr>
                          <m:t>b</m:t>
                        </m:r>
                      </m:e>
                      <m:sub>
                        <m:r>
                          <a:rPr lang="en-US" altLang="zh-CN" sz="2400" b="0" i="0" dirty="0">
                            <a:solidFill>
                              <a:srgbClr val="000000"/>
                            </a:solidFill>
                            <a:latin typeface="Cambria Math" panose="02040503050406030204" pitchFamily="18" charset="0"/>
                          </a:rPr>
                          <m:t>1</m:t>
                        </m:r>
                        <m:r>
                          <a:rPr lang="en-US" altLang="zh-CN" sz="2400" b="0" i="0" dirty="0" smtClean="0">
                            <a:solidFill>
                              <a:srgbClr val="000000"/>
                            </a:solidFill>
                            <a:latin typeface="Cambria Math" panose="02040503050406030204" pitchFamily="18" charset="0"/>
                          </a:rPr>
                          <m:t>1</m:t>
                        </m:r>
                      </m:sub>
                    </m:sSub>
                  </m:oMath>
                </a14:m>
                <a:r>
                  <a:rPr lang="en-US" altLang="zh-CN" sz="2400" b="0" dirty="0">
                    <a:solidFill>
                      <a:srgbClr val="000000"/>
                    </a:solidFill>
                  </a:rPr>
                  <a:t> </a:t>
                </a:r>
                <a:r>
                  <a:rPr lang="zh-CN" altLang="en-US" sz="2400" b="0" dirty="0">
                    <a:solidFill>
                      <a:srgbClr val="000000"/>
                    </a:solidFill>
                  </a:rPr>
                  <a:t>和</a:t>
                </a:r>
                <a:r>
                  <a:rPr lang="en-US" altLang="zh-CN" sz="2400" b="0" dirty="0">
                    <a:solidFill>
                      <a:srgbClr val="000000"/>
                    </a:solidFill>
                  </a:rPr>
                  <a:t> </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dirty="0">
                            <a:solidFill>
                              <a:srgbClr val="000000"/>
                            </a:solidFill>
                            <a:latin typeface="Cambria Math" panose="02040503050406030204" pitchFamily="18" charset="0"/>
                          </a:rPr>
                          <m:t>1</m:t>
                        </m:r>
                        <m:r>
                          <a:rPr lang="en-US" altLang="zh-CN" sz="2400" b="0" i="1" dirty="0" smtClean="0">
                            <a:solidFill>
                              <a:srgbClr val="000000"/>
                            </a:solidFill>
                            <a:latin typeface="Cambria Math" panose="02040503050406030204" pitchFamily="18" charset="0"/>
                          </a:rPr>
                          <m:t>2</m:t>
                        </m:r>
                      </m:sub>
                    </m:sSub>
                  </m:oMath>
                </a14:m>
                <a:endParaRPr lang="en-US" altLang="zh-CN" sz="2400" b="0" dirty="0"/>
              </a:p>
              <a:p>
                <a:pPr marL="342900" lvl="0" indent="-342900">
                  <a:buFont typeface="Wingdings" panose="05000000000000000000" pitchFamily="2" charset="2"/>
                  <a:buChar char="n"/>
                </a:pP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i="0" dirty="0" smtClean="0">
                            <a:solidFill>
                              <a:srgbClr val="000000"/>
                            </a:solidFill>
                            <a:latin typeface="Cambria Math" panose="02040503050406030204" pitchFamily="18" charset="0"/>
                          </a:rPr>
                          <m:t>2</m:t>
                        </m:r>
                      </m:sub>
                    </m:sSub>
                  </m:oMath>
                </a14:m>
                <a:r>
                  <a:rPr lang="en-US" altLang="zh-CN" sz="2400" b="0" dirty="0">
                    <a:solidFill>
                      <a:srgbClr val="000000"/>
                    </a:solidFill>
                  </a:rPr>
                  <a:t> </a:t>
                </a:r>
                <a:r>
                  <a:rPr lang="zh-CN" altLang="en-US" sz="2400" b="0" dirty="0">
                    <a:solidFill>
                      <a:srgbClr val="000000"/>
                    </a:solidFill>
                  </a:rPr>
                  <a:t>对应 </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i="0" dirty="0" smtClean="0">
                            <a:solidFill>
                              <a:srgbClr val="000000"/>
                            </a:solidFill>
                            <a:latin typeface="Cambria Math" panose="02040503050406030204" pitchFamily="18" charset="0"/>
                          </a:rPr>
                          <m:t>2</m:t>
                        </m:r>
                        <m:r>
                          <a:rPr lang="en-US" altLang="zh-CN" sz="2400" b="0" dirty="0">
                            <a:solidFill>
                              <a:srgbClr val="000000"/>
                            </a:solidFill>
                            <a:latin typeface="Cambria Math" panose="02040503050406030204" pitchFamily="18" charset="0"/>
                          </a:rPr>
                          <m:t>1</m:t>
                        </m:r>
                      </m:sub>
                    </m:sSub>
                  </m:oMath>
                </a14:m>
                <a:r>
                  <a:rPr lang="en-US" altLang="zh-CN" sz="2400" b="0" dirty="0">
                    <a:solidFill>
                      <a:srgbClr val="000000"/>
                    </a:solidFill>
                  </a:rPr>
                  <a:t> </a:t>
                </a:r>
                <a:r>
                  <a:rPr lang="zh-CN" altLang="en-US" sz="2400" b="0" dirty="0">
                    <a:solidFill>
                      <a:srgbClr val="000000"/>
                    </a:solidFill>
                  </a:rPr>
                  <a:t>和</a:t>
                </a:r>
                <a:r>
                  <a:rPr lang="en-US" altLang="zh-CN" sz="2400" b="0" dirty="0">
                    <a:solidFill>
                      <a:srgbClr val="000000"/>
                    </a:solidFill>
                  </a:rPr>
                  <a:t> </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i="0" dirty="0" smtClean="0">
                            <a:solidFill>
                              <a:srgbClr val="000000"/>
                            </a:solidFill>
                            <a:latin typeface="Cambria Math" panose="02040503050406030204" pitchFamily="18" charset="0"/>
                          </a:rPr>
                          <m:t>2</m:t>
                        </m:r>
                        <m:r>
                          <a:rPr lang="en-US" altLang="zh-CN" sz="2400" b="0" i="1" dirty="0">
                            <a:solidFill>
                              <a:srgbClr val="000000"/>
                            </a:solidFill>
                            <a:latin typeface="Cambria Math" panose="02040503050406030204" pitchFamily="18" charset="0"/>
                          </a:rPr>
                          <m:t>2</m:t>
                        </m:r>
                      </m:sub>
                    </m:sSub>
                  </m:oMath>
                </a14:m>
                <a:endParaRPr lang="en-US" altLang="zh-CN" sz="2400" b="0" dirty="0">
                  <a:solidFill>
                    <a:srgbClr val="000000"/>
                  </a:solidFill>
                </a:endParaRPr>
              </a:p>
              <a:p>
                <a:pPr marL="342900" indent="-342900">
                  <a:buFont typeface="Wingdings" panose="05000000000000000000" pitchFamily="2" charset="2"/>
                  <a:buChar char="n"/>
                </a:pPr>
                <a:endParaRPr lang="en-US" altLang="zh-CN" sz="2400" b="0" dirty="0"/>
              </a:p>
              <a:p>
                <a:pPr marL="342900" indent="-342900">
                  <a:buFont typeface="Wingdings" panose="05000000000000000000" pitchFamily="2" charset="2"/>
                  <a:buChar char="n"/>
                </a:pPr>
                <a:r>
                  <a:rPr lang="zh-CN" altLang="en-US" sz="2400" b="0" dirty="0">
                    <a:solidFill>
                      <a:srgbClr val="000000"/>
                    </a:solidFill>
                  </a:rPr>
                  <a:t>这</a:t>
                </a:r>
                <a:r>
                  <a:rPr lang="zh-CN" altLang="en-US" sz="2400" dirty="0">
                    <a:solidFill>
                      <a:srgbClr val="0070C0"/>
                    </a:solidFill>
                  </a:rPr>
                  <a:t>两个平行超平面</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1</m:t>
                        </m:r>
                      </m:sub>
                    </m:sSub>
                    <m:r>
                      <a:rPr lang="en-US" altLang="zh-CN" sz="2400" b="0" i="1" dirty="0">
                        <a:solidFill>
                          <a:srgbClr val="000000"/>
                        </a:solidFill>
                        <a:latin typeface="Cambria Math" panose="02040503050406030204" pitchFamily="18" charset="0"/>
                      </a:rPr>
                      <m:t> </m:t>
                    </m:r>
                  </m:oMath>
                </a14:m>
                <a:r>
                  <a:rPr lang="zh-CN" altLang="en-US" sz="2400" b="0" dirty="0">
                    <a:solidFill>
                      <a:srgbClr val="000000"/>
                    </a:solidFill>
                  </a:rPr>
                  <a:t>和</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2</m:t>
                        </m:r>
                      </m:sub>
                    </m:sSub>
                  </m:oMath>
                </a14:m>
                <a:r>
                  <a:rPr lang="zh-CN" altLang="en-US" sz="2400" b="0" dirty="0"/>
                  <a:t>称为</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i="1" dirty="0">
                            <a:solidFill>
                              <a:srgbClr val="000000"/>
                            </a:solidFill>
                            <a:latin typeface="Cambria Math" panose="02040503050406030204" pitchFamily="18" charset="0"/>
                          </a:rPr>
                          <m:t>𝑖</m:t>
                        </m:r>
                      </m:sub>
                    </m:sSub>
                  </m:oMath>
                </a14:m>
                <a:r>
                  <a:rPr lang="zh-CN" altLang="en-US" sz="2400" b="0" dirty="0"/>
                  <a:t>的</a:t>
                </a:r>
                <a:r>
                  <a:rPr lang="zh-CN" altLang="en-US" sz="2400" dirty="0">
                    <a:solidFill>
                      <a:srgbClr val="0070C0"/>
                    </a:solidFill>
                  </a:rPr>
                  <a:t>边缘超平面</a:t>
                </a:r>
                <a:endParaRPr lang="en-US" altLang="zh-CN" sz="2400" dirty="0">
                  <a:solidFill>
                    <a:srgbClr val="0070C0"/>
                  </a:solidFill>
                </a:endParaRPr>
              </a:p>
              <a:p>
                <a:pPr marL="342900" indent="-342900">
                  <a:buFont typeface="Wingdings" panose="05000000000000000000" pitchFamily="2" charset="2"/>
                  <a:buChar char="n"/>
                </a:pPr>
                <a:endParaRPr lang="en-US" altLang="zh-CN" sz="2400" b="0" dirty="0"/>
              </a:p>
              <a:p>
                <a:pPr marL="342900" indent="-342900">
                  <a:buFont typeface="Wingdings" panose="05000000000000000000" pitchFamily="2" charset="2"/>
                  <a:buChar char="n"/>
                </a:pPr>
                <a:r>
                  <a:rPr lang="zh-CN" altLang="en-US" sz="2400" dirty="0">
                    <a:solidFill>
                      <a:srgbClr val="0070C0"/>
                    </a:solidFill>
                  </a:rPr>
                  <a:t>边缘超平面</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1</m:t>
                        </m:r>
                      </m:sub>
                    </m:sSub>
                    <m:r>
                      <a:rPr lang="en-US" altLang="zh-CN" sz="2400" b="0" i="1" dirty="0">
                        <a:solidFill>
                          <a:srgbClr val="000000"/>
                        </a:solidFill>
                        <a:latin typeface="Cambria Math" panose="02040503050406030204" pitchFamily="18" charset="0"/>
                      </a:rPr>
                      <m:t> </m:t>
                    </m:r>
                  </m:oMath>
                </a14:m>
                <a:r>
                  <a:rPr lang="zh-CN" altLang="en-US" sz="2400" b="0" dirty="0">
                    <a:solidFill>
                      <a:srgbClr val="000000"/>
                    </a:solidFill>
                  </a:rPr>
                  <a:t>和</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2</m:t>
                        </m:r>
                      </m:sub>
                    </m:sSub>
                  </m:oMath>
                </a14:m>
                <a:r>
                  <a:rPr lang="zh-CN" altLang="en-US" sz="2400" dirty="0">
                    <a:solidFill>
                      <a:srgbClr val="0070C0"/>
                    </a:solidFill>
                  </a:rPr>
                  <a:t>之间的距离</a:t>
                </a:r>
                <a:r>
                  <a:rPr lang="zh-CN" altLang="en-US" sz="2400" b="0" dirty="0"/>
                  <a:t>叫做分离超平面</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i="1" dirty="0">
                            <a:solidFill>
                              <a:srgbClr val="000000"/>
                            </a:solidFill>
                            <a:latin typeface="Cambria Math" panose="02040503050406030204" pitchFamily="18" charset="0"/>
                          </a:rPr>
                          <m:t>𝑖</m:t>
                        </m:r>
                      </m:sub>
                    </m:sSub>
                  </m:oMath>
                </a14:m>
                <a:r>
                  <a:rPr lang="en-US" altLang="zh-CN" sz="2400" b="0" dirty="0">
                    <a:solidFill>
                      <a:srgbClr val="000000"/>
                    </a:solidFill>
                  </a:rPr>
                  <a:t> </a:t>
                </a:r>
                <a:r>
                  <a:rPr lang="zh-CN" altLang="en-US" sz="2400" b="0" dirty="0">
                    <a:solidFill>
                      <a:srgbClr val="000000"/>
                    </a:solidFill>
                  </a:rPr>
                  <a:t>的</a:t>
                </a:r>
                <a:r>
                  <a:rPr lang="zh-CN" altLang="en-US" sz="2400" dirty="0">
                    <a:solidFill>
                      <a:srgbClr val="CC3300"/>
                    </a:solidFill>
                  </a:rPr>
                  <a:t>边缘</a:t>
                </a:r>
                <a:r>
                  <a:rPr lang="zh-CN" altLang="en-US" sz="2400" b="0" dirty="0">
                    <a:solidFill>
                      <a:srgbClr val="000000"/>
                    </a:solidFill>
                  </a:rPr>
                  <a:t>（</a:t>
                </a:r>
                <a:r>
                  <a:rPr lang="en-US" altLang="zh-CN" sz="2400" b="0" dirty="0">
                    <a:solidFill>
                      <a:srgbClr val="000000"/>
                    </a:solidFill>
                  </a:rPr>
                  <a:t>margin</a:t>
                </a:r>
                <a:r>
                  <a:rPr lang="zh-CN" altLang="en-US" sz="2400" b="0" dirty="0">
                    <a:solidFill>
                      <a:srgbClr val="000000"/>
                    </a:solidFill>
                  </a:rPr>
                  <a:t>）</a:t>
                </a:r>
                <a:endParaRPr lang="en-US" altLang="zh-CN" sz="2400" b="0" dirty="0">
                  <a:solidFill>
                    <a:srgbClr val="000000"/>
                  </a:solidFill>
                </a:endParaRPr>
              </a:p>
              <a:p>
                <a:pPr marL="342900" indent="-342900">
                  <a:buFont typeface="Wingdings" panose="05000000000000000000" pitchFamily="2" charset="2"/>
                  <a:buChar char="n"/>
                </a:pPr>
                <a:endParaRPr lang="en-US" altLang="zh-CN" sz="2400" b="0" dirty="0">
                  <a:solidFill>
                    <a:srgbClr val="000000"/>
                  </a:solidFill>
                </a:endParaRPr>
              </a:p>
              <a:p>
                <a:pPr marL="342900" indent="-342900">
                  <a:buFont typeface="Wingdings" panose="05000000000000000000" pitchFamily="2" charset="2"/>
                  <a:buChar char="n"/>
                </a:pPr>
                <a:endParaRPr lang="en-US" altLang="zh-CN" sz="2400" b="0" dirty="0"/>
              </a:p>
            </p:txBody>
          </p:sp>
        </mc:Choice>
        <mc:Fallback xmlns="">
          <p:sp>
            <p:nvSpPr>
              <p:cNvPr id="6" name="文本框 5">
                <a:extLst>
                  <a:ext uri="{FF2B5EF4-FFF2-40B4-BE49-F238E27FC236}">
                    <a16:creationId xmlns:a16="http://schemas.microsoft.com/office/drawing/2014/main" id="{8353F497-3302-49D9-825D-F401FEEBD552}"/>
                  </a:ext>
                </a:extLst>
              </p:cNvPr>
              <p:cNvSpPr txBox="1">
                <a:spLocks noRot="1" noChangeAspect="1" noMove="1" noResize="1" noEditPoints="1" noAdjustHandles="1" noChangeArrowheads="1" noChangeShapeType="1" noTextEdit="1"/>
              </p:cNvSpPr>
              <p:nvPr/>
            </p:nvSpPr>
            <p:spPr>
              <a:xfrm>
                <a:off x="381000" y="2090172"/>
                <a:ext cx="3200400" cy="4893647"/>
              </a:xfrm>
              <a:prstGeom prst="rect">
                <a:avLst/>
              </a:prstGeom>
              <a:blipFill>
                <a:blip r:embed="rId6"/>
                <a:stretch>
                  <a:fillRect l="-2667" t="-996" r="-1524"/>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AD9BAC1-64B6-4B6D-918F-E721DA4AC69F}"/>
              </a:ext>
            </a:extLst>
          </p:cNvPr>
          <p:cNvSpPr>
            <a:spLocks noGrp="1" noChangeArrowheads="1"/>
          </p:cNvSpPr>
          <p:nvPr>
            <p:ph type="title"/>
          </p:nvPr>
        </p:nvSpPr>
        <p:spPr/>
        <p:txBody>
          <a:bodyPr/>
          <a:lstStyle/>
          <a:p>
            <a:r>
              <a:rPr lang="zh-CN" altLang="en-US" dirty="0"/>
              <a:t>相似度和相异度</a:t>
            </a:r>
          </a:p>
        </p:txBody>
      </p:sp>
      <p:sp>
        <p:nvSpPr>
          <p:cNvPr id="65539" name="Rectangle 3">
            <a:extLst>
              <a:ext uri="{FF2B5EF4-FFF2-40B4-BE49-F238E27FC236}">
                <a16:creationId xmlns:a16="http://schemas.microsoft.com/office/drawing/2014/main" id="{6B14508A-AA0F-4B46-9D8B-A5911DDA03E3}"/>
              </a:ext>
            </a:extLst>
          </p:cNvPr>
          <p:cNvSpPr>
            <a:spLocks noGrp="1" noChangeArrowheads="1"/>
          </p:cNvSpPr>
          <p:nvPr>
            <p:ph idx="1"/>
          </p:nvPr>
        </p:nvSpPr>
        <p:spPr>
          <a:xfrm>
            <a:off x="342900" y="1052736"/>
            <a:ext cx="8318500" cy="5181600"/>
          </a:xfrm>
        </p:spPr>
        <p:txBody>
          <a:bodyPr/>
          <a:lstStyle/>
          <a:p>
            <a:pPr>
              <a:buFont typeface="Wingdings" panose="05000000000000000000" pitchFamily="2" charset="2"/>
              <a:buChar char="n"/>
            </a:pPr>
            <a:r>
              <a:rPr lang="zh-CN" altLang="en-US" dirty="0">
                <a:ea typeface="宋体" panose="02010600030101010101" pitchFamily="2" charset="-122"/>
              </a:rPr>
              <a:t>聚类、</a:t>
            </a:r>
            <a:r>
              <a:rPr lang="en-US" altLang="zh-CN" dirty="0">
                <a:ea typeface="宋体" panose="02010600030101010101" pitchFamily="2" charset="-122"/>
              </a:rPr>
              <a:t>K</a:t>
            </a:r>
            <a:r>
              <a:rPr lang="zh-CN" altLang="en-US" dirty="0">
                <a:ea typeface="宋体" panose="02010600030101010101" pitchFamily="2" charset="-122"/>
              </a:rPr>
              <a:t>近邻分类、异常检测</a:t>
            </a:r>
            <a:endParaRPr lang="en-US" altLang="zh-CN" dirty="0">
              <a:ea typeface="宋体" panose="02010600030101010101" pitchFamily="2" charset="-122"/>
            </a:endParaRPr>
          </a:p>
          <a:p>
            <a:pPr>
              <a:buFont typeface="Wingdings" panose="05000000000000000000" pitchFamily="2" charset="2"/>
              <a:buChar char="n"/>
            </a:pPr>
            <a:r>
              <a:rPr lang="zh-CN" altLang="en-US" dirty="0">
                <a:ea typeface="宋体" panose="02010600030101010101" pitchFamily="2" charset="-122"/>
              </a:rPr>
              <a:t>相似度 </a:t>
            </a:r>
            <a:r>
              <a:rPr lang="en-US" altLang="zh-CN" dirty="0">
                <a:ea typeface="宋体" panose="02010600030101010101" pitchFamily="2" charset="-122"/>
              </a:rPr>
              <a:t>Similarity</a:t>
            </a:r>
          </a:p>
          <a:p>
            <a:pPr lvl="1"/>
            <a:r>
              <a:rPr lang="zh-CN" altLang="en-US" dirty="0">
                <a:ea typeface="宋体" panose="02010600030101010101" pitchFamily="2" charset="-122"/>
              </a:rPr>
              <a:t>两个向量相似程度的数值度量</a:t>
            </a:r>
            <a:endParaRPr lang="en-US" altLang="zh-CN" dirty="0">
              <a:ea typeface="宋体" panose="02010600030101010101" pitchFamily="2" charset="-122"/>
            </a:endParaRPr>
          </a:p>
          <a:p>
            <a:pPr lvl="1"/>
            <a:r>
              <a:rPr lang="zh-CN" altLang="en-US" dirty="0">
                <a:ea typeface="宋体" panose="02010600030101010101" pitchFamily="2" charset="-122"/>
              </a:rPr>
              <a:t>两个向量越相似，相似度越高</a:t>
            </a:r>
          </a:p>
          <a:p>
            <a:pPr lvl="1"/>
            <a:r>
              <a:rPr lang="zh-CN" altLang="en-US" dirty="0">
                <a:ea typeface="宋体" panose="02010600030101010101" pitchFamily="2" charset="-122"/>
              </a:rPr>
              <a:t>通常在区间</a:t>
            </a:r>
            <a:r>
              <a:rPr lang="en-US" altLang="zh-CN" dirty="0">
                <a:ea typeface="宋体" panose="02010600030101010101" pitchFamily="2" charset="-122"/>
              </a:rPr>
              <a:t>[0,1]</a:t>
            </a:r>
            <a:r>
              <a:rPr lang="zh-CN" altLang="en-US" dirty="0">
                <a:ea typeface="宋体" panose="02010600030101010101" pitchFamily="2" charset="-122"/>
              </a:rPr>
              <a:t>取值</a:t>
            </a:r>
          </a:p>
          <a:p>
            <a:pPr>
              <a:buFont typeface="Wingdings" panose="05000000000000000000" pitchFamily="2" charset="2"/>
              <a:buChar char="n"/>
            </a:pPr>
            <a:r>
              <a:rPr lang="zh-CN" altLang="en-US" dirty="0">
                <a:ea typeface="宋体" panose="02010600030101010101" pitchFamily="2" charset="-122"/>
              </a:rPr>
              <a:t>相异度 </a:t>
            </a:r>
            <a:r>
              <a:rPr lang="en-US" altLang="zh-CN" dirty="0">
                <a:ea typeface="宋体" panose="02010600030101010101" pitchFamily="2" charset="-122"/>
              </a:rPr>
              <a:t>Dissimilarity / </a:t>
            </a:r>
            <a:r>
              <a:rPr lang="zh-CN" altLang="en-US" dirty="0">
                <a:ea typeface="宋体" panose="02010600030101010101" pitchFamily="2" charset="-122"/>
              </a:rPr>
              <a:t>距离 </a:t>
            </a:r>
            <a:r>
              <a:rPr lang="en-US" altLang="zh-CN" dirty="0">
                <a:ea typeface="宋体" panose="02010600030101010101" pitchFamily="2" charset="-122"/>
              </a:rPr>
              <a:t>Distance</a:t>
            </a:r>
            <a:endParaRPr lang="zh-CN" altLang="en-US" dirty="0">
              <a:ea typeface="宋体" panose="02010600030101010101" pitchFamily="2" charset="-122"/>
            </a:endParaRPr>
          </a:p>
          <a:p>
            <a:pPr lvl="1"/>
            <a:r>
              <a:rPr lang="zh-CN" altLang="en-US" dirty="0">
                <a:ea typeface="宋体" panose="02010600030101010101" pitchFamily="2" charset="-122"/>
              </a:rPr>
              <a:t>两个向量差异程度的数值度量</a:t>
            </a:r>
          </a:p>
          <a:p>
            <a:pPr lvl="1"/>
            <a:r>
              <a:rPr lang="zh-CN" altLang="en-US" dirty="0">
                <a:latin typeface="宋体" panose="02010600030101010101" pitchFamily="2" charset="-122"/>
                <a:ea typeface="宋体" panose="02010600030101010101" pitchFamily="2" charset="-122"/>
              </a:rPr>
              <a:t>两个向量越不同，相异度越高</a:t>
            </a:r>
            <a:endParaRPr lang="en-US" altLang="zh-CN" dirty="0">
              <a:latin typeface="宋体" panose="02010600030101010101" pitchFamily="2" charset="-122"/>
              <a:ea typeface="宋体" panose="02010600030101010101" pitchFamily="2" charset="-122"/>
            </a:endParaRPr>
          </a:p>
          <a:p>
            <a:pPr lvl="1"/>
            <a:r>
              <a:rPr lang="zh-CN" altLang="en-US" dirty="0">
                <a:ea typeface="宋体" panose="02010600030101010101" pitchFamily="2" charset="-122"/>
              </a:rPr>
              <a:t>相异度的最小值通常是</a:t>
            </a:r>
            <a:r>
              <a:rPr lang="en-US" altLang="zh-CN" dirty="0">
                <a:ea typeface="宋体" panose="02010600030101010101" pitchFamily="2" charset="-122"/>
              </a:rPr>
              <a:t>0</a:t>
            </a:r>
            <a:r>
              <a:rPr lang="zh-CN" altLang="en-US" dirty="0">
                <a:ea typeface="宋体" panose="02010600030101010101" pitchFamily="2" charset="-122"/>
              </a:rPr>
              <a:t>，上限不同</a:t>
            </a:r>
          </a:p>
          <a:p>
            <a:pPr>
              <a:buFont typeface="Wingdings" panose="05000000000000000000" pitchFamily="2" charset="2"/>
              <a:buChar char="n"/>
            </a:pPr>
            <a:r>
              <a:rPr lang="zh-CN" altLang="en-US" dirty="0">
                <a:solidFill>
                  <a:schemeClr val="accent4"/>
                </a:solidFill>
                <a:ea typeface="宋体" panose="02010600030101010101" pitchFamily="2" charset="-122"/>
              </a:rPr>
              <a:t>邻近</a:t>
            </a:r>
            <a:r>
              <a:rPr lang="en-US" altLang="zh-CN" dirty="0">
                <a:solidFill>
                  <a:schemeClr val="accent4"/>
                </a:solidFill>
                <a:ea typeface="宋体" panose="02010600030101010101" pitchFamily="2" charset="-122"/>
              </a:rPr>
              <a:t>度 Proximity</a:t>
            </a:r>
            <a:r>
              <a:rPr lang="zh-CN" altLang="en-US" dirty="0">
                <a:solidFill>
                  <a:schemeClr val="accent4"/>
                </a:solidFill>
                <a:ea typeface="宋体" panose="02010600030101010101" pitchFamily="2" charset="-122"/>
              </a:rPr>
              <a:t>：</a:t>
            </a:r>
            <a:r>
              <a:rPr lang="en-US" altLang="zh-CN" dirty="0" err="1">
                <a:solidFill>
                  <a:schemeClr val="accent4"/>
                </a:solidFill>
                <a:ea typeface="宋体" panose="02010600030101010101" pitchFamily="2" charset="-122"/>
              </a:rPr>
              <a:t>相似</a:t>
            </a:r>
            <a:r>
              <a:rPr lang="zh-CN" altLang="en-US" dirty="0">
                <a:solidFill>
                  <a:schemeClr val="accent4"/>
                </a:solidFill>
                <a:ea typeface="宋体" panose="02010600030101010101" pitchFamily="2" charset="-122"/>
              </a:rPr>
              <a:t>度</a:t>
            </a:r>
            <a:r>
              <a:rPr lang="en-US" altLang="zh-CN" dirty="0">
                <a:solidFill>
                  <a:schemeClr val="accent4"/>
                </a:solidFill>
                <a:ea typeface="宋体" panose="02010600030101010101" pitchFamily="2" charset="-122"/>
              </a:rPr>
              <a:t>或</a:t>
            </a:r>
            <a:r>
              <a:rPr lang="zh-CN" altLang="en-US" dirty="0">
                <a:solidFill>
                  <a:schemeClr val="accent4"/>
                </a:solidFill>
                <a:ea typeface="宋体" panose="02010600030101010101" pitchFamily="2" charset="-122"/>
              </a:rPr>
              <a:t>相异度</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2A1AD8B-5A4E-45BA-B462-0D32C38C289E}"/>
              </a:ext>
            </a:extLst>
          </p:cNvPr>
          <p:cNvSpPr>
            <a:spLocks noGrp="1" noChangeArrowheads="1"/>
          </p:cNvSpPr>
          <p:nvPr>
            <p:ph type="title"/>
          </p:nvPr>
        </p:nvSpPr>
        <p:spPr/>
        <p:txBody>
          <a:bodyPr/>
          <a:lstStyle/>
          <a:p>
            <a:r>
              <a:rPr lang="zh-CN" altLang="en-US" dirty="0">
                <a:ea typeface="宋体" panose="02010600030101010101" pitchFamily="2" charset="-122"/>
              </a:rPr>
              <a:t>支持向量机（最大边缘分类器）</a:t>
            </a:r>
            <a:endParaRPr lang="en-US" altLang="en-US" dirty="0"/>
          </a:p>
        </p:txBody>
      </p:sp>
      <p:sp>
        <p:nvSpPr>
          <p:cNvPr id="12291" name="Rectangle 3">
            <a:extLst>
              <a:ext uri="{FF2B5EF4-FFF2-40B4-BE49-F238E27FC236}">
                <a16:creationId xmlns:a16="http://schemas.microsoft.com/office/drawing/2014/main" id="{0225AD95-0EDF-4ACF-96D3-00BC8190C793}"/>
              </a:ext>
            </a:extLst>
          </p:cNvPr>
          <p:cNvSpPr>
            <a:spLocks noGrp="1" noChangeArrowheads="1"/>
          </p:cNvSpPr>
          <p:nvPr>
            <p:ph type="body" sz="half" idx="4294967295"/>
          </p:nvPr>
        </p:nvSpPr>
        <p:spPr>
          <a:xfrm>
            <a:off x="381000" y="5943600"/>
            <a:ext cx="8534400" cy="381000"/>
          </a:xfrm>
        </p:spPr>
        <p:txBody>
          <a:bodyPr/>
          <a:lstStyle/>
          <a:p>
            <a:pPr>
              <a:lnSpc>
                <a:spcPct val="90000"/>
              </a:lnSpc>
              <a:buFont typeface="Wingdings" panose="05000000000000000000" pitchFamily="2" charset="2"/>
              <a:buChar char="n"/>
            </a:pPr>
            <a:r>
              <a:rPr lang="en-US" altLang="zh-CN" sz="2400" dirty="0">
                <a:latin typeface="+mn-ea"/>
              </a:rPr>
              <a:t>B1</a:t>
            </a:r>
            <a:r>
              <a:rPr lang="zh-CN" altLang="en-US" sz="2400" dirty="0">
                <a:latin typeface="+mn-ea"/>
              </a:rPr>
              <a:t>分离超平面的边缘大于</a:t>
            </a:r>
            <a:r>
              <a:rPr lang="en-US" altLang="zh-CN" sz="2400" dirty="0">
                <a:latin typeface="+mn-ea"/>
              </a:rPr>
              <a:t>B2 </a:t>
            </a:r>
            <a:r>
              <a:rPr lang="en-US" altLang="en-US" sz="2400" dirty="0">
                <a:latin typeface="+mn-ea"/>
              </a:rPr>
              <a:t>=&gt; B1 </a:t>
            </a:r>
            <a:r>
              <a:rPr lang="zh-CN" altLang="en-US" sz="2400" dirty="0">
                <a:latin typeface="+mn-ea"/>
              </a:rPr>
              <a:t>比</a:t>
            </a:r>
            <a:r>
              <a:rPr lang="en-US" altLang="en-US" sz="2400" dirty="0">
                <a:latin typeface="+mn-ea"/>
              </a:rPr>
              <a:t>B2</a:t>
            </a:r>
            <a:r>
              <a:rPr lang="zh-CN" altLang="en-US" sz="2400" dirty="0">
                <a:latin typeface="+mn-ea"/>
              </a:rPr>
              <a:t>更好</a:t>
            </a:r>
            <a:endParaRPr lang="en-US" altLang="en-US" sz="2400" dirty="0">
              <a:latin typeface="+mn-ea"/>
            </a:endParaRPr>
          </a:p>
        </p:txBody>
      </p:sp>
      <p:graphicFrame>
        <p:nvGraphicFramePr>
          <p:cNvPr id="12292" name="Object 2">
            <a:extLst>
              <a:ext uri="{FF2B5EF4-FFF2-40B4-BE49-F238E27FC236}">
                <a16:creationId xmlns:a16="http://schemas.microsoft.com/office/drawing/2014/main" id="{294DA363-CD68-4D7D-825E-2BEBD8D88095}"/>
              </a:ext>
            </a:extLst>
          </p:cNvPr>
          <p:cNvGraphicFramePr>
            <a:graphicFrameLocks noGrp="1" noChangeAspect="1"/>
          </p:cNvGraphicFramePr>
          <p:nvPr>
            <p:ph sz="half" idx="4294967295"/>
          </p:nvPr>
        </p:nvGraphicFramePr>
        <p:xfrm>
          <a:off x="3749040" y="1906687"/>
          <a:ext cx="4876800" cy="4121150"/>
        </p:xfrm>
        <a:graphic>
          <a:graphicData uri="http://schemas.openxmlformats.org/presentationml/2006/ole">
            <mc:AlternateContent xmlns:mc="http://schemas.openxmlformats.org/markup-compatibility/2006">
              <mc:Choice xmlns:v="urn:schemas-microsoft-com:vml" Requires="v">
                <p:oleObj spid="_x0000_s182319" name="Visio" r:id="rId3" imgW="7442200" imgH="7023100" progId="Visio.Drawing.6">
                  <p:embed/>
                </p:oleObj>
              </mc:Choice>
              <mc:Fallback>
                <p:oleObj name="Visio" r:id="rId3" imgW="7442200" imgH="7023100" progId="Visio.Drawing.6">
                  <p:embed/>
                  <p:pic>
                    <p:nvPicPr>
                      <p:cNvPr id="12292" name="Object 2">
                        <a:extLst>
                          <a:ext uri="{FF2B5EF4-FFF2-40B4-BE49-F238E27FC236}">
                            <a16:creationId xmlns:a16="http://schemas.microsoft.com/office/drawing/2014/main" id="{294DA363-CD68-4D7D-825E-2BEBD8D88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040" y="1906687"/>
                        <a:ext cx="4876800" cy="412115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FC92F38-96B6-42AB-BCF1-392EEA944489}"/>
                  </a:ext>
                </a:extLst>
              </p:cNvPr>
              <p:cNvSpPr txBox="1"/>
              <p:nvPr/>
            </p:nvSpPr>
            <p:spPr>
              <a:xfrm>
                <a:off x="381001" y="1060450"/>
                <a:ext cx="8458200" cy="830997"/>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0" dirty="0"/>
                  <a:t>对于每个分离超平面</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i="1" dirty="0" smtClean="0">
                            <a:solidFill>
                              <a:srgbClr val="000000"/>
                            </a:solidFill>
                            <a:latin typeface="Cambria Math" panose="02040503050406030204" pitchFamily="18" charset="0"/>
                          </a:rPr>
                          <m:t>𝑖</m:t>
                        </m:r>
                      </m:sub>
                    </m:sSub>
                  </m:oMath>
                </a14:m>
                <a:r>
                  <a:rPr lang="en-US" altLang="zh-CN" sz="2400" b="0" dirty="0">
                    <a:solidFill>
                      <a:srgbClr val="000000"/>
                    </a:solidFill>
                  </a:rPr>
                  <a:t> </a:t>
                </a:r>
                <a:r>
                  <a:rPr lang="zh-CN" altLang="en-US" sz="2400" b="0" dirty="0"/>
                  <a:t>，找到它对应的一对平行超平面 </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i="0" dirty="0" smtClean="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1</m:t>
                        </m:r>
                      </m:sub>
                    </m:sSub>
                    <m:r>
                      <a:rPr lang="en-US" altLang="zh-CN" sz="2400" b="0" i="1" dirty="0">
                        <a:solidFill>
                          <a:srgbClr val="000000"/>
                        </a:solidFill>
                        <a:latin typeface="Cambria Math" panose="02040503050406030204" pitchFamily="18" charset="0"/>
                      </a:rPr>
                      <m:t> </m:t>
                    </m:r>
                  </m:oMath>
                </a14:m>
                <a:r>
                  <a:rPr lang="zh-CN" altLang="en-US" sz="2400" b="0" dirty="0"/>
                  <a:t>和</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i="0" dirty="0" smtClean="0">
                            <a:solidFill>
                              <a:srgbClr val="000000"/>
                            </a:solidFill>
                            <a:latin typeface="Cambria Math" panose="02040503050406030204" pitchFamily="18" charset="0"/>
                          </a:rPr>
                          <m:t>i</m:t>
                        </m:r>
                        <m:r>
                          <a:rPr lang="en-US" altLang="zh-CN" sz="2400" b="0" i="0" dirty="0" smtClean="0">
                            <a:solidFill>
                              <a:srgbClr val="000000"/>
                            </a:solidFill>
                            <a:latin typeface="Cambria Math" panose="02040503050406030204" pitchFamily="18" charset="0"/>
                          </a:rPr>
                          <m:t>2</m:t>
                        </m:r>
                      </m:sub>
                    </m:sSub>
                    <m:r>
                      <a:rPr lang="en-US" altLang="zh-CN" sz="2400" b="0" i="1" dirty="0">
                        <a:solidFill>
                          <a:srgbClr val="000000"/>
                        </a:solidFill>
                        <a:latin typeface="Cambria Math" panose="02040503050406030204" pitchFamily="18" charset="0"/>
                      </a:rPr>
                      <m:t> </m:t>
                    </m:r>
                  </m:oMath>
                </a14:m>
                <a:r>
                  <a:rPr lang="zh-CN" altLang="en-US" sz="2400" b="0" dirty="0"/>
                  <a:t>，让 </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1</m:t>
                        </m:r>
                      </m:sub>
                    </m:sSub>
                    <m:r>
                      <a:rPr lang="en-US" altLang="zh-CN" sz="2400" b="0" i="1" dirty="0">
                        <a:solidFill>
                          <a:srgbClr val="000000"/>
                        </a:solidFill>
                        <a:latin typeface="Cambria Math" panose="02040503050406030204" pitchFamily="18" charset="0"/>
                      </a:rPr>
                      <m:t> </m:t>
                    </m:r>
                  </m:oMath>
                </a14:m>
                <a:r>
                  <a:rPr lang="zh-CN" altLang="en-US" sz="2400" b="0" dirty="0"/>
                  <a:t>和</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2</m:t>
                        </m:r>
                      </m:sub>
                    </m:sSub>
                  </m:oMath>
                </a14:m>
                <a:r>
                  <a:rPr lang="zh-CN" altLang="en-US" sz="2400" b="0" dirty="0">
                    <a:solidFill>
                      <a:srgbClr val="C00000"/>
                    </a:solidFill>
                  </a:rPr>
                  <a:t> 分别触到两个类最近的样本</a:t>
                </a:r>
                <a:endParaRPr lang="en-US" altLang="zh-CN" sz="2400" b="0" dirty="0">
                  <a:solidFill>
                    <a:srgbClr val="C00000"/>
                  </a:solidFill>
                </a:endParaRPr>
              </a:p>
            </p:txBody>
          </p:sp>
        </mc:Choice>
        <mc:Fallback xmlns="">
          <p:sp>
            <p:nvSpPr>
              <p:cNvPr id="2" name="文本框 1">
                <a:extLst>
                  <a:ext uri="{FF2B5EF4-FFF2-40B4-BE49-F238E27FC236}">
                    <a16:creationId xmlns:a16="http://schemas.microsoft.com/office/drawing/2014/main" id="{9FC92F38-96B6-42AB-BCF1-392EEA944489}"/>
                  </a:ext>
                </a:extLst>
              </p:cNvPr>
              <p:cNvSpPr txBox="1">
                <a:spLocks noRot="1" noChangeAspect="1" noMove="1" noResize="1" noEditPoints="1" noAdjustHandles="1" noChangeArrowheads="1" noChangeShapeType="1" noTextEdit="1"/>
              </p:cNvSpPr>
              <p:nvPr/>
            </p:nvSpPr>
            <p:spPr>
              <a:xfrm>
                <a:off x="381001" y="1060450"/>
                <a:ext cx="8458200" cy="830997"/>
              </a:xfrm>
              <a:prstGeom prst="rect">
                <a:avLst/>
              </a:prstGeom>
              <a:blipFill>
                <a:blip r:embed="rId5"/>
                <a:stretch>
                  <a:fillRect l="-1009"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353F497-3302-49D9-825D-F401FEEBD552}"/>
                  </a:ext>
                </a:extLst>
              </p:cNvPr>
              <p:cNvSpPr txBox="1"/>
              <p:nvPr/>
            </p:nvSpPr>
            <p:spPr>
              <a:xfrm>
                <a:off x="381000" y="2090172"/>
                <a:ext cx="3200400" cy="4031873"/>
              </a:xfrm>
              <a:prstGeom prst="rect">
                <a:avLst/>
              </a:prstGeom>
              <a:noFill/>
            </p:spPr>
            <p:txBody>
              <a:bodyPr wrap="square" rtlCol="0">
                <a:spAutoFit/>
              </a:bodyPr>
              <a:lstStyle/>
              <a:p>
                <a:pPr marL="342900" indent="-342900">
                  <a:buFont typeface="Wingdings" panose="05000000000000000000" pitchFamily="2" charset="2"/>
                  <a:buChar char="n"/>
                </a:pPr>
                <a14:m>
                  <m:oMath xmlns:m="http://schemas.openxmlformats.org/officeDocument/2006/math">
                    <m:sSub>
                      <m:sSubPr>
                        <m:ctrlPr>
                          <a:rPr lang="en-US" altLang="zh-CN" sz="2400" b="0" i="1" dirty="0" smtClean="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1</m:t>
                        </m:r>
                      </m:sub>
                    </m:sSub>
                    <m:r>
                      <a:rPr lang="en-US" altLang="zh-CN" sz="2400" b="0" i="1" dirty="0">
                        <a:solidFill>
                          <a:srgbClr val="000000"/>
                        </a:solidFill>
                        <a:latin typeface="Cambria Math" panose="02040503050406030204" pitchFamily="18" charset="0"/>
                      </a:rPr>
                      <m:t> </m:t>
                    </m:r>
                  </m:oMath>
                </a14:m>
                <a:r>
                  <a:rPr lang="zh-CN" altLang="en-US" sz="2400" b="0" dirty="0">
                    <a:solidFill>
                      <a:srgbClr val="000000"/>
                    </a:solidFill>
                  </a:rPr>
                  <a:t>和</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2</m:t>
                        </m:r>
                      </m:sub>
                    </m:sSub>
                  </m:oMath>
                </a14:m>
                <a:r>
                  <a:rPr lang="zh-CN" altLang="en-US" sz="2400" b="0" dirty="0"/>
                  <a:t>称为</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i="1" dirty="0">
                            <a:solidFill>
                              <a:srgbClr val="000000"/>
                            </a:solidFill>
                            <a:latin typeface="Cambria Math" panose="02040503050406030204" pitchFamily="18" charset="0"/>
                          </a:rPr>
                          <m:t>𝑖</m:t>
                        </m:r>
                      </m:sub>
                    </m:sSub>
                  </m:oMath>
                </a14:m>
                <a:r>
                  <a:rPr lang="zh-CN" altLang="en-US" sz="2400" b="0" dirty="0"/>
                  <a:t>的边缘超平面</a:t>
                </a:r>
                <a:endParaRPr lang="en-US" altLang="zh-CN" sz="2400" b="0" dirty="0"/>
              </a:p>
              <a:p>
                <a:pPr marL="342900" indent="-342900">
                  <a:buFont typeface="Wingdings" panose="05000000000000000000" pitchFamily="2" charset="2"/>
                  <a:buChar char="n"/>
                </a:pP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1</m:t>
                        </m:r>
                      </m:sub>
                    </m:sSub>
                    <m:r>
                      <a:rPr lang="en-US" altLang="zh-CN" sz="2400" b="0" i="1" dirty="0">
                        <a:solidFill>
                          <a:srgbClr val="000000"/>
                        </a:solidFill>
                        <a:latin typeface="Cambria Math" panose="02040503050406030204" pitchFamily="18" charset="0"/>
                      </a:rPr>
                      <m:t> </m:t>
                    </m:r>
                  </m:oMath>
                </a14:m>
                <a:r>
                  <a:rPr lang="zh-CN" altLang="en-US" sz="2400" b="0" dirty="0">
                    <a:solidFill>
                      <a:srgbClr val="000000"/>
                    </a:solidFill>
                  </a:rPr>
                  <a:t>和</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m:rPr>
                            <m:sty m:val="p"/>
                          </m:rPr>
                          <a:rPr lang="en-US" altLang="zh-CN" sz="2400" b="0" dirty="0">
                            <a:solidFill>
                              <a:srgbClr val="000000"/>
                            </a:solidFill>
                            <a:latin typeface="Cambria Math" panose="02040503050406030204" pitchFamily="18" charset="0"/>
                          </a:rPr>
                          <m:t>i</m:t>
                        </m:r>
                        <m:r>
                          <a:rPr lang="en-US" altLang="zh-CN" sz="2400" b="0" dirty="0">
                            <a:solidFill>
                              <a:srgbClr val="000000"/>
                            </a:solidFill>
                            <a:latin typeface="Cambria Math" panose="02040503050406030204" pitchFamily="18" charset="0"/>
                          </a:rPr>
                          <m:t>2</m:t>
                        </m:r>
                      </m:sub>
                    </m:sSub>
                  </m:oMath>
                </a14:m>
                <a:r>
                  <a:rPr lang="zh-CN" altLang="en-US" sz="2400" b="0" dirty="0"/>
                  <a:t>之间的距离叫做分离超平面</a:t>
                </a:r>
                <a14:m>
                  <m:oMath xmlns:m="http://schemas.openxmlformats.org/officeDocument/2006/math">
                    <m:sSub>
                      <m:sSubPr>
                        <m:ctrlPr>
                          <a:rPr lang="en-US" altLang="zh-CN" sz="2400" b="0" i="1" dirty="0">
                            <a:solidFill>
                              <a:srgbClr val="000000"/>
                            </a:solidFill>
                            <a:latin typeface="Cambria Math" panose="02040503050406030204" pitchFamily="18" charset="0"/>
                          </a:rPr>
                        </m:ctrlPr>
                      </m:sSubPr>
                      <m:e>
                        <m:r>
                          <m:rPr>
                            <m:sty m:val="p"/>
                          </m:rPr>
                          <a:rPr lang="en-US" altLang="zh-CN" sz="2400" b="0" dirty="0">
                            <a:solidFill>
                              <a:srgbClr val="000000"/>
                            </a:solidFill>
                            <a:latin typeface="Cambria Math" panose="02040503050406030204" pitchFamily="18" charset="0"/>
                          </a:rPr>
                          <m:t>B</m:t>
                        </m:r>
                      </m:e>
                      <m:sub>
                        <m:r>
                          <a:rPr lang="en-US" altLang="zh-CN" sz="2400" b="0" i="1" dirty="0">
                            <a:solidFill>
                              <a:srgbClr val="000000"/>
                            </a:solidFill>
                            <a:latin typeface="Cambria Math" panose="02040503050406030204" pitchFamily="18" charset="0"/>
                          </a:rPr>
                          <m:t>𝑖</m:t>
                        </m:r>
                      </m:sub>
                    </m:sSub>
                  </m:oMath>
                </a14:m>
                <a:r>
                  <a:rPr lang="en-US" altLang="zh-CN" sz="2400" b="0" dirty="0">
                    <a:solidFill>
                      <a:srgbClr val="000000"/>
                    </a:solidFill>
                  </a:rPr>
                  <a:t> </a:t>
                </a:r>
                <a:r>
                  <a:rPr lang="zh-CN" altLang="en-US" sz="2400" b="0" dirty="0">
                    <a:solidFill>
                      <a:srgbClr val="000000"/>
                    </a:solidFill>
                  </a:rPr>
                  <a:t>的边缘（</a:t>
                </a:r>
                <a:r>
                  <a:rPr lang="en-US" altLang="zh-CN" sz="2400" b="0" dirty="0">
                    <a:solidFill>
                      <a:srgbClr val="000000"/>
                    </a:solidFill>
                  </a:rPr>
                  <a:t>margin</a:t>
                </a:r>
                <a:r>
                  <a:rPr lang="zh-CN" altLang="en-US" sz="2400" b="0" dirty="0">
                    <a:solidFill>
                      <a:srgbClr val="000000"/>
                    </a:solidFill>
                  </a:rPr>
                  <a:t>）</a:t>
                </a:r>
                <a:endParaRPr lang="en-US" altLang="zh-CN" sz="2400" b="0" dirty="0">
                  <a:solidFill>
                    <a:srgbClr val="000000"/>
                  </a:solidFill>
                </a:endParaRPr>
              </a:p>
              <a:p>
                <a:pPr marL="342900" indent="-342900">
                  <a:buFont typeface="Wingdings" panose="05000000000000000000" pitchFamily="2" charset="2"/>
                  <a:buChar char="n"/>
                </a:pPr>
                <a:endParaRPr lang="en-US" altLang="zh-CN" sz="2400" b="0" dirty="0">
                  <a:solidFill>
                    <a:srgbClr val="000000"/>
                  </a:solidFill>
                </a:endParaRPr>
              </a:p>
              <a:p>
                <a:pPr marL="342900" indent="-342900">
                  <a:buFont typeface="Wingdings" panose="05000000000000000000" pitchFamily="2" charset="2"/>
                  <a:buChar char="n"/>
                </a:pPr>
                <a:r>
                  <a:rPr lang="en-US" altLang="zh-CN" sz="2800" b="0" dirty="0">
                    <a:solidFill>
                      <a:srgbClr val="0070C0"/>
                    </a:solidFill>
                  </a:rPr>
                  <a:t>SVM</a:t>
                </a:r>
                <a:r>
                  <a:rPr lang="zh-CN" altLang="en-US" sz="2800" b="0" dirty="0">
                    <a:solidFill>
                      <a:srgbClr val="0070C0"/>
                    </a:solidFill>
                  </a:rPr>
                  <a:t>目标</a:t>
                </a:r>
                <a:r>
                  <a:rPr lang="en-US" altLang="zh-CN" sz="2800" b="0" dirty="0">
                    <a:solidFill>
                      <a:srgbClr val="000000"/>
                    </a:solidFill>
                  </a:rPr>
                  <a:t>: </a:t>
                </a:r>
                <a:r>
                  <a:rPr lang="zh-CN" altLang="en-US" sz="2800" kern="0" dirty="0">
                    <a:latin typeface="Arial"/>
                    <a:ea typeface="宋体" panose="02010600030101010101" pitchFamily="2" charset="-122"/>
                  </a:rPr>
                  <a:t>找到具有</a:t>
                </a:r>
                <a:r>
                  <a:rPr lang="zh-CN" altLang="en-US" sz="2800" kern="0" dirty="0">
                    <a:solidFill>
                      <a:srgbClr val="C00000"/>
                    </a:solidFill>
                    <a:latin typeface="Arial"/>
                    <a:ea typeface="宋体" panose="02010600030101010101" pitchFamily="2" charset="-122"/>
                  </a:rPr>
                  <a:t>最大边缘</a:t>
                </a:r>
                <a:r>
                  <a:rPr lang="zh-CN" altLang="en-US" sz="2800" kern="0" dirty="0">
                    <a:latin typeface="Arial"/>
                    <a:ea typeface="宋体" panose="02010600030101010101" pitchFamily="2" charset="-122"/>
                  </a:rPr>
                  <a:t>的分离超平面</a:t>
                </a:r>
                <a:endParaRPr lang="en-US" altLang="zh-CN" sz="2800" kern="0" dirty="0">
                  <a:latin typeface="Arial"/>
                  <a:ea typeface="宋体" panose="02010600030101010101" pitchFamily="2" charset="-122"/>
                </a:endParaRPr>
              </a:p>
              <a:p>
                <a:r>
                  <a:rPr lang="en-US" altLang="zh-CN" sz="2800" kern="0" dirty="0">
                    <a:solidFill>
                      <a:srgbClr val="C00000"/>
                    </a:solidFill>
                    <a:latin typeface="Arial"/>
                    <a:ea typeface="宋体" panose="02010600030101010101" pitchFamily="2" charset="-122"/>
                  </a:rPr>
                  <a:t>    </a:t>
                </a:r>
                <a:endParaRPr lang="en-US" altLang="zh-CN" sz="2400" b="0" dirty="0"/>
              </a:p>
            </p:txBody>
          </p:sp>
        </mc:Choice>
        <mc:Fallback xmlns="">
          <p:sp>
            <p:nvSpPr>
              <p:cNvPr id="6" name="文本框 5">
                <a:extLst>
                  <a:ext uri="{FF2B5EF4-FFF2-40B4-BE49-F238E27FC236}">
                    <a16:creationId xmlns:a16="http://schemas.microsoft.com/office/drawing/2014/main" id="{8353F497-3302-49D9-825D-F401FEEBD552}"/>
                  </a:ext>
                </a:extLst>
              </p:cNvPr>
              <p:cNvSpPr txBox="1">
                <a:spLocks noRot="1" noChangeAspect="1" noMove="1" noResize="1" noEditPoints="1" noAdjustHandles="1" noChangeArrowheads="1" noChangeShapeType="1" noTextEdit="1"/>
              </p:cNvSpPr>
              <p:nvPr/>
            </p:nvSpPr>
            <p:spPr>
              <a:xfrm>
                <a:off x="381000" y="2090172"/>
                <a:ext cx="3200400" cy="4031873"/>
              </a:xfrm>
              <a:prstGeom prst="rect">
                <a:avLst/>
              </a:prstGeom>
              <a:blipFill>
                <a:blip r:embed="rId6"/>
                <a:stretch>
                  <a:fillRect l="-3429" t="-1210" r="-20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4294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F81DB-B1C7-4242-895D-EE7358EC2C75}"/>
              </a:ext>
            </a:extLst>
          </p:cNvPr>
          <p:cNvSpPr>
            <a:spLocks noGrp="1"/>
          </p:cNvSpPr>
          <p:nvPr>
            <p:ph type="title"/>
          </p:nvPr>
        </p:nvSpPr>
        <p:spPr/>
        <p:txBody>
          <a:bodyPr/>
          <a:lstStyle/>
          <a:p>
            <a:r>
              <a:rPr lang="zh-CN" altLang="en-US" b="0" dirty="0"/>
              <a:t>拉格朗日乘子法</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6CFDCEDE-DBFB-4C33-8AF1-4BB26EB82A16}"/>
                  </a:ext>
                </a:extLst>
              </p:cNvPr>
              <p:cNvSpPr>
                <a:spLocks noGrp="1"/>
              </p:cNvSpPr>
              <p:nvPr>
                <p:ph idx="1"/>
              </p:nvPr>
            </p:nvSpPr>
            <p:spPr>
              <a:xfrm>
                <a:off x="381000" y="1143000"/>
                <a:ext cx="8616950" cy="4953000"/>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1" i="1" smtClean="0">
                              <a:solidFill>
                                <a:srgbClr val="CC3300"/>
                              </a:solidFill>
                              <a:latin typeface="Cambria Math" panose="02040503050406030204" pitchFamily="18" charset="0"/>
                            </a:rPr>
                          </m:ctrlPr>
                        </m:sSubPr>
                        <m:e>
                          <m:r>
                            <a:rPr lang="zh-CN" altLang="en-US" b="1" i="1" smtClean="0">
                              <a:solidFill>
                                <a:srgbClr val="CC3300"/>
                              </a:solidFill>
                              <a:latin typeface="Cambria Math" panose="02040503050406030204" pitchFamily="18" charset="0"/>
                            </a:rPr>
                            <m:t>𝝀</m:t>
                          </m:r>
                        </m:e>
                        <m:sub>
                          <m:r>
                            <a:rPr lang="en-US" altLang="zh-CN" b="1" i="1" smtClean="0">
                              <a:solidFill>
                                <a:srgbClr val="CC3300"/>
                              </a:solidFill>
                              <a:latin typeface="Cambria Math" panose="02040503050406030204" pitchFamily="18" charset="0"/>
                            </a:rPr>
                            <m:t>𝒊</m:t>
                          </m:r>
                        </m:sub>
                      </m:sSub>
                      <m:d>
                        <m:dPr>
                          <m:begChr m:val="["/>
                          <m:endChr m:val="]"/>
                          <m:ctrlPr>
                            <a:rPr lang="en-US" altLang="zh-CN" b="1" i="1" smtClean="0">
                              <a:solidFill>
                                <a:srgbClr val="CC3300"/>
                              </a:solidFill>
                              <a:latin typeface="Cambria Math" panose="02040503050406030204" pitchFamily="18" charset="0"/>
                            </a:rPr>
                          </m:ctrlPr>
                        </m:dPr>
                        <m:e>
                          <m:sSub>
                            <m:sSubPr>
                              <m:ctrlPr>
                                <a:rPr lang="en-US" altLang="zh-CN" b="1" i="1" smtClean="0">
                                  <a:solidFill>
                                    <a:srgbClr val="CC3300"/>
                                  </a:solidFill>
                                  <a:latin typeface="Cambria Math" panose="02040503050406030204" pitchFamily="18" charset="0"/>
                                </a:rPr>
                              </m:ctrlPr>
                            </m:sSubPr>
                            <m:e>
                              <m:r>
                                <a:rPr lang="en-US" altLang="zh-CN" b="1" i="1" smtClean="0">
                                  <a:solidFill>
                                    <a:srgbClr val="CC3300"/>
                                  </a:solidFill>
                                  <a:latin typeface="Cambria Math" panose="02040503050406030204" pitchFamily="18" charset="0"/>
                                </a:rPr>
                                <m:t>𝒚</m:t>
                              </m:r>
                            </m:e>
                            <m:sub>
                              <m:r>
                                <a:rPr lang="en-US" altLang="zh-CN" b="1" i="1" smtClean="0">
                                  <a:solidFill>
                                    <a:srgbClr val="CC3300"/>
                                  </a:solidFill>
                                  <a:latin typeface="Cambria Math" panose="02040503050406030204" pitchFamily="18" charset="0"/>
                                </a:rPr>
                                <m:t>𝒊</m:t>
                              </m:r>
                            </m:sub>
                          </m:sSub>
                          <m:d>
                            <m:dPr>
                              <m:ctrlPr>
                                <a:rPr lang="en-US" altLang="zh-CN" b="1" i="1" smtClean="0">
                                  <a:solidFill>
                                    <a:srgbClr val="CC3300"/>
                                  </a:solidFill>
                                  <a:latin typeface="Cambria Math" panose="02040503050406030204" pitchFamily="18" charset="0"/>
                                </a:rPr>
                              </m:ctrlPr>
                            </m:dPr>
                            <m:e>
                              <m:sSup>
                                <m:sSupPr>
                                  <m:ctrlPr>
                                    <a:rPr lang="en-US" altLang="zh-CN" b="1" i="1" smtClean="0">
                                      <a:solidFill>
                                        <a:srgbClr val="CC3300"/>
                                      </a:solidFill>
                                      <a:latin typeface="Cambria Math" panose="02040503050406030204" pitchFamily="18" charset="0"/>
                                    </a:rPr>
                                  </m:ctrlPr>
                                </m:sSupPr>
                                <m:e>
                                  <m:r>
                                    <a:rPr lang="en-US" altLang="zh-CN" b="1" i="1" smtClean="0">
                                      <a:solidFill>
                                        <a:srgbClr val="CC3300"/>
                                      </a:solidFill>
                                      <a:latin typeface="Cambria Math" panose="02040503050406030204" pitchFamily="18" charset="0"/>
                                    </a:rPr>
                                    <m:t>𝒘</m:t>
                                  </m:r>
                                </m:e>
                                <m:sup>
                                  <m:r>
                                    <a:rPr lang="en-US" altLang="zh-CN" b="1" i="1" smtClean="0">
                                      <a:solidFill>
                                        <a:srgbClr val="CC3300"/>
                                      </a:solidFill>
                                      <a:latin typeface="Cambria Math" panose="02040503050406030204" pitchFamily="18" charset="0"/>
                                    </a:rPr>
                                    <m:t>𝑻</m:t>
                                  </m:r>
                                </m:sup>
                              </m:sSup>
                              <m:sSub>
                                <m:sSubPr>
                                  <m:ctrlPr>
                                    <a:rPr lang="en-US" altLang="zh-CN" b="1" i="1" smtClean="0">
                                      <a:solidFill>
                                        <a:srgbClr val="CC3300"/>
                                      </a:solidFill>
                                      <a:latin typeface="Cambria Math" panose="02040503050406030204" pitchFamily="18" charset="0"/>
                                    </a:rPr>
                                  </m:ctrlPr>
                                </m:sSubPr>
                                <m:e>
                                  <m:r>
                                    <a:rPr lang="en-US" altLang="zh-CN" b="1" i="1" smtClean="0">
                                      <a:solidFill>
                                        <a:srgbClr val="CC3300"/>
                                      </a:solidFill>
                                      <a:latin typeface="Cambria Math" panose="02040503050406030204" pitchFamily="18" charset="0"/>
                                    </a:rPr>
                                    <m:t>𝒙</m:t>
                                  </m:r>
                                </m:e>
                                <m:sub>
                                  <m:r>
                                    <a:rPr lang="en-US" altLang="zh-CN" b="1" i="1" smtClean="0">
                                      <a:solidFill>
                                        <a:srgbClr val="CC3300"/>
                                      </a:solidFill>
                                      <a:latin typeface="Cambria Math" panose="02040503050406030204" pitchFamily="18" charset="0"/>
                                    </a:rPr>
                                    <m:t>𝒊</m:t>
                                  </m:r>
                                </m:sub>
                              </m:sSub>
                              <m:r>
                                <a:rPr lang="en-US" altLang="zh-CN" b="1" i="1" smtClean="0">
                                  <a:solidFill>
                                    <a:srgbClr val="CC3300"/>
                                  </a:solidFill>
                                  <a:latin typeface="Cambria Math" panose="02040503050406030204" pitchFamily="18" charset="0"/>
                                </a:rPr>
                                <m:t>+</m:t>
                              </m:r>
                              <m:r>
                                <a:rPr lang="en-US" altLang="zh-CN" b="1" i="1" smtClean="0">
                                  <a:solidFill>
                                    <a:srgbClr val="CC3300"/>
                                  </a:solidFill>
                                  <a:latin typeface="Cambria Math" panose="02040503050406030204" pitchFamily="18" charset="0"/>
                                </a:rPr>
                                <m:t>𝒃</m:t>
                              </m:r>
                            </m:e>
                          </m:d>
                          <m:r>
                            <a:rPr lang="en-US" altLang="zh-CN" b="1" i="1" smtClean="0">
                              <a:solidFill>
                                <a:srgbClr val="CC3300"/>
                              </a:solidFill>
                              <a:latin typeface="Cambria Math" panose="02040503050406030204" pitchFamily="18" charset="0"/>
                            </a:rPr>
                            <m:t>−</m:t>
                          </m:r>
                          <m:r>
                            <a:rPr lang="en-US" altLang="zh-CN" b="1" i="1" smtClean="0">
                              <a:solidFill>
                                <a:srgbClr val="CC3300"/>
                              </a:solidFill>
                              <a:latin typeface="Cambria Math" panose="02040503050406030204" pitchFamily="18" charset="0"/>
                            </a:rPr>
                            <m:t>𝟏</m:t>
                          </m:r>
                        </m:e>
                      </m:d>
                      <m:r>
                        <a:rPr lang="en-US" altLang="zh-CN" b="1" i="1" smtClean="0">
                          <a:solidFill>
                            <a:srgbClr val="CC3300"/>
                          </a:solidFill>
                          <a:latin typeface="Cambria Math" panose="02040503050406030204" pitchFamily="18" charset="0"/>
                        </a:rPr>
                        <m:t>=</m:t>
                      </m:r>
                      <m:r>
                        <a:rPr lang="en-US" altLang="zh-CN" b="1" i="1" smtClean="0">
                          <a:solidFill>
                            <a:srgbClr val="CC3300"/>
                          </a:solidFill>
                          <a:latin typeface="Cambria Math" panose="02040503050406030204" pitchFamily="18" charset="0"/>
                        </a:rPr>
                        <m:t>𝟎</m:t>
                      </m:r>
                    </m:oMath>
                  </m:oMathPara>
                </a14:m>
                <a:endParaRPr lang="en-US" altLang="zh-CN" b="1" dirty="0">
                  <a:solidFill>
                    <a:srgbClr val="CC3300"/>
                  </a:solidFill>
                </a:endParaRPr>
              </a:p>
              <a:p>
                <a:pPr>
                  <a:buFont typeface="Wingdings" panose="05000000000000000000" pitchFamily="2" charset="2"/>
                  <a:buChar char="n"/>
                </a:pPr>
                <a:r>
                  <a:rPr lang="zh-CN" altLang="en-US" sz="2400" dirty="0"/>
                  <a:t>表示只有当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zh-CN" altLang="en-US" sz="2400" dirty="0"/>
                  <a:t> 满足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smtClean="0">
                            <a:latin typeface="Cambria Math" panose="02040503050406030204" pitchFamily="18" charset="0"/>
                          </a:rPr>
                          <m:t>𝑖</m:t>
                        </m:r>
                      </m:sub>
                    </m:sSub>
                    <m:d>
                      <m:dPr>
                        <m:ctrlPr>
                          <a:rPr lang="en-US" altLang="zh-CN" sz="2400" i="1" dirty="0" smtClean="0">
                            <a:latin typeface="Cambria Math" panose="02040503050406030204" pitchFamily="18" charset="0"/>
                          </a:rPr>
                        </m:ctrlPr>
                      </m:dPr>
                      <m:e>
                        <m:sSup>
                          <m:sSupPr>
                            <m:ctrlPr>
                              <a:rPr lang="en-US"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𝑤</m:t>
                            </m:r>
                          </m:e>
                          <m:sup>
                            <m:r>
                              <a:rPr lang="en-US" altLang="zh-CN" sz="2400" b="0" i="1" dirty="0" smtClean="0">
                                <a:latin typeface="Cambria Math" panose="02040503050406030204" pitchFamily="18" charset="0"/>
                              </a:rPr>
                              <m:t>𝑇</m:t>
                            </m:r>
                          </m:sup>
                        </m:sSup>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𝑖</m:t>
                            </m:r>
                          </m:sub>
                        </m:sSub>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𝑏</m:t>
                        </m:r>
                      </m:e>
                    </m:d>
                    <m:r>
                      <a:rPr lang="en-US" altLang="zh-CN" sz="2400" b="0" i="1" dirty="0" smtClean="0">
                        <a:latin typeface="Cambria Math" panose="02040503050406030204" pitchFamily="18" charset="0"/>
                      </a:rPr>
                      <m:t>=1</m:t>
                    </m:r>
                    <m:r>
                      <a:rPr lang="zh-CN" altLang="en-US" sz="2400" i="1" dirty="0">
                        <a:latin typeface="Cambria Math" panose="02040503050406030204" pitchFamily="18" charset="0"/>
                      </a:rPr>
                      <m:t>时</m:t>
                    </m:r>
                  </m:oMath>
                </a14:m>
                <a:r>
                  <a:rPr lang="en-US" altLang="zh-CN" sz="2400" dirty="0">
                    <a:solidFill>
                      <a:prstClr val="black"/>
                    </a:solidFill>
                  </a:rPr>
                  <a:t>, </a:t>
                </a:r>
                <a:r>
                  <a:rPr lang="zh-CN" altLang="en-US" sz="2400" dirty="0">
                    <a:solidFill>
                      <a:prstClr val="black"/>
                    </a:solidFill>
                  </a:rPr>
                  <a:t>即</a:t>
                </a:r>
                <a:r>
                  <a:rPr lang="en-US" altLang="zh-CN" sz="2400" dirty="0">
                    <a:solidFill>
                      <a:prstClr val="black"/>
                    </a:solidFill>
                  </a:rPr>
                  <a:t>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𝑖</m:t>
                        </m:r>
                      </m:sub>
                    </m:sSub>
                  </m:oMath>
                </a14:m>
                <a:r>
                  <a:rPr lang="zh-CN" altLang="en-US" sz="2400" dirty="0">
                    <a:solidFill>
                      <a:prstClr val="black"/>
                    </a:solidFill>
                  </a:rPr>
                  <a:t> 恰好位于边缘超平面上</a:t>
                </a:r>
                <a:r>
                  <a:rPr lang="zh-CN" altLang="en-US" sz="2400" dirty="0"/>
                  <a:t>，</a:t>
                </a:r>
                <a:r>
                  <a:rPr lang="zh-CN" altLang="en-US" sz="2400" dirty="0">
                    <a:solidFill>
                      <a:srgbClr val="0070C0"/>
                    </a:solidFill>
                  </a:rPr>
                  <a:t>拉格朗日乘子 </a:t>
                </a:r>
                <a14:m>
                  <m:oMath xmlns:m="http://schemas.openxmlformats.org/officeDocument/2006/math">
                    <m:sSub>
                      <m:sSubPr>
                        <m:ctrlPr>
                          <a:rPr lang="en-US" altLang="zh-CN" sz="2400" i="1" smtClean="0">
                            <a:solidFill>
                              <a:srgbClr val="0070C0"/>
                            </a:solidFill>
                            <a:latin typeface="Cambria Math" panose="02040503050406030204" pitchFamily="18" charset="0"/>
                          </a:rPr>
                        </m:ctrlPr>
                      </m:sSubPr>
                      <m:e>
                        <m:r>
                          <a:rPr lang="zh-CN" altLang="en-US" sz="2400" i="1" smtClean="0">
                            <a:solidFill>
                              <a:srgbClr val="0070C0"/>
                            </a:solidFill>
                            <a:latin typeface="Cambria Math" panose="02040503050406030204" pitchFamily="18" charset="0"/>
                          </a:rPr>
                          <m:t>𝜆</m:t>
                        </m:r>
                      </m:e>
                      <m:sub>
                        <m:r>
                          <a:rPr lang="en-US" altLang="zh-CN" sz="2400" b="0" i="1" smtClean="0">
                            <a:solidFill>
                              <a:srgbClr val="0070C0"/>
                            </a:solidFill>
                            <a:latin typeface="Cambria Math" panose="02040503050406030204" pitchFamily="18" charset="0"/>
                          </a:rPr>
                          <m:t>𝑖</m:t>
                        </m:r>
                      </m:sub>
                    </m:sSub>
                  </m:oMath>
                </a14:m>
                <a:r>
                  <a:rPr lang="zh-CN" altLang="en-US" sz="2400" dirty="0">
                    <a:solidFill>
                      <a:srgbClr val="0070C0"/>
                    </a:solidFill>
                  </a:rPr>
                  <a:t> 才严格大于</a:t>
                </a:r>
                <a:r>
                  <a:rPr lang="en-US" altLang="zh-CN" sz="2400" dirty="0">
                    <a:solidFill>
                      <a:srgbClr val="0070C0"/>
                    </a:solidFill>
                  </a:rPr>
                  <a:t>0</a:t>
                </a:r>
                <a:r>
                  <a:rPr lang="en-US" altLang="zh-CN" sz="2400" dirty="0"/>
                  <a:t>, </a:t>
                </a:r>
                <a:r>
                  <a:rPr lang="zh-CN" altLang="en-US" sz="2400" dirty="0">
                    <a:solidFill>
                      <a:prstClr val="black"/>
                    </a:solidFill>
                  </a:rPr>
                  <a:t>这些位于边缘超平面上的样本称为</a:t>
                </a:r>
                <a:r>
                  <a:rPr lang="zh-CN" altLang="en-US" sz="2400" dirty="0">
                    <a:solidFill>
                      <a:srgbClr val="0070C0"/>
                    </a:solidFill>
                  </a:rPr>
                  <a:t>支持向量</a:t>
                </a:r>
                <a:r>
                  <a:rPr lang="en-US" altLang="zh-CN" sz="2400" dirty="0">
                    <a:solidFill>
                      <a:srgbClr val="0070C0"/>
                    </a:solidFill>
                  </a:rPr>
                  <a:t> </a:t>
                </a:r>
                <a:r>
                  <a:rPr lang="en-US" altLang="zh-CN" sz="2400" dirty="0"/>
                  <a:t>(support vector) </a:t>
                </a:r>
              </a:p>
              <a:p>
                <a:pPr>
                  <a:buFont typeface="Wingdings" panose="05000000000000000000" pitchFamily="2" charset="2"/>
                  <a:buChar char="n"/>
                </a:pPr>
                <a:r>
                  <a:rPr lang="zh-CN" altLang="en-US" sz="2400" dirty="0"/>
                  <a:t>如果</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𝑖</m:t>
                        </m:r>
                      </m:sub>
                    </m:sSub>
                  </m:oMath>
                </a14:m>
                <a:r>
                  <a:rPr lang="zh-CN" altLang="en-US" sz="2400" dirty="0">
                    <a:solidFill>
                      <a:prstClr val="black"/>
                    </a:solidFill>
                  </a:rPr>
                  <a:t> 离边缘超平面很远，</a:t>
                </a:r>
                <a:r>
                  <a:rPr lang="en-US" altLang="zh-CN" sz="2400" dirty="0">
                    <a:solidFill>
                      <a:prstClr val="black"/>
                    </a:solidFill>
                  </a:rPr>
                  <a:t> </a:t>
                </a:r>
                <a14:m>
                  <m:oMath xmlns:m="http://schemas.openxmlformats.org/officeDocument/2006/math">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𝑦</m:t>
                        </m:r>
                      </m:e>
                      <m:sub>
                        <m:r>
                          <a:rPr lang="en-US" altLang="zh-CN" sz="2400" i="1" dirty="0">
                            <a:solidFill>
                              <a:prstClr val="black"/>
                            </a:solidFill>
                            <a:latin typeface="Cambria Math" panose="02040503050406030204" pitchFamily="18" charset="0"/>
                          </a:rPr>
                          <m:t>𝑖</m:t>
                        </m:r>
                      </m:sub>
                    </m:sSub>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𝑤</m:t>
                            </m:r>
                          </m:e>
                          <m:sup>
                            <m:r>
                              <a:rPr lang="en-US" altLang="zh-CN" sz="2400" i="1" dirty="0">
                                <a:solidFill>
                                  <a:prstClr val="black"/>
                                </a:solidFill>
                                <a:latin typeface="Cambria Math" panose="02040503050406030204" pitchFamily="18" charset="0"/>
                              </a:rPr>
                              <m:t>𝑇</m:t>
                            </m:r>
                          </m:sup>
                        </m:sSup>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𝑥</m:t>
                            </m:r>
                          </m:e>
                          <m:sub>
                            <m:r>
                              <a:rPr lang="en-US" altLang="zh-CN" sz="2400" i="1" dirty="0">
                                <a:solidFill>
                                  <a:prstClr val="black"/>
                                </a:solidFill>
                                <a:latin typeface="Cambria Math" panose="02040503050406030204" pitchFamily="18" charset="0"/>
                              </a:rPr>
                              <m:t>𝑖</m:t>
                            </m:r>
                          </m:sub>
                        </m:sSub>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𝑏</m:t>
                        </m:r>
                      </m:e>
                    </m:d>
                    <m:r>
                      <a:rPr lang="en-US" altLang="zh-CN" sz="2400" b="0" i="1" dirty="0" smtClean="0">
                        <a:solidFill>
                          <a:prstClr val="black"/>
                        </a:solidFill>
                        <a:latin typeface="Cambria Math" panose="02040503050406030204" pitchFamily="18" charset="0"/>
                      </a:rPr>
                      <m:t>&gt;</m:t>
                    </m:r>
                    <m:r>
                      <a:rPr lang="en-US" altLang="zh-CN" sz="2400" i="1" dirty="0">
                        <a:solidFill>
                          <a:prstClr val="black"/>
                        </a:solidFill>
                        <a:latin typeface="Cambria Math" panose="02040503050406030204" pitchFamily="18" charset="0"/>
                      </a:rPr>
                      <m:t>1</m:t>
                    </m:r>
                  </m:oMath>
                </a14:m>
                <a:r>
                  <a:rPr lang="en-US" altLang="zh-CN" sz="2400" dirty="0"/>
                  <a:t>, </a:t>
                </a:r>
                <a:r>
                  <a:rPr lang="zh-CN" altLang="en-US" sz="2400" dirty="0"/>
                  <a:t>那么</a:t>
                </a:r>
                <a:r>
                  <a:rPr lang="zh-CN" altLang="en-US" sz="2400" dirty="0">
                    <a:solidFill>
                      <a:prstClr val="black"/>
                    </a:solidFill>
                  </a:rPr>
                  <a:t>拉格朗日乘子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𝜆</m:t>
                        </m:r>
                      </m:e>
                      <m:sub>
                        <m:r>
                          <a:rPr lang="en-US" altLang="zh-CN" sz="2400" i="1">
                            <a:solidFill>
                              <a:prstClr val="black"/>
                            </a:solidFill>
                            <a:latin typeface="Cambria Math" panose="02040503050406030204" pitchFamily="18" charset="0"/>
                          </a:rPr>
                          <m:t>𝑖</m:t>
                        </m:r>
                      </m:sub>
                    </m:sSub>
                  </m:oMath>
                </a14:m>
                <a:r>
                  <a:rPr lang="zh-CN" altLang="en-US" sz="2400" dirty="0">
                    <a:solidFill>
                      <a:prstClr val="black"/>
                    </a:solidFill>
                  </a:rPr>
                  <a:t> 必须为</a:t>
                </a:r>
                <a:r>
                  <a:rPr lang="en-US" altLang="zh-CN" sz="2400" dirty="0">
                    <a:solidFill>
                      <a:prstClr val="black"/>
                    </a:solidFill>
                  </a:rPr>
                  <a:t>0</a:t>
                </a:r>
              </a:p>
              <a:p>
                <a:pPr marL="0" indent="0">
                  <a:buNone/>
                </a:pPr>
                <a14:m>
                  <m:oMathPara xmlns:m="http://schemas.openxmlformats.org/officeDocument/2006/math">
                    <m:oMathParaPr>
                      <m:jc m:val="centerGroup"/>
                    </m:oMathParaPr>
                    <m:oMath xmlns:m="http://schemas.openxmlformats.org/officeDocument/2006/math">
                      <m:r>
                        <a:rPr lang="en-US" altLang="zh-CN" b="1" i="1" smtClean="0">
                          <a:solidFill>
                            <a:srgbClr val="CC3300"/>
                          </a:solidFill>
                          <a:latin typeface="Cambria Math" panose="02040503050406030204" pitchFamily="18" charset="0"/>
                        </a:rPr>
                        <m:t>𝒘</m:t>
                      </m:r>
                      <m:r>
                        <a:rPr lang="en-US" altLang="zh-CN" b="1" i="1" smtClean="0">
                          <a:solidFill>
                            <a:srgbClr val="CC3300"/>
                          </a:solidFill>
                          <a:latin typeface="Cambria Math" panose="02040503050406030204" pitchFamily="18" charset="0"/>
                        </a:rPr>
                        <m:t>=</m:t>
                      </m:r>
                      <m:nary>
                        <m:naryPr>
                          <m:chr m:val="∑"/>
                          <m:ctrlPr>
                            <a:rPr lang="en-US" altLang="zh-CN" b="1" i="1" smtClean="0">
                              <a:solidFill>
                                <a:srgbClr val="CC3300"/>
                              </a:solidFill>
                              <a:latin typeface="Cambria Math" panose="02040503050406030204" pitchFamily="18" charset="0"/>
                            </a:rPr>
                          </m:ctrlPr>
                        </m:naryPr>
                        <m:sub>
                          <m:r>
                            <m:rPr>
                              <m:brk m:alnAt="23"/>
                            </m:rPr>
                            <a:rPr lang="en-US" altLang="zh-CN" b="1" i="1" smtClean="0">
                              <a:solidFill>
                                <a:srgbClr val="CC3300"/>
                              </a:solidFill>
                              <a:latin typeface="Cambria Math" panose="02040503050406030204" pitchFamily="18" charset="0"/>
                            </a:rPr>
                            <m:t>𝒊</m:t>
                          </m:r>
                          <m:r>
                            <a:rPr lang="en-US" altLang="zh-CN" b="1" i="1" smtClean="0">
                              <a:solidFill>
                                <a:srgbClr val="CC3300"/>
                              </a:solidFill>
                              <a:latin typeface="Cambria Math" panose="02040503050406030204" pitchFamily="18" charset="0"/>
                            </a:rPr>
                            <m:t>=</m:t>
                          </m:r>
                          <m:r>
                            <a:rPr lang="en-US" altLang="zh-CN" b="1" i="1" smtClean="0">
                              <a:solidFill>
                                <a:srgbClr val="CC3300"/>
                              </a:solidFill>
                              <a:latin typeface="Cambria Math" panose="02040503050406030204" pitchFamily="18" charset="0"/>
                            </a:rPr>
                            <m:t>𝟏</m:t>
                          </m:r>
                        </m:sub>
                        <m:sup>
                          <m:r>
                            <a:rPr lang="en-US" altLang="zh-CN" b="1" i="1" smtClean="0">
                              <a:solidFill>
                                <a:srgbClr val="CC3300"/>
                              </a:solidFill>
                              <a:latin typeface="Cambria Math" panose="02040503050406030204" pitchFamily="18" charset="0"/>
                            </a:rPr>
                            <m:t>𝒏</m:t>
                          </m:r>
                        </m:sup>
                        <m:e>
                          <m:sSub>
                            <m:sSubPr>
                              <m:ctrlPr>
                                <a:rPr lang="en-US" altLang="zh-CN" b="1" i="1" smtClean="0">
                                  <a:solidFill>
                                    <a:srgbClr val="CC3300"/>
                                  </a:solidFill>
                                  <a:latin typeface="Cambria Math" panose="02040503050406030204" pitchFamily="18" charset="0"/>
                                </a:rPr>
                              </m:ctrlPr>
                            </m:sSubPr>
                            <m:e>
                              <m:r>
                                <a:rPr lang="zh-CN" altLang="en-US" b="1" i="1" smtClean="0">
                                  <a:solidFill>
                                    <a:srgbClr val="CC3300"/>
                                  </a:solidFill>
                                  <a:latin typeface="Cambria Math" panose="02040503050406030204" pitchFamily="18" charset="0"/>
                                </a:rPr>
                                <m:t>𝝀</m:t>
                              </m:r>
                            </m:e>
                            <m:sub>
                              <m:r>
                                <a:rPr lang="en-US" altLang="zh-CN" b="1" i="1" smtClean="0">
                                  <a:solidFill>
                                    <a:srgbClr val="CC3300"/>
                                  </a:solidFill>
                                  <a:latin typeface="Cambria Math" panose="02040503050406030204" pitchFamily="18" charset="0"/>
                                </a:rPr>
                                <m:t>𝒊</m:t>
                              </m:r>
                            </m:sub>
                          </m:sSub>
                          <m:sSub>
                            <m:sSubPr>
                              <m:ctrlPr>
                                <a:rPr lang="en-US" altLang="zh-CN" b="1" i="1" smtClean="0">
                                  <a:solidFill>
                                    <a:srgbClr val="CC3300"/>
                                  </a:solidFill>
                                  <a:latin typeface="Cambria Math" panose="02040503050406030204" pitchFamily="18" charset="0"/>
                                </a:rPr>
                              </m:ctrlPr>
                            </m:sSubPr>
                            <m:e>
                              <m:r>
                                <a:rPr lang="en-US" altLang="zh-CN" b="1" i="1" smtClean="0">
                                  <a:solidFill>
                                    <a:srgbClr val="CC3300"/>
                                  </a:solidFill>
                                  <a:latin typeface="Cambria Math" panose="02040503050406030204" pitchFamily="18" charset="0"/>
                                </a:rPr>
                                <m:t>𝒚</m:t>
                              </m:r>
                            </m:e>
                            <m:sub>
                              <m:r>
                                <a:rPr lang="en-US" altLang="zh-CN" b="1" i="1" smtClean="0">
                                  <a:solidFill>
                                    <a:srgbClr val="CC3300"/>
                                  </a:solidFill>
                                  <a:latin typeface="Cambria Math" panose="02040503050406030204" pitchFamily="18" charset="0"/>
                                </a:rPr>
                                <m:t>𝒊</m:t>
                              </m:r>
                            </m:sub>
                          </m:sSub>
                          <m:sSub>
                            <m:sSubPr>
                              <m:ctrlPr>
                                <a:rPr lang="en-US" altLang="zh-CN" b="1" i="1" smtClean="0">
                                  <a:solidFill>
                                    <a:srgbClr val="CC3300"/>
                                  </a:solidFill>
                                  <a:latin typeface="Cambria Math" panose="02040503050406030204" pitchFamily="18" charset="0"/>
                                </a:rPr>
                              </m:ctrlPr>
                            </m:sSubPr>
                            <m:e>
                              <m:r>
                                <a:rPr lang="en-US" altLang="zh-CN" b="1" i="1" smtClean="0">
                                  <a:solidFill>
                                    <a:srgbClr val="CC3300"/>
                                  </a:solidFill>
                                  <a:latin typeface="Cambria Math" panose="02040503050406030204" pitchFamily="18" charset="0"/>
                                </a:rPr>
                                <m:t>𝒙</m:t>
                              </m:r>
                            </m:e>
                            <m:sub>
                              <m:r>
                                <a:rPr lang="en-US" altLang="zh-CN" b="1" i="1" smtClean="0">
                                  <a:solidFill>
                                    <a:srgbClr val="CC3300"/>
                                  </a:solidFill>
                                  <a:latin typeface="Cambria Math" panose="02040503050406030204" pitchFamily="18" charset="0"/>
                                </a:rPr>
                                <m:t>𝒊</m:t>
                              </m:r>
                            </m:sub>
                          </m:sSub>
                        </m:e>
                      </m:nary>
                    </m:oMath>
                  </m:oMathPara>
                </a14:m>
                <a:endParaRPr lang="en-US" altLang="zh-CN" sz="1200" b="1" dirty="0">
                  <a:solidFill>
                    <a:prstClr val="black"/>
                  </a:solidFill>
                </a:endParaRPr>
              </a:p>
              <a:p>
                <a:pPr>
                  <a:buFont typeface="Wingdings" panose="05000000000000000000" pitchFamily="2" charset="2"/>
                  <a:buChar char="n"/>
                </a:pP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𝜆</m:t>
                        </m:r>
                      </m:e>
                      <m:sub>
                        <m:r>
                          <a:rPr lang="en-US" altLang="zh-CN" sz="2400" i="1">
                            <a:solidFill>
                              <a:prstClr val="black"/>
                            </a:solidFill>
                            <a:latin typeface="Cambria Math" panose="02040503050406030204" pitchFamily="18" charset="0"/>
                          </a:rPr>
                          <m:t>𝑖</m:t>
                        </m:r>
                      </m:sub>
                    </m:sSub>
                  </m:oMath>
                </a14:m>
                <a:r>
                  <a:rPr lang="en-US" altLang="zh-CN" sz="2400" dirty="0">
                    <a:solidFill>
                      <a:prstClr val="black"/>
                    </a:solidFill>
                  </a:rPr>
                  <a:t>=0</a:t>
                </a:r>
                <a:r>
                  <a:rPr lang="zh-CN" altLang="en-US" sz="2400" dirty="0">
                    <a:solidFill>
                      <a:prstClr val="black"/>
                    </a:solidFill>
                  </a:rPr>
                  <a:t>的样本对学习</a:t>
                </a:r>
                <a:r>
                  <a:rPr lang="en-US" altLang="zh-CN" sz="2400" dirty="0">
                    <a:solidFill>
                      <a:prstClr val="black"/>
                    </a:solidFill>
                  </a:rPr>
                  <a:t>w</a:t>
                </a:r>
                <a:r>
                  <a:rPr lang="zh-CN" altLang="en-US" sz="2400" dirty="0">
                    <a:solidFill>
                      <a:prstClr val="black"/>
                    </a:solidFill>
                  </a:rPr>
                  <a:t>权值参数没有作用，</a:t>
                </a:r>
                <a:r>
                  <a:rPr lang="en-US" altLang="zh-CN" sz="2400" b="1" dirty="0">
                    <a:solidFill>
                      <a:srgbClr val="0070C0"/>
                    </a:solidFill>
                  </a:rPr>
                  <a:t>w</a:t>
                </a:r>
                <a:r>
                  <a:rPr lang="zh-CN" altLang="en-US" sz="2400" b="1" dirty="0">
                    <a:solidFill>
                      <a:srgbClr val="0070C0"/>
                    </a:solidFill>
                  </a:rPr>
                  <a:t>只受支持向量影响</a:t>
                </a:r>
                <a:r>
                  <a:rPr lang="zh-CN" altLang="en-US" sz="2400" dirty="0">
                    <a:solidFill>
                      <a:prstClr val="black"/>
                    </a:solidFill>
                  </a:rPr>
                  <a:t>，即</a:t>
                </a:r>
                <a:r>
                  <a:rPr lang="en-US" altLang="zh-CN" sz="2400" dirty="0">
                    <a:solidFill>
                      <a:prstClr val="black"/>
                    </a:solidFill>
                  </a:rPr>
                  <a:t>w</a:t>
                </a:r>
                <a:r>
                  <a:rPr lang="zh-CN" altLang="en-US" sz="2400" dirty="0">
                    <a:solidFill>
                      <a:prstClr val="black"/>
                    </a:solidFill>
                  </a:rPr>
                  <a:t>只受最接近分离超平面的少数样本影响</a:t>
                </a:r>
                <a:endParaRPr lang="en-US" altLang="zh-CN" sz="2400" dirty="0">
                  <a:solidFill>
                    <a:prstClr val="black"/>
                  </a:solidFill>
                </a:endParaRPr>
              </a:p>
              <a:p>
                <a:pPr>
                  <a:buFont typeface="Wingdings" panose="05000000000000000000" pitchFamily="2" charset="2"/>
                  <a:buChar char="n"/>
                </a:pPr>
                <a:r>
                  <a:rPr lang="en-US" altLang="zh-CN" sz="2400" b="1" dirty="0">
                    <a:solidFill>
                      <a:srgbClr val="0070C0"/>
                    </a:solidFill>
                  </a:rPr>
                  <a:t>SVM</a:t>
                </a:r>
                <a:r>
                  <a:rPr lang="zh-CN" altLang="en-US" sz="2400" b="1" dirty="0">
                    <a:solidFill>
                      <a:srgbClr val="0070C0"/>
                    </a:solidFill>
                  </a:rPr>
                  <a:t>只依靠支持向量来表示决策函数，所以叫支持向量机</a:t>
                </a:r>
                <a:endParaRPr lang="en-US" altLang="zh-CN" sz="2400" b="1" dirty="0">
                  <a:solidFill>
                    <a:srgbClr val="0070C0"/>
                  </a:solidFill>
                </a:endParaRPr>
              </a:p>
              <a:p>
                <a:endParaRPr lang="en-US" altLang="zh-CN" dirty="0">
                  <a:solidFill>
                    <a:prstClr val="black"/>
                  </a:solidFill>
                </a:endParaRPr>
              </a:p>
              <a:p>
                <a:endParaRPr lang="zh-CN" altLang="en-US" dirty="0"/>
              </a:p>
            </p:txBody>
          </p:sp>
        </mc:Choice>
        <mc:Fallback xmlns="">
          <p:sp>
            <p:nvSpPr>
              <p:cNvPr id="5" name="内容占位符 4">
                <a:extLst>
                  <a:ext uri="{FF2B5EF4-FFF2-40B4-BE49-F238E27FC236}">
                    <a16:creationId xmlns:a16="http://schemas.microsoft.com/office/drawing/2014/main" id="{6CFDCEDE-DBFB-4C33-8AF1-4BB26EB82A16}"/>
                  </a:ext>
                </a:extLst>
              </p:cNvPr>
              <p:cNvSpPr>
                <a:spLocks noGrp="1" noRot="1" noChangeAspect="1" noMove="1" noResize="1" noEditPoints="1" noAdjustHandles="1" noChangeArrowheads="1" noChangeShapeType="1" noTextEdit="1"/>
              </p:cNvSpPr>
              <p:nvPr>
                <p:ph idx="1"/>
              </p:nvPr>
            </p:nvSpPr>
            <p:spPr>
              <a:xfrm>
                <a:off x="381000" y="1143000"/>
                <a:ext cx="8616950" cy="4953000"/>
              </a:xfrm>
              <a:blipFill>
                <a:blip r:embed="rId2"/>
                <a:stretch>
                  <a:fillRect l="-495" r="-354" b="-50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107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8CA5B6F4-EAFF-4F92-ADFD-7714F41E1D2F}"/>
              </a:ext>
            </a:extLst>
          </p:cNvPr>
          <p:cNvSpPr>
            <a:spLocks noGrp="1" noChangeArrowheads="1"/>
          </p:cNvSpPr>
          <p:nvPr>
            <p:ph type="subTitle" idx="1"/>
          </p:nvPr>
        </p:nvSpPr>
        <p:spPr>
          <a:xfrm>
            <a:off x="1371600" y="2132856"/>
            <a:ext cx="6400800" cy="1752600"/>
          </a:xfrm>
        </p:spPr>
        <p:txBody>
          <a:bodyPr/>
          <a:lstStyle/>
          <a:p>
            <a:pPr marL="0" indent="0">
              <a:lnSpc>
                <a:spcPct val="150000"/>
              </a:lnSpc>
              <a:buSzPct val="80000"/>
              <a:buNone/>
            </a:pPr>
            <a:endParaRPr lang="en-US" altLang="zh-CN" dirty="0"/>
          </a:p>
          <a:p>
            <a:pPr marL="140000">
              <a:lnSpc>
                <a:spcPct val="150000"/>
              </a:lnSpc>
              <a:buSzPct val="80000"/>
            </a:pPr>
            <a:r>
              <a:rPr lang="zh-CN" altLang="en-US" sz="3200" b="1" dirty="0">
                <a:solidFill>
                  <a:srgbClr val="C00000"/>
                </a:solidFill>
              </a:rPr>
              <a:t>分类模型评估</a:t>
            </a:r>
            <a:endParaRPr lang="en-US" altLang="zh-CN" sz="3200" b="1" dirty="0">
              <a:solidFill>
                <a:srgbClr val="C00000"/>
              </a:solidFill>
            </a:endParaRPr>
          </a:p>
          <a:p>
            <a:pPr marL="140000">
              <a:lnSpc>
                <a:spcPct val="150000"/>
              </a:lnSpc>
              <a:buSzPct val="80000"/>
              <a:buFont typeface="Wingdings" panose="05000000000000000000" pitchFamily="2" charset="2"/>
              <a:buChar char="p"/>
            </a:pPr>
            <a:endParaRPr lang="en-US" altLang="zh-CN" dirty="0"/>
          </a:p>
        </p:txBody>
      </p:sp>
      <p:sp>
        <p:nvSpPr>
          <p:cNvPr id="3" name="灯片编号占位符 2">
            <a:extLst>
              <a:ext uri="{FF2B5EF4-FFF2-40B4-BE49-F238E27FC236}">
                <a16:creationId xmlns:a16="http://schemas.microsoft.com/office/drawing/2014/main" id="{BE4ECFFE-841C-469C-AB07-E7FDC4C1B5DA}"/>
              </a:ext>
            </a:extLst>
          </p:cNvPr>
          <p:cNvSpPr>
            <a:spLocks noGrp="1"/>
          </p:cNvSpPr>
          <p:nvPr>
            <p:ph type="sldNum" sz="quarter" idx="11"/>
          </p:nvPr>
        </p:nvSpPr>
        <p:spPr/>
        <p:txBody>
          <a:bodyPr/>
          <a:lstStyle/>
          <a:p>
            <a:fld id="{6AF793D8-EA07-4A28-94CE-B64171304A57}" type="slidenum">
              <a:rPr lang="en-US" altLang="zh-CN" smtClean="0"/>
              <a:pPr/>
              <a:t>62</a:t>
            </a:fld>
            <a:endParaRPr lang="en-US" altLang="zh-CN"/>
          </a:p>
        </p:txBody>
      </p:sp>
    </p:spTree>
    <p:extLst>
      <p:ext uri="{BB962C8B-B14F-4D97-AF65-F5344CB8AC3E}">
        <p14:creationId xmlns:p14="http://schemas.microsoft.com/office/powerpoint/2010/main" val="271755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zh-CN" altLang="en-US" dirty="0"/>
              <a:t>过拟合与欠拟合</a:t>
            </a:r>
            <a:endParaRPr lang="zh-CN" altLang="en-US" dirty="0">
              <a:ea typeface="宋体" panose="02010600030101010101" pitchFamily="2" charset="-122"/>
            </a:endParaRPr>
          </a:p>
        </p:txBody>
      </p:sp>
      <p:pic>
        <p:nvPicPr>
          <p:cNvPr id="12291" name="Picture 11"/>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4095750" y="914400"/>
            <a:ext cx="5048250" cy="3657600"/>
          </a:xfrm>
          <a:noFill/>
        </p:spPr>
      </p:pic>
      <p:sp>
        <p:nvSpPr>
          <p:cNvPr id="12290" name="Text Box 7"/>
          <p:cNvSpPr txBox="1">
            <a:spLocks noChangeArrowheads="1"/>
          </p:cNvSpPr>
          <p:nvPr/>
        </p:nvSpPr>
        <p:spPr bwMode="auto">
          <a:xfrm>
            <a:off x="457199" y="4714240"/>
            <a:ext cx="40386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vl="0">
              <a:spcBef>
                <a:spcPct val="50000"/>
              </a:spcBef>
              <a:spcAft>
                <a:spcPct val="0"/>
              </a:spcAft>
              <a:buClrTx/>
              <a:buSzTx/>
              <a:buNone/>
            </a:pPr>
            <a:r>
              <a:rPr lang="zh-CN" altLang="en-US" sz="2400" dirty="0">
                <a:solidFill>
                  <a:srgbClr val="000000"/>
                </a:solidFill>
                <a:latin typeface="宋体" panose="02010600030101010101" pitchFamily="2" charset="-122"/>
                <a:ea typeface="宋体" panose="02010600030101010101" pitchFamily="2" charset="-122"/>
                <a:cs typeface="Arial" panose="020B0604020202020204" pitchFamily="34" charset="0"/>
              </a:rPr>
              <a:t>欠拟合 </a:t>
            </a:r>
            <a:r>
              <a:rPr lang="en-US" altLang="zh-CN" sz="2400" dirty="0">
                <a:solidFill>
                  <a:srgbClr val="000000"/>
                </a:solidFill>
                <a:latin typeface="宋体" panose="02010600030101010101" pitchFamily="2" charset="-122"/>
                <a:ea typeface="宋体" panose="02010600030101010101" pitchFamily="2" charset="-122"/>
                <a:cs typeface="Arial" panose="020B0604020202020204" pitchFamily="34" charset="0"/>
              </a:rPr>
              <a:t>(underfitting)</a:t>
            </a:r>
            <a:r>
              <a:rPr lang="en-US" altLang="en-US" sz="2400" b="0" dirty="0">
                <a:solidFill>
                  <a:srgbClr val="000000"/>
                </a:solidFill>
                <a:latin typeface="宋体" panose="02010600030101010101" pitchFamily="2" charset="-122"/>
                <a:ea typeface="宋体" panose="02010600030101010101" pitchFamily="2" charset="-122"/>
                <a:cs typeface="Arial" panose="020B0604020202020204" pitchFamily="34" charset="0"/>
              </a:rPr>
              <a:t>: K</a:t>
            </a:r>
            <a:r>
              <a:rPr lang="en-US" altLang="zh-CN" sz="2400" b="0" dirty="0">
                <a:solidFill>
                  <a:srgbClr val="000000"/>
                </a:solidFill>
                <a:latin typeface="宋体" panose="02010600030101010101" pitchFamily="2" charset="-122"/>
                <a:ea typeface="宋体" panose="02010600030101010101" pitchFamily="2" charset="-122"/>
                <a:cs typeface="Arial" panose="020B0604020202020204" pitchFamily="34" charset="0"/>
              </a:rPr>
              <a:t>=1</a:t>
            </a:r>
            <a:r>
              <a:rPr lang="zh-CN" altLang="en-US" sz="2400" b="0" dirty="0">
                <a:solidFill>
                  <a:srgbClr val="000000"/>
                </a:solidFill>
                <a:latin typeface="宋体" panose="02010600030101010101" pitchFamily="2" charset="-122"/>
                <a:ea typeface="宋体" panose="02010600030101010101" pitchFamily="2" charset="-122"/>
                <a:cs typeface="Arial" panose="020B0604020202020204" pitchFamily="34" charset="0"/>
              </a:rPr>
              <a:t>，决策树模型过于简单，训练误差和测试误差都很大</a:t>
            </a:r>
            <a:endParaRPr lang="en-US" altLang="zh-CN" sz="2400" b="0" dirty="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pic>
        <p:nvPicPr>
          <p:cNvPr id="12292"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914400"/>
            <a:ext cx="4343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4D823E2-5C6D-48ED-A449-CF2B4D8A03AF}"/>
              </a:ext>
            </a:extLst>
          </p:cNvPr>
          <p:cNvSpPr/>
          <p:nvPr/>
        </p:nvSpPr>
        <p:spPr>
          <a:xfrm>
            <a:off x="4724400" y="4714240"/>
            <a:ext cx="4038600" cy="1200329"/>
          </a:xfrm>
          <a:prstGeom prst="rect">
            <a:avLst/>
          </a:prstGeom>
        </p:spPr>
        <p:txBody>
          <a:bodyPr wrap="square">
            <a:spAutoFit/>
          </a:bodyPr>
          <a:lstStyle/>
          <a:p>
            <a:pPr>
              <a:spcBef>
                <a:spcPct val="50000"/>
              </a:spcBef>
            </a:pPr>
            <a:r>
              <a:rPr lang="zh-CN" altLang="en-US" sz="2400" dirty="0">
                <a:latin typeface="宋体" panose="02010600030101010101" pitchFamily="2" charset="-122"/>
                <a:ea typeface="宋体" panose="02010600030101010101" pitchFamily="2" charset="-122"/>
                <a:cs typeface="Arial" panose="020B0604020202020204" pitchFamily="34" charset="0"/>
              </a:rPr>
              <a:t>过拟合 </a:t>
            </a:r>
            <a:r>
              <a:rPr lang="en-US" altLang="zh-CN" sz="2400" dirty="0">
                <a:latin typeface="宋体" panose="02010600030101010101" pitchFamily="2" charset="-122"/>
                <a:ea typeface="宋体" panose="02010600030101010101" pitchFamily="2" charset="-122"/>
                <a:cs typeface="Arial" panose="020B0604020202020204" pitchFamily="34" charset="0"/>
              </a:rPr>
              <a:t>(overfitting)</a:t>
            </a:r>
            <a:r>
              <a:rPr lang="en-US" altLang="en-US" sz="2400" b="0" dirty="0">
                <a:latin typeface="宋体" panose="02010600030101010101" pitchFamily="2" charset="-122"/>
                <a:ea typeface="宋体" panose="02010600030101010101" pitchFamily="2" charset="-122"/>
                <a:cs typeface="Arial" panose="020B0604020202020204" pitchFamily="34" charset="0"/>
              </a:rPr>
              <a:t>: K</a:t>
            </a:r>
            <a:r>
              <a:rPr lang="zh-CN" altLang="en-US" sz="2400" b="0" dirty="0">
                <a:latin typeface="宋体" panose="02010600030101010101" pitchFamily="2" charset="-122"/>
                <a:ea typeface="宋体" panose="02010600030101010101" pitchFamily="2" charset="-122"/>
                <a:cs typeface="Arial" panose="020B0604020202020204" pitchFamily="34" charset="0"/>
              </a:rPr>
              <a:t>从</a:t>
            </a:r>
            <a:r>
              <a:rPr lang="en-US" altLang="zh-CN" sz="2400" b="0" dirty="0">
                <a:latin typeface="宋体" panose="02010600030101010101" pitchFamily="2" charset="-122"/>
                <a:ea typeface="宋体" panose="02010600030101010101" pitchFamily="2" charset="-122"/>
                <a:cs typeface="Arial" panose="020B0604020202020204" pitchFamily="34" charset="0"/>
              </a:rPr>
              <a:t>8</a:t>
            </a:r>
            <a:r>
              <a:rPr lang="zh-CN" altLang="en-US" sz="2400" b="0" dirty="0">
                <a:latin typeface="宋体" panose="02010600030101010101" pitchFamily="2" charset="-122"/>
                <a:ea typeface="宋体" panose="02010600030101010101" pitchFamily="2" charset="-122"/>
                <a:cs typeface="Arial" panose="020B0604020202020204" pitchFamily="34" charset="0"/>
              </a:rPr>
              <a:t>到</a:t>
            </a:r>
            <a:r>
              <a:rPr lang="en-US" altLang="zh-CN" sz="2400" b="0" dirty="0">
                <a:latin typeface="宋体" panose="02010600030101010101" pitchFamily="2" charset="-122"/>
                <a:ea typeface="宋体" panose="02010600030101010101" pitchFamily="2" charset="-122"/>
                <a:cs typeface="Arial" panose="020B0604020202020204" pitchFamily="34" charset="0"/>
              </a:rPr>
              <a:t>140</a:t>
            </a:r>
            <a:r>
              <a:rPr lang="zh-CN" altLang="en-US" sz="2400" b="0" dirty="0">
                <a:latin typeface="宋体" panose="02010600030101010101" pitchFamily="2" charset="-122"/>
                <a:ea typeface="宋体" panose="02010600030101010101" pitchFamily="2" charset="-122"/>
                <a:cs typeface="Arial" panose="020B0604020202020204" pitchFamily="34" charset="0"/>
              </a:rPr>
              <a:t>，模型过于复杂，训练误差很小，测试误差很大</a:t>
            </a:r>
            <a:endParaRPr lang="en-US" altLang="zh-CN" sz="2400" b="0" dirty="0">
              <a:latin typeface="宋体" panose="02010600030101010101" pitchFamily="2" charset="-122"/>
              <a:ea typeface="宋体" panose="02010600030101010101" pitchFamily="2" charset="-122"/>
              <a:cs typeface="Arial" panose="020B0604020202020204" pitchFamily="34" charset="0"/>
            </a:endParaRPr>
          </a:p>
        </p:txBody>
      </p:sp>
      <p:sp>
        <p:nvSpPr>
          <p:cNvPr id="3" name="灯片编号占位符 2">
            <a:extLst>
              <a:ext uri="{FF2B5EF4-FFF2-40B4-BE49-F238E27FC236}">
                <a16:creationId xmlns:a16="http://schemas.microsoft.com/office/drawing/2014/main" id="{D5EE9A72-4A68-4439-B8C6-E371495BE776}"/>
              </a:ext>
            </a:extLst>
          </p:cNvPr>
          <p:cNvSpPr>
            <a:spLocks noGrp="1"/>
          </p:cNvSpPr>
          <p:nvPr>
            <p:ph type="sldNum" sz="quarter" idx="11"/>
          </p:nvPr>
        </p:nvSpPr>
        <p:spPr/>
        <p:txBody>
          <a:bodyPr/>
          <a:lstStyle/>
          <a:p>
            <a:fld id="{6AF793D8-EA07-4A28-94CE-B64171304A57}" type="slidenum">
              <a:rPr lang="en-US" altLang="zh-CN" smtClean="0"/>
              <a:pPr/>
              <a:t>63</a:t>
            </a:fld>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en-US" altLang="en-US" dirty="0"/>
              <a:t>模型评估</a:t>
            </a:r>
          </a:p>
        </p:txBody>
      </p:sp>
      <p:sp>
        <p:nvSpPr>
          <p:cNvPr id="34818" name="Rectangle 3"/>
          <p:cNvSpPr>
            <a:spLocks noGrp="1" noChangeArrowheads="1"/>
          </p:cNvSpPr>
          <p:nvPr>
            <p:ph idx="1"/>
          </p:nvPr>
        </p:nvSpPr>
        <p:spPr>
          <a:xfrm>
            <a:off x="380999" y="1066800"/>
            <a:ext cx="8430419" cy="5181600"/>
          </a:xfrm>
        </p:spPr>
        <p:txBody>
          <a:bodyPr/>
          <a:lstStyle/>
          <a:p>
            <a:pPr>
              <a:lnSpc>
                <a:spcPct val="90000"/>
              </a:lnSpc>
              <a:buFont typeface="Wingdings" panose="05000000000000000000" pitchFamily="2" charset="2"/>
              <a:buChar char="n"/>
            </a:pPr>
            <a:r>
              <a:rPr lang="en-US" altLang="en-US" sz="2400" dirty="0" err="1"/>
              <a:t>目的</a:t>
            </a:r>
            <a:r>
              <a:rPr lang="en-US" altLang="en-US" sz="2400" dirty="0"/>
              <a:t>：</a:t>
            </a:r>
          </a:p>
          <a:p>
            <a:pPr lvl="1">
              <a:lnSpc>
                <a:spcPct val="90000"/>
              </a:lnSpc>
            </a:pPr>
            <a:r>
              <a:rPr lang="en-US" altLang="en-US" sz="2400" dirty="0" err="1"/>
              <a:t>评估分类器在</a:t>
            </a:r>
            <a:r>
              <a:rPr lang="zh-CN" altLang="en-US" sz="2400" dirty="0"/>
              <a:t>事先未知</a:t>
            </a:r>
            <a:r>
              <a:rPr lang="en-US" altLang="en-US" sz="2400" dirty="0" err="1"/>
              <a:t>的数据</a:t>
            </a:r>
            <a:r>
              <a:rPr lang="en-US" altLang="en-US" sz="2400" dirty="0" err="1">
                <a:solidFill>
                  <a:srgbClr val="000000"/>
                </a:solidFill>
              </a:rPr>
              <a:t>（测试集）</a:t>
            </a:r>
            <a:r>
              <a:rPr lang="en-US" altLang="en-US" sz="2400" dirty="0" err="1"/>
              <a:t>上的性能</a:t>
            </a:r>
            <a:endParaRPr lang="en-US" altLang="en-US" sz="2400" dirty="0"/>
          </a:p>
          <a:p>
            <a:pPr lvl="1">
              <a:lnSpc>
                <a:spcPct val="90000"/>
              </a:lnSpc>
            </a:pPr>
            <a:endParaRPr lang="en-US" altLang="en-US" sz="2400" dirty="0"/>
          </a:p>
          <a:p>
            <a:pPr marL="292100" lvl="1" indent="-292100">
              <a:lnSpc>
                <a:spcPct val="90000"/>
              </a:lnSpc>
              <a:buSzPct val="75000"/>
              <a:buFont typeface="Wingdings" panose="05000000000000000000" pitchFamily="2" charset="2"/>
              <a:buChar char="n"/>
            </a:pPr>
            <a:r>
              <a:rPr lang="zh-CN" altLang="en-US" sz="2400" dirty="0"/>
              <a:t>方法：</a:t>
            </a:r>
            <a:endParaRPr lang="en-US" altLang="en-US" sz="2400" dirty="0"/>
          </a:p>
          <a:p>
            <a:pPr lvl="1"/>
            <a:r>
              <a:rPr lang="zh-CN" altLang="en-US" sz="2400" dirty="0"/>
              <a:t>训练集和测试集不相交</a:t>
            </a:r>
            <a:endParaRPr lang="en-US" altLang="zh-CN" sz="2400" dirty="0"/>
          </a:p>
          <a:p>
            <a:pPr lvl="1"/>
            <a:r>
              <a:rPr lang="en-US" altLang="en-US" sz="2400" dirty="0" err="1"/>
              <a:t>随机</a:t>
            </a:r>
            <a:r>
              <a:rPr lang="zh-CN" altLang="en-US" sz="2400" dirty="0"/>
              <a:t>子</a:t>
            </a:r>
            <a:r>
              <a:rPr lang="en-US" altLang="en-US" sz="2400" dirty="0" err="1"/>
              <a:t>采样</a:t>
            </a:r>
            <a:r>
              <a:rPr lang="zh-CN" altLang="en-US" sz="2400" dirty="0"/>
              <a:t>，多次重复</a:t>
            </a:r>
            <a:endParaRPr lang="en-US" altLang="zh-CN" sz="2400" dirty="0"/>
          </a:p>
          <a:p>
            <a:pPr lvl="1"/>
            <a:r>
              <a:rPr lang="en-US" altLang="en-US" sz="2400" dirty="0" err="1"/>
              <a:t>交叉验证</a:t>
            </a:r>
            <a:r>
              <a:rPr lang="zh-CN" altLang="en-US" sz="2400" dirty="0"/>
              <a:t>方法</a:t>
            </a:r>
            <a:endParaRPr lang="en-US" altLang="en-US" sz="2400" dirty="0"/>
          </a:p>
          <a:p>
            <a:pPr lvl="2"/>
            <a:r>
              <a:rPr lang="en-US" altLang="zh-CN" sz="2000" dirty="0"/>
              <a:t>k-fold</a:t>
            </a:r>
            <a:r>
              <a:rPr lang="en-US" altLang="en-US" sz="2000" dirty="0"/>
              <a:t>：</a:t>
            </a:r>
            <a:r>
              <a:rPr lang="zh-CN" altLang="en-US" sz="2000" dirty="0"/>
              <a:t>将整个数据集划分为</a:t>
            </a:r>
            <a:r>
              <a:rPr lang="en-US" altLang="zh-CN" sz="2000" dirty="0"/>
              <a:t>k</a:t>
            </a:r>
            <a:r>
              <a:rPr lang="zh-CN" altLang="en-US" sz="2000" dirty="0"/>
              <a:t>个不相交子集，每次在</a:t>
            </a:r>
            <a:r>
              <a:rPr lang="en-US" altLang="en-US" sz="2000" dirty="0"/>
              <a:t>k-1</a:t>
            </a:r>
            <a:r>
              <a:rPr lang="zh-CN" altLang="en-US" sz="2000" dirty="0"/>
              <a:t>子集</a:t>
            </a:r>
            <a:r>
              <a:rPr lang="en-US" altLang="en-US" sz="2000" dirty="0" err="1"/>
              <a:t>上训练</a:t>
            </a:r>
            <a:r>
              <a:rPr lang="en-US" altLang="en-US" sz="2000" dirty="0"/>
              <a:t>，</a:t>
            </a:r>
            <a:r>
              <a:rPr lang="zh-CN" altLang="en-US" sz="2000" dirty="0"/>
              <a:t>在</a:t>
            </a:r>
            <a:r>
              <a:rPr lang="en-US" altLang="zh-CN" sz="2000" dirty="0"/>
              <a:t>1</a:t>
            </a:r>
            <a:r>
              <a:rPr lang="zh-CN" altLang="en-US" sz="2000" dirty="0"/>
              <a:t>个子集上</a:t>
            </a:r>
            <a:r>
              <a:rPr lang="en-US" altLang="en-US" sz="2000" dirty="0" err="1"/>
              <a:t>测试</a:t>
            </a:r>
            <a:r>
              <a:rPr lang="zh-CN" altLang="en-US" sz="2000" dirty="0"/>
              <a:t>。 一般</a:t>
            </a:r>
            <a:r>
              <a:rPr lang="en-US" altLang="zh-CN" sz="2000" dirty="0"/>
              <a:t>k=5</a:t>
            </a:r>
            <a:r>
              <a:rPr lang="zh-CN" altLang="en-US" sz="2000" dirty="0"/>
              <a:t>或</a:t>
            </a:r>
            <a:r>
              <a:rPr lang="en-US" altLang="zh-CN" sz="2000" dirty="0"/>
              <a:t>10</a:t>
            </a:r>
            <a:r>
              <a:rPr lang="zh-CN" altLang="en-US" sz="2000" dirty="0"/>
              <a:t>，即</a:t>
            </a:r>
            <a:r>
              <a:rPr lang="en-US" altLang="zh-CN" sz="2000" dirty="0"/>
              <a:t>80%</a:t>
            </a:r>
            <a:r>
              <a:rPr lang="zh-CN" altLang="en-US" sz="2000" dirty="0"/>
              <a:t>或</a:t>
            </a:r>
            <a:r>
              <a:rPr lang="en-US" altLang="zh-CN" sz="2000" dirty="0"/>
              <a:t>90%</a:t>
            </a:r>
            <a:r>
              <a:rPr lang="zh-CN" altLang="en-US" sz="2000" dirty="0"/>
              <a:t>训练</a:t>
            </a:r>
            <a:endParaRPr lang="en-US" altLang="en-US" sz="2000" dirty="0"/>
          </a:p>
          <a:p>
            <a:pPr lvl="2"/>
            <a:r>
              <a:rPr lang="zh-CN" altLang="en-US" sz="2000" dirty="0"/>
              <a:t>留一法</a:t>
            </a:r>
            <a:r>
              <a:rPr lang="en-US" altLang="en-US" sz="2000" dirty="0"/>
              <a:t>：k=n</a:t>
            </a:r>
            <a:r>
              <a:rPr lang="zh-CN" altLang="en-US" sz="2000" dirty="0"/>
              <a:t>： 每次只选一个样本作为测试，其实</a:t>
            </a:r>
            <a:r>
              <a:rPr lang="en-US" altLang="zh-CN" sz="2000" dirty="0"/>
              <a:t>n-1</a:t>
            </a:r>
            <a:r>
              <a:rPr lang="zh-CN" altLang="en-US" sz="2000" dirty="0"/>
              <a:t>作为训练</a:t>
            </a:r>
            <a:endParaRPr lang="en-US" altLang="en-US" sz="2000" dirty="0"/>
          </a:p>
        </p:txBody>
      </p:sp>
      <p:sp>
        <p:nvSpPr>
          <p:cNvPr id="2" name="灯片编号占位符 1">
            <a:extLst>
              <a:ext uri="{FF2B5EF4-FFF2-40B4-BE49-F238E27FC236}">
                <a16:creationId xmlns:a16="http://schemas.microsoft.com/office/drawing/2014/main" id="{0E717AD2-9BB7-41B1-840F-F80E378BA96E}"/>
              </a:ext>
            </a:extLst>
          </p:cNvPr>
          <p:cNvSpPr>
            <a:spLocks noGrp="1"/>
          </p:cNvSpPr>
          <p:nvPr>
            <p:ph type="sldNum" sz="quarter" idx="11"/>
          </p:nvPr>
        </p:nvSpPr>
        <p:spPr/>
        <p:txBody>
          <a:bodyPr/>
          <a:lstStyle/>
          <a:p>
            <a:fld id="{6AF793D8-EA07-4A28-94CE-B64171304A57}" type="slidenum">
              <a:rPr lang="en-US" altLang="zh-CN" smtClean="0"/>
              <a:pPr/>
              <a:t>64</a:t>
            </a:fld>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2B554-202E-45D0-BA2D-D8E108443DE1}"/>
              </a:ext>
            </a:extLst>
          </p:cNvPr>
          <p:cNvSpPr>
            <a:spLocks noGrp="1"/>
          </p:cNvSpPr>
          <p:nvPr>
            <p:ph type="title"/>
          </p:nvPr>
        </p:nvSpPr>
        <p:spPr>
          <a:xfrm>
            <a:off x="421640" y="84139"/>
            <a:ext cx="8229600" cy="642937"/>
          </a:xfrm>
        </p:spPr>
        <p:txBody>
          <a:bodyPr/>
          <a:lstStyle/>
          <a:p>
            <a:r>
              <a:rPr lang="zh-CN" altLang="en-US" dirty="0"/>
              <a:t>分类评估指标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64EB3E-C338-460C-BF87-1FA10BF3E2C6}"/>
                  </a:ext>
                </a:extLst>
              </p:cNvPr>
              <p:cNvSpPr>
                <a:spLocks noGrp="1"/>
              </p:cNvSpPr>
              <p:nvPr>
                <p:ph idx="1"/>
              </p:nvPr>
            </p:nvSpPr>
            <p:spPr>
              <a:xfrm>
                <a:off x="457200" y="1124744"/>
                <a:ext cx="8229600" cy="5006182"/>
              </a:xfrm>
            </p:spPr>
            <p:txBody>
              <a:bodyPr/>
              <a:lstStyle/>
              <a:p>
                <a:pPr>
                  <a:buFont typeface="Wingdings" panose="05000000000000000000" pitchFamily="2" charset="2"/>
                  <a:buChar char="n"/>
                </a:pPr>
                <a14:m>
                  <m:oMath xmlns:m="http://schemas.openxmlformats.org/officeDocument/2006/math">
                    <m:r>
                      <a:rPr lang="zh-CN" altLang="en-US" sz="2400" i="1" kern="1200">
                        <a:solidFill>
                          <a:srgbClr val="000000"/>
                        </a:solidFill>
                        <a:latin typeface="Cambria Math" panose="02040503050406030204" pitchFamily="18" charset="0"/>
                      </a:rPr>
                      <m:t>𝑓</m:t>
                    </m:r>
                    <m:d>
                      <m:dPr>
                        <m:ctrlPr>
                          <a:rPr lang="zh-CN" altLang="en-US" sz="2400" i="1" kern="1200">
                            <a:solidFill>
                              <a:srgbClr val="000000"/>
                            </a:solidFill>
                            <a:latin typeface="Cambria Math" panose="02040503050406030204" pitchFamily="18" charset="0"/>
                          </a:rPr>
                        </m:ctrlPr>
                      </m:dPr>
                      <m:e>
                        <m:sSub>
                          <m:sSubPr>
                            <m:ctrlPr>
                              <a:rPr lang="zh-CN" altLang="en-US" sz="2400" i="1" kern="1200">
                                <a:solidFill>
                                  <a:srgbClr val="000000"/>
                                </a:solidFill>
                                <a:latin typeface="Cambria Math" panose="02040503050406030204" pitchFamily="18" charset="0"/>
                              </a:rPr>
                            </m:ctrlPr>
                          </m:sSubPr>
                          <m:e>
                            <m:r>
                              <a:rPr lang="en-US" altLang="zh-CN" sz="2400" i="1" kern="1200">
                                <a:solidFill>
                                  <a:srgbClr val="000000"/>
                                </a:solidFill>
                                <a:latin typeface="Cambria Math" panose="02040503050406030204" pitchFamily="18" charset="0"/>
                              </a:rPr>
                              <m:t>𝑥</m:t>
                            </m:r>
                          </m:e>
                          <m:sub>
                            <m:r>
                              <a:rPr lang="zh-CN" altLang="en-US" sz="2400" i="1" kern="1200">
                                <a:solidFill>
                                  <a:srgbClr val="000000"/>
                                </a:solidFill>
                                <a:latin typeface="Cambria Math" panose="02040503050406030204" pitchFamily="18" charset="0"/>
                              </a:rPr>
                              <m:t>𝑖</m:t>
                            </m:r>
                          </m:sub>
                        </m:sSub>
                      </m:e>
                    </m:d>
                  </m:oMath>
                </a14:m>
                <a:r>
                  <a:rPr lang="en-US" altLang="zh-CN" sz="2400" dirty="0"/>
                  <a:t> </a:t>
                </a:r>
                <a:r>
                  <a:rPr lang="zh-CN" altLang="en-US" sz="2400" dirty="0"/>
                  <a:t>表示模型为样本</a:t>
                </a:r>
                <a14:m>
                  <m:oMath xmlns:m="http://schemas.openxmlformats.org/officeDocument/2006/math">
                    <m:sSub>
                      <m:sSubPr>
                        <m:ctrlPr>
                          <a:rPr lang="zh-CN" altLang="en-US" sz="2400" i="1" kern="1200">
                            <a:solidFill>
                              <a:srgbClr val="000000"/>
                            </a:solidFill>
                            <a:latin typeface="Cambria Math" panose="02040503050406030204" pitchFamily="18" charset="0"/>
                          </a:rPr>
                        </m:ctrlPr>
                      </m:sSubPr>
                      <m:e>
                        <m:r>
                          <a:rPr lang="en-US" altLang="zh-CN" sz="2400" i="1" kern="1200">
                            <a:solidFill>
                              <a:srgbClr val="000000"/>
                            </a:solidFill>
                            <a:latin typeface="Cambria Math" panose="02040503050406030204" pitchFamily="18" charset="0"/>
                          </a:rPr>
                          <m:t>𝑥</m:t>
                        </m:r>
                      </m:e>
                      <m:sub>
                        <m:r>
                          <a:rPr lang="zh-CN" altLang="en-US" sz="2400" i="1" kern="1200">
                            <a:solidFill>
                              <a:srgbClr val="000000"/>
                            </a:solidFill>
                            <a:latin typeface="Cambria Math" panose="02040503050406030204" pitchFamily="18" charset="0"/>
                          </a:rPr>
                          <m:t>𝑖</m:t>
                        </m:r>
                      </m:sub>
                    </m:sSub>
                  </m:oMath>
                </a14:m>
                <a:r>
                  <a:rPr lang="zh-CN" altLang="en-US" sz="2400" dirty="0"/>
                  <a:t>预测的标签，</a:t>
                </a:r>
                <a:r>
                  <a:rPr lang="zh-CN" altLang="en-US" sz="2400" kern="1200" dirty="0">
                    <a:solidFill>
                      <a:srgbClr val="000000"/>
                    </a:solidFill>
                  </a:rPr>
                  <a:t> </a:t>
                </a:r>
                <a14:m>
                  <m:oMath xmlns:m="http://schemas.openxmlformats.org/officeDocument/2006/math">
                    <m:sSub>
                      <m:sSubPr>
                        <m:ctrlPr>
                          <a:rPr lang="zh-CN" altLang="en-US" sz="2400" i="1" kern="1200">
                            <a:solidFill>
                              <a:srgbClr val="000000"/>
                            </a:solidFill>
                            <a:latin typeface="Cambria Math" panose="02040503050406030204" pitchFamily="18" charset="0"/>
                          </a:rPr>
                        </m:ctrlPr>
                      </m:sSubPr>
                      <m:e>
                        <m:r>
                          <a:rPr lang="zh-CN" altLang="en-US" sz="2400" i="1" kern="1200">
                            <a:solidFill>
                              <a:srgbClr val="000000"/>
                            </a:solidFill>
                            <a:latin typeface="Cambria Math" panose="02040503050406030204" pitchFamily="18" charset="0"/>
                          </a:rPr>
                          <m:t>𝑦</m:t>
                        </m:r>
                      </m:e>
                      <m:sub>
                        <m:r>
                          <a:rPr lang="zh-CN" altLang="en-US" sz="2400" i="1" kern="1200">
                            <a:solidFill>
                              <a:srgbClr val="000000"/>
                            </a:solidFill>
                            <a:latin typeface="Cambria Math" panose="02040503050406030204" pitchFamily="18" charset="0"/>
                          </a:rPr>
                          <m:t>𝑖</m:t>
                        </m:r>
                      </m:sub>
                    </m:sSub>
                  </m:oMath>
                </a14:m>
                <a:r>
                  <a:rPr lang="zh-CN" altLang="en-US" sz="2400" dirty="0"/>
                  <a:t>表示</a:t>
                </a:r>
                <a:r>
                  <a:rPr lang="zh-CN" altLang="en-US" sz="2400" dirty="0">
                    <a:solidFill>
                      <a:srgbClr val="000000"/>
                    </a:solidFill>
                  </a:rPr>
                  <a:t>样本</a:t>
                </a:r>
                <a14:m>
                  <m:oMath xmlns:m="http://schemas.openxmlformats.org/officeDocument/2006/math">
                    <m:sSub>
                      <m:sSubPr>
                        <m:ctrlPr>
                          <a:rPr lang="zh-CN" altLang="en-US" sz="2400" i="1" kern="1200">
                            <a:solidFill>
                              <a:srgbClr val="000000"/>
                            </a:solidFill>
                            <a:latin typeface="Cambria Math" panose="02040503050406030204" pitchFamily="18" charset="0"/>
                          </a:rPr>
                        </m:ctrlPr>
                      </m:sSubPr>
                      <m:e>
                        <m:r>
                          <a:rPr lang="en-US" altLang="zh-CN" sz="2400" i="1" kern="1200">
                            <a:solidFill>
                              <a:srgbClr val="000000"/>
                            </a:solidFill>
                            <a:latin typeface="Cambria Math" panose="02040503050406030204" pitchFamily="18" charset="0"/>
                          </a:rPr>
                          <m:t>𝑥</m:t>
                        </m:r>
                      </m:e>
                      <m:sub>
                        <m:r>
                          <a:rPr lang="zh-CN" altLang="en-US" sz="2400" i="1" kern="1200">
                            <a:solidFill>
                              <a:srgbClr val="000000"/>
                            </a:solidFill>
                            <a:latin typeface="Cambria Math" panose="02040503050406030204" pitchFamily="18" charset="0"/>
                          </a:rPr>
                          <m:t>𝑖</m:t>
                        </m:r>
                      </m:sub>
                    </m:sSub>
                  </m:oMath>
                </a14:m>
                <a:r>
                  <a:rPr lang="zh-CN" altLang="en-US" sz="2400" dirty="0">
                    <a:solidFill>
                      <a:srgbClr val="000000"/>
                    </a:solidFill>
                  </a:rPr>
                  <a:t>的真实标签，</a:t>
                </a:r>
                <a:r>
                  <a:rPr lang="en-US" altLang="zh-CN" sz="2400" dirty="0">
                    <a:solidFill>
                      <a:srgbClr val="000000"/>
                    </a:solidFill>
                  </a:rPr>
                  <a:t>n</a:t>
                </a:r>
                <a:r>
                  <a:rPr lang="zh-CN" altLang="en-US" sz="2400" dirty="0">
                    <a:solidFill>
                      <a:srgbClr val="000000"/>
                    </a:solidFill>
                  </a:rPr>
                  <a:t>为测试样本的总数</a:t>
                </a:r>
                <a:endParaRPr lang="en-US" altLang="zh-CN" sz="2400" dirty="0"/>
              </a:p>
              <a:p>
                <a:pPr>
                  <a:buFont typeface="Wingdings" panose="05000000000000000000" pitchFamily="2" charset="2"/>
                  <a:buChar char="n"/>
                </a:pPr>
                <a:r>
                  <a:rPr lang="zh-CN" altLang="en-US" b="1" dirty="0">
                    <a:solidFill>
                      <a:srgbClr val="0070C0"/>
                    </a:solidFill>
                  </a:rPr>
                  <a:t>错误率 </a:t>
                </a:r>
                <a:r>
                  <a:rPr lang="en-US" altLang="zh-CN" b="1" dirty="0">
                    <a:solidFill>
                      <a:srgbClr val="0070C0"/>
                    </a:solidFill>
                  </a:rPr>
                  <a:t>error rate</a:t>
                </a:r>
              </a:p>
              <a:p>
                <a:pPr marL="0" indent="0" eaLnBrk="1" hangingPunct="1">
                  <a:spcBef>
                    <a:spcPct val="0"/>
                  </a:spcBef>
                  <a:buClrTx/>
                  <a:buSzTx/>
                  <a:buNone/>
                </a:pPr>
                <a14:m>
                  <m:oMathPara xmlns:m="http://schemas.openxmlformats.org/officeDocument/2006/math">
                    <m:oMathParaPr>
                      <m:jc m:val="centerGroup"/>
                    </m:oMathParaPr>
                    <m:oMath xmlns:m="http://schemas.openxmlformats.org/officeDocument/2006/math">
                      <m:r>
                        <a:rPr lang="zh-CN" altLang="en-US" sz="2400" i="1" kern="1200">
                          <a:latin typeface="Cambria Math" panose="02040503050406030204" pitchFamily="18" charset="0"/>
                        </a:rPr>
                        <m:t>𝑒</m:t>
                      </m:r>
                      <m:r>
                        <a:rPr lang="zh-CN" altLang="en-US" sz="2400" kern="1200">
                          <a:latin typeface="Cambria Math" panose="02040503050406030204" pitchFamily="18" charset="0"/>
                        </a:rPr>
                        <m:t>=</m:t>
                      </m:r>
                      <m:f>
                        <m:fPr>
                          <m:ctrlPr>
                            <a:rPr lang="zh-CN" altLang="en-US" sz="2400" i="1" kern="1200">
                              <a:latin typeface="Cambria Math" panose="02040503050406030204" pitchFamily="18" charset="0"/>
                            </a:rPr>
                          </m:ctrlPr>
                        </m:fPr>
                        <m:num>
                          <m:r>
                            <a:rPr lang="zh-CN" altLang="en-US" sz="2400" kern="1200">
                              <a:latin typeface="Cambria Math" panose="02040503050406030204" pitchFamily="18" charset="0"/>
                            </a:rPr>
                            <m:t>1</m:t>
                          </m:r>
                        </m:num>
                        <m:den>
                          <m:r>
                            <a:rPr lang="en-US" altLang="zh-CN" sz="2400" i="1" kern="1200">
                              <a:latin typeface="Cambria Math" panose="02040503050406030204" pitchFamily="18" charset="0"/>
                            </a:rPr>
                            <m:t>𝑛</m:t>
                          </m:r>
                        </m:den>
                      </m:f>
                      <m:nary>
                        <m:naryPr>
                          <m:chr m:val="∑"/>
                          <m:limLoc m:val="undOvr"/>
                          <m:ctrlPr>
                            <a:rPr lang="zh-CN" altLang="en-US" sz="2400" i="1" kern="1200">
                              <a:latin typeface="Cambria Math" panose="02040503050406030204" pitchFamily="18" charset="0"/>
                            </a:rPr>
                          </m:ctrlPr>
                        </m:naryPr>
                        <m:sub>
                          <m:r>
                            <a:rPr lang="zh-CN" altLang="en-US" sz="2400" i="1" kern="1200">
                              <a:latin typeface="Cambria Math" panose="02040503050406030204" pitchFamily="18" charset="0"/>
                            </a:rPr>
                            <m:t>𝑖</m:t>
                          </m:r>
                          <m:r>
                            <a:rPr lang="zh-CN" altLang="en-US" sz="2400" kern="1200">
                              <a:latin typeface="Cambria Math" panose="02040503050406030204" pitchFamily="18" charset="0"/>
                            </a:rPr>
                            <m:t>=1</m:t>
                          </m:r>
                        </m:sub>
                        <m:sup>
                          <m:r>
                            <a:rPr lang="en-US" altLang="zh-CN" sz="2400" i="1" kern="1200">
                              <a:latin typeface="Cambria Math" panose="02040503050406030204" pitchFamily="18" charset="0"/>
                            </a:rPr>
                            <m:t>𝑛</m:t>
                          </m:r>
                        </m:sup>
                        <m:e>
                          <m:d>
                            <m:dPr>
                              <m:begChr m:val=""/>
                              <m:ctrlPr>
                                <a:rPr lang="zh-CN" altLang="en-US" sz="2400" i="1" kern="1200">
                                  <a:latin typeface="Cambria Math" panose="02040503050406030204" pitchFamily="18" charset="0"/>
                                </a:rPr>
                              </m:ctrlPr>
                            </m:dPr>
                            <m:e>
                              <m:r>
                                <a:rPr lang="zh-CN" altLang="en-US" sz="2400" i="1" kern="1200">
                                  <a:latin typeface="Cambria Math" panose="02040503050406030204" pitchFamily="18" charset="0"/>
                                </a:rPr>
                                <m:t>𝐼</m:t>
                              </m:r>
                              <m:r>
                                <a:rPr lang="zh-CN" altLang="en-US" sz="2400" kern="1200">
                                  <a:latin typeface="Cambria Math" panose="02040503050406030204" pitchFamily="18" charset="0"/>
                                </a:rPr>
                                <m:t>(</m:t>
                              </m:r>
                              <m:r>
                                <a:rPr lang="zh-CN" altLang="en-US" sz="2400" i="1" kern="1200">
                                  <a:latin typeface="Cambria Math" panose="02040503050406030204" pitchFamily="18" charset="0"/>
                                </a:rPr>
                                <m:t>𝑓</m:t>
                              </m:r>
                              <m:d>
                                <m:dPr>
                                  <m:ctrlPr>
                                    <a:rPr lang="zh-CN" altLang="en-US" sz="2400" i="1" kern="1200">
                                      <a:latin typeface="Cambria Math" panose="02040503050406030204" pitchFamily="18" charset="0"/>
                                    </a:rPr>
                                  </m:ctrlPr>
                                </m:dPr>
                                <m:e>
                                  <m:sSub>
                                    <m:sSubPr>
                                      <m:ctrlPr>
                                        <a:rPr lang="zh-CN" altLang="en-US" sz="2400" i="1" kern="1200">
                                          <a:latin typeface="Cambria Math" panose="02040503050406030204" pitchFamily="18" charset="0"/>
                                        </a:rPr>
                                      </m:ctrlPr>
                                    </m:sSubPr>
                                    <m:e>
                                      <m:r>
                                        <a:rPr lang="en-US" altLang="zh-CN" sz="2400" i="1" kern="1200">
                                          <a:latin typeface="Cambria Math" panose="02040503050406030204" pitchFamily="18" charset="0"/>
                                        </a:rPr>
                                        <m:t>𝑥</m:t>
                                      </m:r>
                                    </m:e>
                                    <m:sub>
                                      <m:r>
                                        <a:rPr lang="zh-CN" altLang="en-US" sz="2400" i="1" kern="1200">
                                          <a:latin typeface="Cambria Math" panose="02040503050406030204" pitchFamily="18" charset="0"/>
                                        </a:rPr>
                                        <m:t>𝑖</m:t>
                                      </m:r>
                                    </m:sub>
                                  </m:sSub>
                                </m:e>
                              </m:d>
                              <m:r>
                                <a:rPr lang="zh-CN" altLang="en-US" sz="2400" kern="1200">
                                  <a:latin typeface="Cambria Math" panose="02040503050406030204" pitchFamily="18" charset="0"/>
                                </a:rPr>
                                <m:t>≠</m:t>
                              </m:r>
                              <m:sSub>
                                <m:sSubPr>
                                  <m:ctrlPr>
                                    <a:rPr lang="zh-CN" altLang="en-US" sz="2400" i="1" kern="1200">
                                      <a:latin typeface="Cambria Math" panose="02040503050406030204" pitchFamily="18" charset="0"/>
                                    </a:rPr>
                                  </m:ctrlPr>
                                </m:sSubPr>
                                <m:e>
                                  <m:r>
                                    <a:rPr lang="zh-CN" altLang="en-US" sz="2400" i="1" kern="1200">
                                      <a:latin typeface="Cambria Math" panose="02040503050406030204" pitchFamily="18" charset="0"/>
                                    </a:rPr>
                                    <m:t>𝑦</m:t>
                                  </m:r>
                                </m:e>
                                <m:sub>
                                  <m:r>
                                    <a:rPr lang="zh-CN" altLang="en-US" sz="2400" i="1" kern="1200">
                                      <a:latin typeface="Cambria Math" panose="02040503050406030204" pitchFamily="18" charset="0"/>
                                    </a:rPr>
                                    <m:t>𝑖</m:t>
                                  </m:r>
                                </m:sub>
                              </m:sSub>
                            </m:e>
                          </m:d>
                        </m:e>
                      </m:nary>
                    </m:oMath>
                  </m:oMathPara>
                </a14:m>
                <a:endParaRPr lang="zh-CN" altLang="en-US" sz="2400" kern="1200" dirty="0">
                  <a:solidFill>
                    <a:srgbClr val="FF0000"/>
                  </a:solidFill>
                  <a:latin typeface="黑体" panose="02010609060101010101" pitchFamily="49" charset="-122"/>
                  <a:ea typeface="黑体" panose="02010609060101010101" pitchFamily="49" charset="-122"/>
                </a:endParaRPr>
              </a:p>
              <a:p>
                <a:pPr>
                  <a:buFont typeface="Wingdings" panose="05000000000000000000" pitchFamily="2" charset="2"/>
                  <a:buChar char="n"/>
                </a:pPr>
                <a:r>
                  <a:rPr lang="zh-CN" altLang="zh-CN" b="1" dirty="0">
                    <a:solidFill>
                      <a:srgbClr val="0070C0"/>
                    </a:solidFill>
                  </a:rPr>
                  <a:t>正确率</a:t>
                </a:r>
                <a:r>
                  <a:rPr lang="en-US" altLang="zh-CN" b="1" dirty="0">
                    <a:solidFill>
                      <a:srgbClr val="0070C0"/>
                    </a:solidFill>
                  </a:rPr>
                  <a:t> accuracy</a:t>
                </a:r>
              </a:p>
              <a:p>
                <a:pPr marL="0" indent="0" eaLnBrk="1" hangingPunct="1">
                  <a:spcBef>
                    <a:spcPct val="0"/>
                  </a:spcBef>
                  <a:buClrTx/>
                  <a:buSzTx/>
                  <a:buNone/>
                </a:pPr>
                <a14:m>
                  <m:oMathPara xmlns:m="http://schemas.openxmlformats.org/officeDocument/2006/math">
                    <m:oMathParaPr>
                      <m:jc m:val="centerGroup"/>
                    </m:oMathParaPr>
                    <m:oMath xmlns:m="http://schemas.openxmlformats.org/officeDocument/2006/math">
                      <m:r>
                        <a:rPr lang="zh-CN" altLang="en-US" sz="2400" i="1" kern="1200">
                          <a:latin typeface="Cambria Math" panose="02040503050406030204" pitchFamily="18" charset="0"/>
                        </a:rPr>
                        <m:t>𝑎</m:t>
                      </m:r>
                      <m:r>
                        <a:rPr lang="zh-CN" altLang="en-US" sz="2400" kern="1200">
                          <a:latin typeface="Cambria Math" panose="02040503050406030204" pitchFamily="18" charset="0"/>
                        </a:rPr>
                        <m:t>=</m:t>
                      </m:r>
                      <m:f>
                        <m:fPr>
                          <m:ctrlPr>
                            <a:rPr lang="zh-CN" altLang="en-US" sz="2400" i="1" kern="1200">
                              <a:latin typeface="Cambria Math" panose="02040503050406030204" pitchFamily="18" charset="0"/>
                            </a:rPr>
                          </m:ctrlPr>
                        </m:fPr>
                        <m:num>
                          <m:r>
                            <a:rPr lang="zh-CN" altLang="en-US" sz="2400" kern="1200">
                              <a:latin typeface="Cambria Math" panose="02040503050406030204" pitchFamily="18" charset="0"/>
                            </a:rPr>
                            <m:t>1</m:t>
                          </m:r>
                        </m:num>
                        <m:den>
                          <m:r>
                            <a:rPr lang="en-US" altLang="zh-CN" sz="2400" i="1" kern="1200">
                              <a:latin typeface="Cambria Math" panose="02040503050406030204" pitchFamily="18" charset="0"/>
                            </a:rPr>
                            <m:t>𝑛</m:t>
                          </m:r>
                        </m:den>
                      </m:f>
                      <m:nary>
                        <m:naryPr>
                          <m:chr m:val="∑"/>
                          <m:limLoc m:val="undOvr"/>
                          <m:ctrlPr>
                            <a:rPr lang="zh-CN" altLang="en-US" sz="2400" i="1" kern="1200">
                              <a:latin typeface="Cambria Math" panose="02040503050406030204" pitchFamily="18" charset="0"/>
                            </a:rPr>
                          </m:ctrlPr>
                        </m:naryPr>
                        <m:sub>
                          <m:r>
                            <a:rPr lang="zh-CN" altLang="en-US" sz="2400" i="1" kern="1200">
                              <a:latin typeface="Cambria Math" panose="02040503050406030204" pitchFamily="18" charset="0"/>
                            </a:rPr>
                            <m:t>𝑖</m:t>
                          </m:r>
                          <m:r>
                            <a:rPr lang="zh-CN" altLang="en-US" sz="2400" kern="1200">
                              <a:latin typeface="Cambria Math" panose="02040503050406030204" pitchFamily="18" charset="0"/>
                            </a:rPr>
                            <m:t>=1</m:t>
                          </m:r>
                        </m:sub>
                        <m:sup>
                          <m:r>
                            <a:rPr lang="en-US" altLang="zh-CN" sz="2400" i="1" kern="1200">
                              <a:latin typeface="Cambria Math" panose="02040503050406030204" pitchFamily="18" charset="0"/>
                            </a:rPr>
                            <m:t>𝑛</m:t>
                          </m:r>
                        </m:sup>
                        <m:e>
                          <m:d>
                            <m:dPr>
                              <m:begChr m:val=""/>
                              <m:ctrlPr>
                                <a:rPr lang="zh-CN" altLang="en-US" sz="2400" i="1" kern="1200">
                                  <a:latin typeface="Cambria Math" panose="02040503050406030204" pitchFamily="18" charset="0"/>
                                </a:rPr>
                              </m:ctrlPr>
                            </m:dPr>
                            <m:e>
                              <m:r>
                                <a:rPr lang="zh-CN" altLang="en-US" sz="2400" i="1" kern="1200">
                                  <a:latin typeface="Cambria Math" panose="02040503050406030204" pitchFamily="18" charset="0"/>
                                </a:rPr>
                                <m:t>𝐼</m:t>
                              </m:r>
                              <m:r>
                                <a:rPr lang="zh-CN" altLang="en-US" sz="2400" kern="1200">
                                  <a:latin typeface="Cambria Math" panose="02040503050406030204" pitchFamily="18" charset="0"/>
                                </a:rPr>
                                <m:t>(</m:t>
                              </m:r>
                              <m:r>
                                <a:rPr lang="zh-CN" altLang="en-US" sz="2400" i="1" kern="1200">
                                  <a:latin typeface="Cambria Math" panose="02040503050406030204" pitchFamily="18" charset="0"/>
                                </a:rPr>
                                <m:t>𝑓</m:t>
                              </m:r>
                              <m:d>
                                <m:dPr>
                                  <m:ctrlPr>
                                    <a:rPr lang="zh-CN" altLang="en-US" sz="2400" i="1" kern="1200">
                                      <a:latin typeface="Cambria Math" panose="02040503050406030204" pitchFamily="18" charset="0"/>
                                    </a:rPr>
                                  </m:ctrlPr>
                                </m:dPr>
                                <m:e>
                                  <m:sSub>
                                    <m:sSubPr>
                                      <m:ctrlPr>
                                        <a:rPr lang="zh-CN" altLang="en-US" sz="2400" i="1" kern="1200">
                                          <a:latin typeface="Cambria Math" panose="02040503050406030204" pitchFamily="18" charset="0"/>
                                        </a:rPr>
                                      </m:ctrlPr>
                                    </m:sSubPr>
                                    <m:e>
                                      <m:r>
                                        <a:rPr lang="zh-CN" altLang="en-US" sz="2400" i="1" kern="1200">
                                          <a:latin typeface="Cambria Math" panose="02040503050406030204" pitchFamily="18" charset="0"/>
                                        </a:rPr>
                                        <m:t>𝑋</m:t>
                                      </m:r>
                                    </m:e>
                                    <m:sub>
                                      <m:r>
                                        <a:rPr lang="zh-CN" altLang="en-US" sz="2400" i="1" kern="1200">
                                          <a:latin typeface="Cambria Math" panose="02040503050406030204" pitchFamily="18" charset="0"/>
                                        </a:rPr>
                                        <m:t>𝑖</m:t>
                                      </m:r>
                                    </m:sub>
                                  </m:sSub>
                                </m:e>
                              </m:d>
                              <m:r>
                                <a:rPr lang="zh-CN" altLang="en-US" sz="2400" kern="1200">
                                  <a:latin typeface="Cambria Math" panose="02040503050406030204" pitchFamily="18" charset="0"/>
                                </a:rPr>
                                <m:t>=</m:t>
                              </m:r>
                              <m:sSub>
                                <m:sSubPr>
                                  <m:ctrlPr>
                                    <a:rPr lang="zh-CN" altLang="en-US" sz="2400" i="1" kern="1200">
                                      <a:latin typeface="Cambria Math" panose="02040503050406030204" pitchFamily="18" charset="0"/>
                                    </a:rPr>
                                  </m:ctrlPr>
                                </m:sSubPr>
                                <m:e>
                                  <m:r>
                                    <a:rPr lang="zh-CN" altLang="en-US" sz="2400" i="1" kern="1200">
                                      <a:latin typeface="Cambria Math" panose="02040503050406030204" pitchFamily="18" charset="0"/>
                                    </a:rPr>
                                    <m:t>𝑦</m:t>
                                  </m:r>
                                </m:e>
                                <m:sub>
                                  <m:r>
                                    <a:rPr lang="zh-CN" altLang="en-US" sz="2400" i="1" kern="1200">
                                      <a:latin typeface="Cambria Math" panose="02040503050406030204" pitchFamily="18" charset="0"/>
                                    </a:rPr>
                                    <m:t>𝑖</m:t>
                                  </m:r>
                                </m:sub>
                              </m:sSub>
                            </m:e>
                          </m:d>
                        </m:e>
                      </m:nary>
                      <m:r>
                        <a:rPr lang="zh-CN" altLang="en-US" sz="2400" kern="1200">
                          <a:latin typeface="Cambria Math" panose="02040503050406030204" pitchFamily="18" charset="0"/>
                        </a:rPr>
                        <m:t> </m:t>
                      </m:r>
                    </m:oMath>
                  </m:oMathPara>
                </a14:m>
                <a:endParaRPr lang="zh-CN" altLang="en-US" sz="2400" kern="1200" dirty="0">
                  <a:latin typeface="黑体" panose="02010609060101010101" pitchFamily="49" charset="-122"/>
                  <a:ea typeface="黑体" panose="02010609060101010101" pitchFamily="49" charset="-122"/>
                </a:endParaRPr>
              </a:p>
              <a:p>
                <a:pPr lvl="0">
                  <a:buFont typeface="Wingdings" panose="05000000000000000000" pitchFamily="2" charset="2"/>
                  <a:buChar char="n"/>
                </a:pPr>
                <a:r>
                  <a:rPr lang="zh-CN" altLang="zh-CN" sz="2400" dirty="0"/>
                  <a:t>对于任意一个分类模型，其</a:t>
                </a:r>
                <a:r>
                  <a:rPr lang="zh-CN" altLang="zh-CN" sz="2400" b="1" dirty="0">
                    <a:solidFill>
                      <a:srgbClr val="0070C0"/>
                    </a:solidFill>
                  </a:rPr>
                  <a:t>正确率与错误率之和恒为</a:t>
                </a:r>
                <a:r>
                  <a:rPr lang="en-US" altLang="zh-CN" sz="2400" b="1" dirty="0">
                    <a:solidFill>
                      <a:srgbClr val="0070C0"/>
                    </a:solidFill>
                  </a:rPr>
                  <a:t>1</a:t>
                </a:r>
                <a:endParaRPr lang="zh-CN" altLang="en-US" sz="2400" b="1" dirty="0">
                  <a:solidFill>
                    <a:srgbClr val="0070C0"/>
                  </a:solidFill>
                </a:endParaRPr>
              </a:p>
              <a:p>
                <a:pPr marL="0" indent="0">
                  <a:buNone/>
                </a:pPr>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D264EB3E-C338-460C-BF87-1FA10BF3E2C6}"/>
                  </a:ext>
                </a:extLst>
              </p:cNvPr>
              <p:cNvSpPr>
                <a:spLocks noGrp="1" noRot="1" noChangeAspect="1" noMove="1" noResize="1" noEditPoints="1" noAdjustHandles="1" noChangeArrowheads="1" noChangeShapeType="1" noTextEdit="1"/>
              </p:cNvSpPr>
              <p:nvPr>
                <p:ph idx="1"/>
              </p:nvPr>
            </p:nvSpPr>
            <p:spPr>
              <a:xfrm>
                <a:off x="457200" y="1124744"/>
                <a:ext cx="8229600" cy="5006182"/>
              </a:xfrm>
              <a:blipFill>
                <a:blip r:embed="rId2"/>
                <a:stretch>
                  <a:fillRect l="-741" t="-1096" r="-741"/>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B20D6583-84B6-4E11-9C25-4A31D07FE613}"/>
              </a:ext>
            </a:extLst>
          </p:cNvPr>
          <p:cNvSpPr>
            <a:spLocks noGrp="1"/>
          </p:cNvSpPr>
          <p:nvPr>
            <p:ph type="sldNum" sz="quarter" idx="11"/>
          </p:nvPr>
        </p:nvSpPr>
        <p:spPr>
          <a:xfrm>
            <a:off x="6629400" y="6180139"/>
            <a:ext cx="2057400" cy="365125"/>
          </a:xfrm>
        </p:spPr>
        <p:txBody>
          <a:bodyPr/>
          <a:lstStyle/>
          <a:p>
            <a:pPr algn="r">
              <a:defRPr/>
            </a:pPr>
            <a:fld id="{2E26A07E-E6AC-474F-8842-B8C51C7D1164}" type="slidenum">
              <a:rPr lang="en-US" altLang="zh-TW" smtClean="0">
                <a:solidFill>
                  <a:srgbClr val="000000"/>
                </a:solidFill>
              </a:rPr>
              <a:pPr algn="r">
                <a:defRPr/>
              </a:pPr>
              <a:t>65</a:t>
            </a:fld>
            <a:endParaRPr lang="en-US" altLang="zh-TW" dirty="0">
              <a:solidFill>
                <a:srgbClr val="000000"/>
              </a:solidFill>
            </a:endParaRPr>
          </a:p>
        </p:txBody>
      </p:sp>
    </p:spTree>
    <p:extLst>
      <p:ext uri="{BB962C8B-B14F-4D97-AF65-F5344CB8AC3E}">
        <p14:creationId xmlns:p14="http://schemas.microsoft.com/office/powerpoint/2010/main" val="3333415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D41E4-EB20-4D0B-A2D1-D968F3F27157}"/>
              </a:ext>
            </a:extLst>
          </p:cNvPr>
          <p:cNvSpPr>
            <a:spLocks noGrp="1"/>
          </p:cNvSpPr>
          <p:nvPr>
            <p:ph type="title"/>
          </p:nvPr>
        </p:nvSpPr>
        <p:spPr/>
        <p:txBody>
          <a:bodyPr/>
          <a:lstStyle/>
          <a:p>
            <a:r>
              <a:rPr lang="zh-CN" altLang="en-US" dirty="0"/>
              <a:t>分类评估指标</a:t>
            </a:r>
          </a:p>
        </p:txBody>
      </p:sp>
      <p:sp>
        <p:nvSpPr>
          <p:cNvPr id="3" name="内容占位符 2">
            <a:extLst>
              <a:ext uri="{FF2B5EF4-FFF2-40B4-BE49-F238E27FC236}">
                <a16:creationId xmlns:a16="http://schemas.microsoft.com/office/drawing/2014/main" id="{A3EC79D8-8A22-4001-A6F9-2E1ADFC294D6}"/>
              </a:ext>
            </a:extLst>
          </p:cNvPr>
          <p:cNvSpPr>
            <a:spLocks noGrp="1"/>
          </p:cNvSpPr>
          <p:nvPr>
            <p:ph idx="1"/>
          </p:nvPr>
        </p:nvSpPr>
        <p:spPr>
          <a:xfrm>
            <a:off x="457200" y="1089994"/>
            <a:ext cx="8229600" cy="4862165"/>
          </a:xfrm>
        </p:spPr>
        <p:txBody>
          <a:bodyPr/>
          <a:lstStyle/>
          <a:p>
            <a:pPr>
              <a:buFont typeface="Wingdings" panose="05000000000000000000" pitchFamily="2" charset="2"/>
              <a:buChar char="n"/>
            </a:pPr>
            <a:r>
              <a:rPr lang="zh-CN" altLang="en-US" dirty="0"/>
              <a:t>混淆矩阵 </a:t>
            </a:r>
            <a:r>
              <a:rPr lang="en-US" altLang="zh-CN" dirty="0"/>
              <a:t>Confusion matrix </a:t>
            </a:r>
            <a:r>
              <a:rPr lang="zh-CN" altLang="en-US" dirty="0"/>
              <a:t>（二分类）</a:t>
            </a:r>
            <a:endParaRPr lang="en-US" altLang="zh-CN" dirty="0"/>
          </a:p>
          <a:p>
            <a:pPr marL="0" indent="0">
              <a:buNone/>
            </a:pPr>
            <a:endParaRPr lang="en-US" altLang="zh-CN" dirty="0"/>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pPr>
              <a:buFont typeface="Wingdings" panose="05000000000000000000" pitchFamily="2" charset="2"/>
              <a:buChar char="n"/>
            </a:pPr>
            <a:r>
              <a:rPr lang="en-US" altLang="zh-CN" sz="2200" dirty="0"/>
              <a:t>TP</a:t>
            </a:r>
            <a:r>
              <a:rPr lang="zh-CN" altLang="en-US" sz="2200" dirty="0"/>
              <a:t>：真实为正例，预测为正例</a:t>
            </a:r>
          </a:p>
          <a:p>
            <a:pPr>
              <a:buFont typeface="Wingdings" panose="05000000000000000000" pitchFamily="2" charset="2"/>
              <a:buChar char="n"/>
            </a:pPr>
            <a:r>
              <a:rPr lang="en-US" altLang="zh-CN" sz="2200" dirty="0"/>
              <a:t>TN</a:t>
            </a:r>
            <a:r>
              <a:rPr lang="zh-CN" altLang="en-US" sz="2200" dirty="0"/>
              <a:t>：真实为负例，预测为负例</a:t>
            </a:r>
          </a:p>
          <a:p>
            <a:pPr>
              <a:buFont typeface="Wingdings" panose="05000000000000000000" pitchFamily="2" charset="2"/>
              <a:buChar char="n"/>
            </a:pPr>
            <a:r>
              <a:rPr lang="en-US" altLang="zh-CN" sz="2200" dirty="0"/>
              <a:t>FP</a:t>
            </a:r>
            <a:r>
              <a:rPr lang="zh-CN" altLang="en-US" sz="2200" dirty="0"/>
              <a:t>：真实为负例，预测为正例</a:t>
            </a:r>
          </a:p>
          <a:p>
            <a:pPr>
              <a:buFont typeface="Wingdings" panose="05000000000000000000" pitchFamily="2" charset="2"/>
              <a:buChar char="n"/>
            </a:pPr>
            <a:r>
              <a:rPr lang="en-US" altLang="zh-CN" sz="2200" dirty="0"/>
              <a:t>FN</a:t>
            </a:r>
            <a:r>
              <a:rPr lang="zh-CN" altLang="en-US" sz="2200"/>
              <a:t>：真实为</a:t>
            </a:r>
            <a:r>
              <a:rPr lang="zh-CN" altLang="en-US" sz="2200" dirty="0"/>
              <a:t>正例，预测为负例</a:t>
            </a:r>
          </a:p>
          <a:p>
            <a:pPr marL="0" indent="0">
              <a:buNone/>
            </a:pPr>
            <a:endParaRPr lang="zh-CN" altLang="en-US" dirty="0"/>
          </a:p>
        </p:txBody>
      </p:sp>
      <p:sp>
        <p:nvSpPr>
          <p:cNvPr id="5" name="灯片编号占位符 4">
            <a:extLst>
              <a:ext uri="{FF2B5EF4-FFF2-40B4-BE49-F238E27FC236}">
                <a16:creationId xmlns:a16="http://schemas.microsoft.com/office/drawing/2014/main" id="{EAC5FCC7-3A9A-41C6-B85E-370A490A4AB3}"/>
              </a:ext>
            </a:extLst>
          </p:cNvPr>
          <p:cNvSpPr>
            <a:spLocks noGrp="1"/>
          </p:cNvSpPr>
          <p:nvPr>
            <p:ph type="sldNum" sz="quarter" idx="11"/>
          </p:nvPr>
        </p:nvSpPr>
        <p:spPr>
          <a:xfrm>
            <a:off x="6553200" y="6226630"/>
            <a:ext cx="2057400" cy="365125"/>
          </a:xfrm>
        </p:spPr>
        <p:txBody>
          <a:bodyPr/>
          <a:lstStyle/>
          <a:p>
            <a:pPr algn="r">
              <a:defRPr/>
            </a:pPr>
            <a:fld id="{2E26A07E-E6AC-474F-8842-B8C51C7D1164}" type="slidenum">
              <a:rPr lang="en-US" altLang="zh-TW" smtClean="0">
                <a:solidFill>
                  <a:srgbClr val="000000"/>
                </a:solidFill>
              </a:rPr>
              <a:pPr algn="r">
                <a:defRPr/>
              </a:pPr>
              <a:t>66</a:t>
            </a:fld>
            <a:endParaRPr lang="en-US" altLang="zh-TW" dirty="0">
              <a:solidFill>
                <a:srgbClr val="000000"/>
              </a:solidFill>
            </a:endParaRPr>
          </a:p>
        </p:txBody>
      </p:sp>
      <p:graphicFrame>
        <p:nvGraphicFramePr>
          <p:cNvPr id="6" name="表格 5">
            <a:extLst>
              <a:ext uri="{FF2B5EF4-FFF2-40B4-BE49-F238E27FC236}">
                <a16:creationId xmlns:a16="http://schemas.microsoft.com/office/drawing/2014/main" id="{621F0F9E-5C94-4A63-8C11-22C26F14DCC6}"/>
              </a:ext>
            </a:extLst>
          </p:cNvPr>
          <p:cNvGraphicFramePr>
            <a:graphicFrameLocks noGrp="1"/>
          </p:cNvGraphicFramePr>
          <p:nvPr>
            <p:extLst/>
          </p:nvPr>
        </p:nvGraphicFramePr>
        <p:xfrm>
          <a:off x="659132" y="1676400"/>
          <a:ext cx="7416825" cy="2560320"/>
        </p:xfrm>
        <a:graphic>
          <a:graphicData uri="http://schemas.openxmlformats.org/drawingml/2006/table">
            <a:tbl>
              <a:tblPr firstRow="1" bandRow="1">
                <a:tableStyleId>{5C22544A-7EE6-4342-B048-85BDC9FD1C3A}</a:tableStyleId>
              </a:tblPr>
              <a:tblGrid>
                <a:gridCol w="2472275">
                  <a:extLst>
                    <a:ext uri="{9D8B030D-6E8A-4147-A177-3AD203B41FA5}">
                      <a16:colId xmlns:a16="http://schemas.microsoft.com/office/drawing/2014/main" val="456582311"/>
                    </a:ext>
                  </a:extLst>
                </a:gridCol>
                <a:gridCol w="2472275">
                  <a:extLst>
                    <a:ext uri="{9D8B030D-6E8A-4147-A177-3AD203B41FA5}">
                      <a16:colId xmlns:a16="http://schemas.microsoft.com/office/drawing/2014/main" val="2310971165"/>
                    </a:ext>
                  </a:extLst>
                </a:gridCol>
                <a:gridCol w="2472275">
                  <a:extLst>
                    <a:ext uri="{9D8B030D-6E8A-4147-A177-3AD203B41FA5}">
                      <a16:colId xmlns:a16="http://schemas.microsoft.com/office/drawing/2014/main" val="2286462294"/>
                    </a:ext>
                  </a:extLst>
                </a:gridCol>
              </a:tblGrid>
              <a:tr h="423319">
                <a:tc rowSpan="2">
                  <a:txBody>
                    <a:bodyPr/>
                    <a:lstStyle/>
                    <a:p>
                      <a:pPr algn="ctr"/>
                      <a:r>
                        <a:rPr lang="en-US" altLang="zh-CN" sz="2400" dirty="0">
                          <a:solidFill>
                            <a:schemeClr val="tx1"/>
                          </a:solidFill>
                          <a:latin typeface="+mn-ea"/>
                          <a:ea typeface="+mn-ea"/>
                          <a:cs typeface="Arial" panose="020B0604020202020204" pitchFamily="34" charset="0"/>
                        </a:rPr>
                        <a:t>Actual values </a:t>
                      </a:r>
                    </a:p>
                    <a:p>
                      <a:pPr algn="ctr"/>
                      <a:r>
                        <a:rPr lang="zh-CN" altLang="en-US" sz="2400" dirty="0">
                          <a:solidFill>
                            <a:schemeClr val="tx1"/>
                          </a:solidFill>
                          <a:latin typeface="+mn-ea"/>
                          <a:ea typeface="+mn-ea"/>
                          <a:cs typeface="Arial" panose="020B0604020202020204" pitchFamily="34" charset="0"/>
                        </a:rPr>
                        <a:t>真实值</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sz="2400" dirty="0">
                          <a:solidFill>
                            <a:schemeClr val="tx1"/>
                          </a:solidFill>
                          <a:latin typeface="+mn-ea"/>
                          <a:ea typeface="+mn-ea"/>
                          <a:cs typeface="Arial" panose="020B0604020202020204" pitchFamily="34" charset="0"/>
                        </a:rPr>
                        <a:t>Predicted values </a:t>
                      </a:r>
                      <a:r>
                        <a:rPr lang="zh-CN" altLang="en-US" sz="2400" dirty="0">
                          <a:solidFill>
                            <a:schemeClr val="tx1"/>
                          </a:solidFill>
                          <a:latin typeface="+mn-ea"/>
                          <a:ea typeface="+mn-ea"/>
                          <a:cs typeface="Arial" panose="020B0604020202020204" pitchFamily="34" charset="0"/>
                        </a:rPr>
                        <a:t>预测值</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0520222"/>
                  </a:ext>
                </a:extLst>
              </a:tr>
              <a:tr h="423319">
                <a:tc vMerge="1">
                  <a:txBody>
                    <a:bodyPr/>
                    <a:lstStyle/>
                    <a:p>
                      <a:endParaRPr lang="zh-CN" alt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latin typeface="+mn-ea"/>
                          <a:ea typeface="+mn-ea"/>
                          <a:cs typeface="Arial" panose="020B0604020202020204" pitchFamily="34" charset="0"/>
                        </a:rPr>
                        <a:t>Positive</a:t>
                      </a:r>
                      <a:endParaRPr lang="zh-CN" altLang="en-US" sz="2400" dirty="0">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latin typeface="+mn-ea"/>
                          <a:ea typeface="+mn-ea"/>
                          <a:cs typeface="Arial" panose="020B0604020202020204" pitchFamily="34" charset="0"/>
                        </a:rPr>
                        <a:t>Negative </a:t>
                      </a:r>
                      <a:endParaRPr lang="zh-CN" altLang="en-US" sz="2400" dirty="0">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0513536"/>
                  </a:ext>
                </a:extLst>
              </a:tr>
              <a:tr h="761973">
                <a:tc>
                  <a:txBody>
                    <a:bodyPr/>
                    <a:lstStyle/>
                    <a:p>
                      <a:pPr algn="ctr"/>
                      <a:r>
                        <a:rPr lang="en-US" altLang="zh-CN" sz="2400" dirty="0">
                          <a:latin typeface="+mn-ea"/>
                          <a:ea typeface="+mn-ea"/>
                          <a:cs typeface="Arial" panose="020B0604020202020204" pitchFamily="34" charset="0"/>
                        </a:rPr>
                        <a:t>Positive </a:t>
                      </a:r>
                      <a:endParaRPr lang="zh-CN" altLang="en-US" sz="2400" dirty="0">
                        <a:latin typeface="+mn-ea"/>
                        <a:ea typeface="+mn-ea"/>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latin typeface="+mn-ea"/>
                          <a:ea typeface="+mn-ea"/>
                          <a:cs typeface="Arial" panose="020B0604020202020204" pitchFamily="34" charset="0"/>
                        </a:rPr>
                        <a:t>True Positive (TP)</a:t>
                      </a:r>
                      <a:endParaRPr lang="zh-CN" altLang="en-US" sz="2400" dirty="0">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latin typeface="+mn-ea"/>
                          <a:ea typeface="+mn-ea"/>
                          <a:cs typeface="Arial" panose="020B0604020202020204" pitchFamily="34" charset="0"/>
                        </a:rPr>
                        <a:t> False Negative (FN)</a:t>
                      </a:r>
                      <a:endParaRPr lang="zh-CN" altLang="en-US" sz="2400" dirty="0">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7786345"/>
                  </a:ext>
                </a:extLst>
              </a:tr>
              <a:tr h="761973">
                <a:tc>
                  <a:txBody>
                    <a:bodyPr/>
                    <a:lstStyle/>
                    <a:p>
                      <a:pPr algn="ctr"/>
                      <a:r>
                        <a:rPr lang="en-US" altLang="zh-CN" sz="2400" dirty="0">
                          <a:latin typeface="+mn-ea"/>
                          <a:ea typeface="+mn-ea"/>
                          <a:cs typeface="Arial" panose="020B0604020202020204" pitchFamily="34" charset="0"/>
                        </a:rPr>
                        <a:t>Negative</a:t>
                      </a:r>
                      <a:endParaRPr lang="zh-CN" altLang="en-US" sz="2400" dirty="0">
                        <a:latin typeface="+mn-ea"/>
                        <a:ea typeface="+mn-ea"/>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latin typeface="+mn-ea"/>
                          <a:ea typeface="+mn-ea"/>
                          <a:cs typeface="Arial" panose="020B0604020202020204" pitchFamily="34" charset="0"/>
                        </a:rPr>
                        <a:t>False Positive (FP)</a:t>
                      </a:r>
                      <a:endParaRPr lang="zh-CN" altLang="en-US" sz="2400" dirty="0">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latin typeface="+mn-ea"/>
                          <a:ea typeface="+mn-ea"/>
                          <a:cs typeface="Arial" panose="020B0604020202020204" pitchFamily="34" charset="0"/>
                        </a:rPr>
                        <a:t> True Negative (TN)</a:t>
                      </a:r>
                      <a:endParaRPr lang="zh-CN" altLang="en-US" sz="2400" dirty="0">
                        <a:latin typeface="+mn-ea"/>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002795"/>
                  </a:ext>
                </a:extLst>
              </a:tr>
            </a:tbl>
          </a:graphicData>
        </a:graphic>
      </p:graphicFrame>
    </p:spTree>
    <p:extLst>
      <p:ext uri="{BB962C8B-B14F-4D97-AF65-F5344CB8AC3E}">
        <p14:creationId xmlns:p14="http://schemas.microsoft.com/office/powerpoint/2010/main" val="2876152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D41E4-EB20-4D0B-A2D1-D968F3F27157}"/>
              </a:ext>
            </a:extLst>
          </p:cNvPr>
          <p:cNvSpPr>
            <a:spLocks noGrp="1"/>
          </p:cNvSpPr>
          <p:nvPr>
            <p:ph type="title"/>
          </p:nvPr>
        </p:nvSpPr>
        <p:spPr/>
        <p:txBody>
          <a:bodyPr/>
          <a:lstStyle/>
          <a:p>
            <a:r>
              <a:rPr lang="zh-CN" altLang="en-US" dirty="0"/>
              <a:t>分类评估指标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EC79D8-8A22-4001-A6F9-2E1ADFC294D6}"/>
                  </a:ext>
                </a:extLst>
              </p:cNvPr>
              <p:cNvSpPr>
                <a:spLocks noGrp="1"/>
              </p:cNvSpPr>
              <p:nvPr>
                <p:ph idx="1"/>
              </p:nvPr>
            </p:nvSpPr>
            <p:spPr>
              <a:xfrm>
                <a:off x="493204" y="1124746"/>
                <a:ext cx="8229600" cy="4862165"/>
              </a:xfrm>
            </p:spPr>
            <p:txBody>
              <a:bodyPr/>
              <a:lstStyle/>
              <a:p>
                <a:pPr marL="0" indent="0">
                  <a:buNone/>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n"/>
                </a:pPr>
                <a:r>
                  <a:rPr lang="zh-CN" altLang="en-US" sz="2400" b="1" dirty="0">
                    <a:solidFill>
                      <a:srgbClr val="0070C0"/>
                    </a:solidFill>
                  </a:rPr>
                  <a:t>准确率</a:t>
                </a:r>
                <a:r>
                  <a:rPr lang="en-US" altLang="zh-CN" sz="2400" dirty="0"/>
                  <a:t>: </a:t>
                </a:r>
                <a:r>
                  <a:rPr lang="zh-CN" altLang="en-US" sz="2400" dirty="0">
                    <a:solidFill>
                      <a:srgbClr val="000000"/>
                    </a:solidFill>
                  </a:rPr>
                  <a:t>预测正确的样本占所有样本的比例</a:t>
                </a:r>
                <a:endParaRPr lang="en-US" altLang="zh-CN" sz="2400" dirty="0">
                  <a:solidFill>
                    <a:srgbClr val="000000"/>
                  </a:solidFill>
                </a:endParaRPr>
              </a:p>
              <a:p>
                <a:pPr marL="0" indent="0" algn="ctr">
                  <a:buNone/>
                </a:pPr>
                <a:r>
                  <a:rPr lang="en-US" altLang="zh-CN" sz="2400" b="1" dirty="0">
                    <a:solidFill>
                      <a:srgbClr val="0070C0"/>
                    </a:solidFill>
                  </a:rPr>
                  <a:t>Accuracy </a:t>
                </a:r>
                <a:r>
                  <a:rPr lang="en-US" altLang="zh-CN" sz="2400" dirty="0"/>
                  <a:t>= (TP + TN) / (TP + TN + FP + FN)</a:t>
                </a:r>
              </a:p>
              <a:p>
                <a:pPr>
                  <a:buFont typeface="Wingdings" panose="05000000000000000000" pitchFamily="2" charset="2"/>
                  <a:buChar char="n"/>
                </a:pPr>
                <a:r>
                  <a:rPr lang="zh-CN" altLang="en-US" sz="2400" b="1" dirty="0">
                    <a:solidFill>
                      <a:srgbClr val="0070C0"/>
                    </a:solidFill>
                  </a:rPr>
                  <a:t>精度 </a:t>
                </a:r>
                <a:r>
                  <a:rPr lang="en-US" altLang="zh-CN" sz="2400" b="1" dirty="0">
                    <a:solidFill>
                      <a:srgbClr val="0070C0"/>
                    </a:solidFill>
                  </a:rPr>
                  <a:t>(</a:t>
                </a:r>
                <a:r>
                  <a:rPr lang="zh-CN" altLang="en-US" sz="2400" b="1" dirty="0">
                    <a:solidFill>
                      <a:srgbClr val="0070C0"/>
                    </a:solidFill>
                  </a:rPr>
                  <a:t>查准率</a:t>
                </a:r>
                <a:r>
                  <a:rPr lang="en-US" altLang="zh-CN" sz="2400" b="1" dirty="0">
                    <a:solidFill>
                      <a:srgbClr val="0070C0"/>
                    </a:solidFill>
                  </a:rPr>
                  <a:t>)</a:t>
                </a:r>
                <a:r>
                  <a:rPr lang="zh-CN" altLang="en-US" sz="2400" dirty="0"/>
                  <a:t>：预测的正样本中，预测正确的比例</a:t>
                </a:r>
                <a:endParaRPr lang="en-US" altLang="zh-CN" sz="2400" dirty="0"/>
              </a:p>
              <a:p>
                <a:pPr marL="0" indent="0" algn="ctr">
                  <a:buNone/>
                </a:pPr>
                <a:r>
                  <a:rPr lang="en-US" altLang="zh-CN" sz="2400" dirty="0"/>
                  <a:t>    </a:t>
                </a:r>
                <a:r>
                  <a:rPr lang="en-US" altLang="zh-CN" sz="2400" b="1" dirty="0">
                    <a:solidFill>
                      <a:srgbClr val="0070C0"/>
                    </a:solidFill>
                  </a:rPr>
                  <a:t>Precision</a:t>
                </a:r>
                <a:r>
                  <a:rPr lang="en-US" altLang="zh-CN" sz="2400" dirty="0">
                    <a:solidFill>
                      <a:srgbClr val="000000"/>
                    </a:solidFill>
                  </a:rPr>
                  <a:t> = TP / (TP + FP)</a:t>
                </a:r>
              </a:p>
              <a:p>
                <a:pPr>
                  <a:buFont typeface="Wingdings" panose="05000000000000000000" pitchFamily="2" charset="2"/>
                  <a:buChar char="n"/>
                </a:pPr>
                <a:r>
                  <a:rPr lang="zh-CN" altLang="en-US" sz="2400" b="1" dirty="0">
                    <a:solidFill>
                      <a:srgbClr val="0070C0"/>
                    </a:solidFill>
                  </a:rPr>
                  <a:t>召回率 </a:t>
                </a:r>
                <a:r>
                  <a:rPr lang="en-US" altLang="zh-CN" sz="2400" b="1" dirty="0">
                    <a:solidFill>
                      <a:srgbClr val="0070C0"/>
                    </a:solidFill>
                  </a:rPr>
                  <a:t>(</a:t>
                </a:r>
                <a:r>
                  <a:rPr lang="zh-CN" altLang="en-US" sz="2400" b="1" dirty="0">
                    <a:solidFill>
                      <a:srgbClr val="0070C0"/>
                    </a:solidFill>
                  </a:rPr>
                  <a:t>查全率</a:t>
                </a:r>
                <a:r>
                  <a:rPr lang="en-US" altLang="zh-CN" sz="2400" b="1" dirty="0">
                    <a:solidFill>
                      <a:srgbClr val="0070C0"/>
                    </a:solidFill>
                  </a:rPr>
                  <a:t>) </a:t>
                </a:r>
                <a:r>
                  <a:rPr lang="zh-CN" altLang="en-US" sz="2400" dirty="0"/>
                  <a:t>：真实的正样本中，被正确预测出来的比例</a:t>
                </a:r>
                <a:endParaRPr lang="en-US" altLang="zh-CN" sz="2400" dirty="0"/>
              </a:p>
              <a:p>
                <a:pPr marL="0" indent="0" algn="ctr">
                  <a:buNone/>
                </a:pPr>
                <a:r>
                  <a:rPr lang="en-US" altLang="zh-CN" sz="2400" b="1" dirty="0">
                    <a:solidFill>
                      <a:srgbClr val="0070C0"/>
                    </a:solidFill>
                  </a:rPr>
                  <a:t> Recall </a:t>
                </a:r>
                <a:r>
                  <a:rPr lang="en-US" altLang="zh-CN" sz="2400" dirty="0">
                    <a:solidFill>
                      <a:srgbClr val="000000"/>
                    </a:solidFill>
                  </a:rPr>
                  <a:t>= TP / (TP + FN)</a:t>
                </a:r>
              </a:p>
              <a:p>
                <a:pPr algn="ctr">
                  <a:buFont typeface="Wingdings" panose="05000000000000000000" pitchFamily="2" charset="2"/>
                  <a:buChar char="n"/>
                </a:pPr>
                <a:r>
                  <a:rPr lang="en-US" altLang="zh-CN" sz="2400" b="1" dirty="0">
                    <a:solidFill>
                      <a:srgbClr val="0070C0"/>
                    </a:solidFill>
                  </a:rPr>
                  <a:t>F1-score</a:t>
                </a:r>
                <a:r>
                  <a:rPr lang="en-US" altLang="zh-CN" sz="2400" dirty="0">
                    <a:solidFill>
                      <a:srgbClr val="0070C0"/>
                    </a:solidFill>
                  </a:rPr>
                  <a:t> </a:t>
                </a:r>
                <a:r>
                  <a:rPr lang="en-US" altLang="zh-CN" sz="2400" dirty="0">
                    <a:solidFill>
                      <a:schemeClr val="tx1"/>
                    </a:solidFill>
                  </a:rPr>
                  <a:t>= </a:t>
                </a:r>
                <a14:m>
                  <m:oMath xmlns:m="http://schemas.openxmlformats.org/officeDocument/2006/math">
                    <m:f>
                      <m:fPr>
                        <m:ctrlPr>
                          <a:rPr lang="en-US" altLang="zh-CN" b="1" i="1">
                            <a:solidFill>
                              <a:schemeClr val="tx1"/>
                            </a:solidFill>
                            <a:latin typeface="Cambria Math" panose="02040503050406030204" pitchFamily="18" charset="0"/>
                          </a:rPr>
                        </m:ctrlPr>
                      </m:fPr>
                      <m:num>
                        <m:r>
                          <a:rPr lang="en-US" altLang="zh-CN" b="1">
                            <a:solidFill>
                              <a:schemeClr val="tx1"/>
                            </a:solidFill>
                            <a:latin typeface="Cambria Math" panose="02040503050406030204" pitchFamily="18" charset="0"/>
                          </a:rPr>
                          <m:t>2×</m:t>
                        </m:r>
                        <m:r>
                          <a:rPr lang="en-US" altLang="zh-CN" b="1">
                            <a:solidFill>
                              <a:schemeClr val="tx1"/>
                            </a:solidFill>
                            <a:latin typeface="Cambria Math" panose="02040503050406030204" pitchFamily="18" charset="0"/>
                          </a:rPr>
                          <m:t>𝑃𝑟𝑒𝑐𝑠𝑖𝑜𝑛</m:t>
                        </m:r>
                        <m:r>
                          <a:rPr lang="en-US" altLang="zh-CN" b="1">
                            <a:solidFill>
                              <a:schemeClr val="tx1"/>
                            </a:solidFill>
                            <a:latin typeface="Cambria Math" panose="02040503050406030204" pitchFamily="18" charset="0"/>
                          </a:rPr>
                          <m:t>×</m:t>
                        </m:r>
                        <m:r>
                          <a:rPr lang="en-US" altLang="zh-CN" b="1">
                            <a:solidFill>
                              <a:schemeClr val="tx1"/>
                            </a:solidFill>
                            <a:latin typeface="Cambria Math" panose="02040503050406030204" pitchFamily="18" charset="0"/>
                          </a:rPr>
                          <m:t>𝑅𝑒𝑐𝑎𝑙𝑙</m:t>
                        </m:r>
                      </m:num>
                      <m:den>
                        <m:r>
                          <a:rPr lang="en-US" altLang="zh-CN" b="1">
                            <a:solidFill>
                              <a:schemeClr val="tx1"/>
                            </a:solidFill>
                            <a:latin typeface="Cambria Math" panose="02040503050406030204" pitchFamily="18" charset="0"/>
                          </a:rPr>
                          <m:t>𝑃𝑟𝑒𝑐𝑠𝑖𝑜𝑛</m:t>
                        </m:r>
                        <m:r>
                          <a:rPr lang="en-US" altLang="zh-CN" b="1">
                            <a:solidFill>
                              <a:schemeClr val="tx1"/>
                            </a:solidFill>
                            <a:latin typeface="Cambria Math" panose="02040503050406030204" pitchFamily="18" charset="0"/>
                          </a:rPr>
                          <m:t>+</m:t>
                        </m:r>
                        <m:r>
                          <a:rPr lang="en-US" altLang="zh-CN" b="1">
                            <a:solidFill>
                              <a:schemeClr val="tx1"/>
                            </a:solidFill>
                            <a:latin typeface="Cambria Math" panose="02040503050406030204" pitchFamily="18" charset="0"/>
                          </a:rPr>
                          <m:t>𝑅𝑒𝑐𝑎𝑙𝑙</m:t>
                        </m:r>
                      </m:den>
                    </m:f>
                  </m:oMath>
                </a14:m>
                <a:endParaRPr lang="zh-CN" altLang="en-US" sz="2400" b="1" dirty="0">
                  <a:solidFill>
                    <a:srgbClr val="0070C0"/>
                  </a:solidFill>
                </a:endParaRPr>
              </a:p>
            </p:txBody>
          </p:sp>
        </mc:Choice>
        <mc:Fallback xmlns="">
          <p:sp>
            <p:nvSpPr>
              <p:cNvPr id="3" name="内容占位符 2">
                <a:extLst>
                  <a:ext uri="{FF2B5EF4-FFF2-40B4-BE49-F238E27FC236}">
                    <a16:creationId xmlns:a16="http://schemas.microsoft.com/office/drawing/2014/main" id="{A3EC79D8-8A22-4001-A6F9-2E1ADFC294D6}"/>
                  </a:ext>
                </a:extLst>
              </p:cNvPr>
              <p:cNvSpPr>
                <a:spLocks noGrp="1" noRot="1" noChangeAspect="1" noMove="1" noResize="1" noEditPoints="1" noAdjustHandles="1" noChangeArrowheads="1" noChangeShapeType="1" noTextEdit="1"/>
              </p:cNvSpPr>
              <p:nvPr>
                <p:ph idx="1"/>
              </p:nvPr>
            </p:nvSpPr>
            <p:spPr>
              <a:xfrm>
                <a:off x="493204" y="1124746"/>
                <a:ext cx="8229600" cy="4862165"/>
              </a:xfrm>
              <a:blipFill>
                <a:blip r:embed="rId2"/>
                <a:stretch>
                  <a:fillRect l="-519" r="-296" b="-11167"/>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EAC5FCC7-3A9A-41C6-B85E-370A490A4AB3}"/>
              </a:ext>
            </a:extLst>
          </p:cNvPr>
          <p:cNvSpPr>
            <a:spLocks noGrp="1"/>
          </p:cNvSpPr>
          <p:nvPr>
            <p:ph type="sldNum" sz="quarter" idx="11"/>
          </p:nvPr>
        </p:nvSpPr>
        <p:spPr>
          <a:xfrm>
            <a:off x="6770268" y="6243292"/>
            <a:ext cx="2057400" cy="365125"/>
          </a:xfrm>
        </p:spPr>
        <p:txBody>
          <a:bodyPr/>
          <a:lstStyle/>
          <a:p>
            <a:pPr algn="r">
              <a:defRPr/>
            </a:pPr>
            <a:fld id="{2E26A07E-E6AC-474F-8842-B8C51C7D1164}" type="slidenum">
              <a:rPr lang="en-US" altLang="zh-TW" smtClean="0">
                <a:solidFill>
                  <a:srgbClr val="000000"/>
                </a:solidFill>
              </a:rPr>
              <a:pPr algn="r">
                <a:defRPr/>
              </a:pPr>
              <a:t>67</a:t>
            </a:fld>
            <a:endParaRPr lang="en-US" altLang="zh-TW" dirty="0">
              <a:solidFill>
                <a:srgbClr val="000000"/>
              </a:solidFill>
            </a:endParaRPr>
          </a:p>
        </p:txBody>
      </p:sp>
      <p:graphicFrame>
        <p:nvGraphicFramePr>
          <p:cNvPr id="6" name="表格 5">
            <a:extLst>
              <a:ext uri="{FF2B5EF4-FFF2-40B4-BE49-F238E27FC236}">
                <a16:creationId xmlns:a16="http://schemas.microsoft.com/office/drawing/2014/main" id="{621F0F9E-5C94-4A63-8C11-22C26F14DCC6}"/>
              </a:ext>
            </a:extLst>
          </p:cNvPr>
          <p:cNvGraphicFramePr>
            <a:graphicFrameLocks noGrp="1"/>
          </p:cNvGraphicFramePr>
          <p:nvPr>
            <p:extLst/>
          </p:nvPr>
        </p:nvGraphicFramePr>
        <p:xfrm>
          <a:off x="598170" y="1055241"/>
          <a:ext cx="7200798" cy="1633708"/>
        </p:xfrm>
        <a:graphic>
          <a:graphicData uri="http://schemas.openxmlformats.org/drawingml/2006/table">
            <a:tbl>
              <a:tblPr firstRow="1" bandRow="1">
                <a:tableStyleId>{5C22544A-7EE6-4342-B048-85BDC9FD1C3A}</a:tableStyleId>
              </a:tblPr>
              <a:tblGrid>
                <a:gridCol w="2400266">
                  <a:extLst>
                    <a:ext uri="{9D8B030D-6E8A-4147-A177-3AD203B41FA5}">
                      <a16:colId xmlns:a16="http://schemas.microsoft.com/office/drawing/2014/main" val="456582311"/>
                    </a:ext>
                  </a:extLst>
                </a:gridCol>
                <a:gridCol w="2400266">
                  <a:extLst>
                    <a:ext uri="{9D8B030D-6E8A-4147-A177-3AD203B41FA5}">
                      <a16:colId xmlns:a16="http://schemas.microsoft.com/office/drawing/2014/main" val="2310971165"/>
                    </a:ext>
                  </a:extLst>
                </a:gridCol>
                <a:gridCol w="2400266">
                  <a:extLst>
                    <a:ext uri="{9D8B030D-6E8A-4147-A177-3AD203B41FA5}">
                      <a16:colId xmlns:a16="http://schemas.microsoft.com/office/drawing/2014/main" val="2286462294"/>
                    </a:ext>
                  </a:extLst>
                </a:gridCol>
              </a:tblGrid>
              <a:tr h="335470">
                <a:tc rowSpan="2">
                  <a:txBody>
                    <a:bodyPr/>
                    <a:lstStyle/>
                    <a:p>
                      <a:pPr algn="ctr"/>
                      <a:r>
                        <a:rPr lang="en-US" altLang="zh-CN" sz="2000" dirty="0">
                          <a:solidFill>
                            <a:schemeClr val="tx1"/>
                          </a:solidFill>
                          <a:latin typeface="Arial" panose="020B0604020202020204" pitchFamily="34" charset="0"/>
                          <a:ea typeface="宋体" panose="02010600030101010101" pitchFamily="2" charset="-122"/>
                          <a:cs typeface="Arial" panose="020B0604020202020204" pitchFamily="34" charset="0"/>
                        </a:rPr>
                        <a:t>Actual values </a:t>
                      </a:r>
                    </a:p>
                    <a:p>
                      <a:pPr algn="ctr"/>
                      <a:r>
                        <a:rPr lang="zh-CN" altLang="en-US" sz="2000" dirty="0">
                          <a:solidFill>
                            <a:schemeClr val="tx1"/>
                          </a:solidFill>
                          <a:latin typeface="Arial" panose="020B0604020202020204" pitchFamily="34" charset="0"/>
                          <a:ea typeface="宋体" panose="02010600030101010101" pitchFamily="2" charset="-122"/>
                          <a:cs typeface="Arial" panose="020B0604020202020204" pitchFamily="34" charset="0"/>
                        </a:rPr>
                        <a:t>真实值</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sz="2000" dirty="0">
                          <a:solidFill>
                            <a:schemeClr val="tx1"/>
                          </a:solidFill>
                          <a:latin typeface="Arial" panose="020B0604020202020204" pitchFamily="34" charset="0"/>
                          <a:ea typeface="宋体" panose="02010600030101010101" pitchFamily="2" charset="-122"/>
                          <a:cs typeface="Arial" panose="020B0604020202020204" pitchFamily="34" charset="0"/>
                        </a:rPr>
                        <a:t>Predicted values </a:t>
                      </a:r>
                      <a:r>
                        <a:rPr lang="zh-CN" altLang="en-US" sz="2000" dirty="0">
                          <a:solidFill>
                            <a:schemeClr val="tx1"/>
                          </a:solidFill>
                          <a:latin typeface="Arial" panose="020B0604020202020204" pitchFamily="34" charset="0"/>
                          <a:ea typeface="宋体" panose="02010600030101010101" pitchFamily="2" charset="-122"/>
                          <a:cs typeface="Arial" panose="020B0604020202020204" pitchFamily="34" charset="0"/>
                        </a:rPr>
                        <a:t>预测值</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0520222"/>
                  </a:ext>
                </a:extLst>
              </a:tr>
              <a:tr h="335470">
                <a:tc vMerge="1">
                  <a:txBody>
                    <a:bodyPr/>
                    <a:lstStyle/>
                    <a:p>
                      <a:endParaRPr lang="zh-CN" alt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Positive</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Negative </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0513536"/>
                  </a:ext>
                </a:extLst>
              </a:tr>
              <a:tr h="420614">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Positive </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ea typeface="宋体" panose="02010600030101010101" pitchFamily="2" charset="-122"/>
                          <a:cs typeface="Arial" panose="020B0604020202020204" pitchFamily="34" charset="0"/>
                        </a:rPr>
                        <a:t>TP</a:t>
                      </a:r>
                      <a:endParaRPr lang="zh-CN" altLang="en-US" sz="2000" dirty="0">
                        <a:solidFill>
                          <a:srgbClr val="FF0000"/>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 FN</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7786345"/>
                  </a:ext>
                </a:extLst>
              </a:tr>
              <a:tr h="420614">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Negative</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FP</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 </a:t>
                      </a:r>
                      <a:r>
                        <a:rPr lang="en-US" altLang="zh-CN" sz="2000" dirty="0">
                          <a:solidFill>
                            <a:srgbClr val="FF0000"/>
                          </a:solidFill>
                          <a:latin typeface="Arial" panose="020B0604020202020204" pitchFamily="34" charset="0"/>
                          <a:ea typeface="宋体" panose="02010600030101010101" pitchFamily="2" charset="-122"/>
                          <a:cs typeface="Arial" panose="020B0604020202020204" pitchFamily="34" charset="0"/>
                        </a:rPr>
                        <a:t>TN</a:t>
                      </a:r>
                      <a:endParaRPr lang="zh-CN" altLang="en-US" sz="2000" dirty="0">
                        <a:solidFill>
                          <a:srgbClr val="FF0000"/>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002795"/>
                  </a:ext>
                </a:extLst>
              </a:tr>
            </a:tbl>
          </a:graphicData>
        </a:graphic>
      </p:graphicFrame>
    </p:spTree>
    <p:extLst>
      <p:ext uri="{BB962C8B-B14F-4D97-AF65-F5344CB8AC3E}">
        <p14:creationId xmlns:p14="http://schemas.microsoft.com/office/powerpoint/2010/main" val="16109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D41E4-EB20-4D0B-A2D1-D968F3F27157}"/>
              </a:ext>
            </a:extLst>
          </p:cNvPr>
          <p:cNvSpPr>
            <a:spLocks noGrp="1"/>
          </p:cNvSpPr>
          <p:nvPr>
            <p:ph type="title"/>
          </p:nvPr>
        </p:nvSpPr>
        <p:spPr/>
        <p:txBody>
          <a:bodyPr/>
          <a:lstStyle/>
          <a:p>
            <a:r>
              <a:rPr lang="zh-CN" altLang="en-US" dirty="0"/>
              <a:t>分类评估指标</a:t>
            </a:r>
          </a:p>
        </p:txBody>
      </p:sp>
      <p:sp>
        <p:nvSpPr>
          <p:cNvPr id="3" name="内容占位符 2">
            <a:extLst>
              <a:ext uri="{FF2B5EF4-FFF2-40B4-BE49-F238E27FC236}">
                <a16:creationId xmlns:a16="http://schemas.microsoft.com/office/drawing/2014/main" id="{A3EC79D8-8A22-4001-A6F9-2E1ADFC294D6}"/>
              </a:ext>
            </a:extLst>
          </p:cNvPr>
          <p:cNvSpPr>
            <a:spLocks noGrp="1"/>
          </p:cNvSpPr>
          <p:nvPr>
            <p:ph idx="1"/>
          </p:nvPr>
        </p:nvSpPr>
        <p:spPr>
          <a:xfrm>
            <a:off x="493204" y="1124746"/>
            <a:ext cx="8229600" cy="4862165"/>
          </a:xfrm>
        </p:spPr>
        <p:txBody>
          <a:bodyPr/>
          <a:lstStyle/>
          <a:p>
            <a:pPr marL="0" indent="0">
              <a:buNone/>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n"/>
            </a:pPr>
            <a:r>
              <a:rPr lang="zh-CN" altLang="en-US" sz="2400" b="1" dirty="0">
                <a:solidFill>
                  <a:srgbClr val="0070C0"/>
                </a:solidFill>
              </a:rPr>
              <a:t>真正率 </a:t>
            </a:r>
            <a:r>
              <a:rPr lang="en-US" altLang="zh-CN" sz="2400" b="1" dirty="0">
                <a:solidFill>
                  <a:srgbClr val="0070C0"/>
                </a:solidFill>
              </a:rPr>
              <a:t>(True Positive Rate, TPR)</a:t>
            </a:r>
            <a:r>
              <a:rPr lang="en-US" altLang="zh-CN" sz="2400" dirty="0"/>
              <a:t>: </a:t>
            </a:r>
            <a:r>
              <a:rPr lang="zh-CN" altLang="en-US" sz="2400" dirty="0">
                <a:solidFill>
                  <a:srgbClr val="000000"/>
                </a:solidFill>
              </a:rPr>
              <a:t>真实的正样本中，预测正确的比例</a:t>
            </a:r>
            <a:endParaRPr lang="en-US" altLang="zh-CN" sz="2400" dirty="0">
              <a:solidFill>
                <a:srgbClr val="000000"/>
              </a:solidFill>
            </a:endParaRPr>
          </a:p>
          <a:p>
            <a:pPr marL="0" indent="0" algn="ctr">
              <a:buNone/>
            </a:pPr>
            <a:r>
              <a:rPr lang="en-US" altLang="zh-CN" sz="2400" dirty="0"/>
              <a:t>TPR = TP/(TP + FN)</a:t>
            </a:r>
          </a:p>
          <a:p>
            <a:pPr lvl="1">
              <a:buFont typeface="Wingdings" panose="05000000000000000000" pitchFamily="2" charset="2"/>
              <a:buChar char="Ø"/>
            </a:pPr>
            <a:r>
              <a:rPr lang="zh-CN" altLang="en-US" sz="2000" dirty="0"/>
              <a:t>在医学界，</a:t>
            </a:r>
            <a:r>
              <a:rPr lang="en-US" altLang="zh-CN" sz="2000" dirty="0"/>
              <a:t>TPR</a:t>
            </a:r>
            <a:r>
              <a:rPr lang="zh-CN" altLang="en-US" sz="2000" dirty="0"/>
              <a:t>也称为灵敏度</a:t>
            </a:r>
            <a:r>
              <a:rPr lang="en-US" altLang="zh-CN" sz="2000" dirty="0"/>
              <a:t>Sensitivity</a:t>
            </a:r>
          </a:p>
          <a:p>
            <a:pPr lvl="1">
              <a:buFont typeface="Wingdings" panose="05000000000000000000" pitchFamily="2" charset="2"/>
              <a:buChar char="Ø"/>
            </a:pPr>
            <a:r>
              <a:rPr lang="zh-CN" altLang="en-US" sz="2000" dirty="0"/>
              <a:t>在信息检索中，</a:t>
            </a:r>
            <a:r>
              <a:rPr lang="en-US" altLang="zh-CN" sz="2000" dirty="0"/>
              <a:t>TPR</a:t>
            </a:r>
            <a:r>
              <a:rPr lang="zh-CN" altLang="en-US" sz="2000" dirty="0"/>
              <a:t>也称为召回率</a:t>
            </a:r>
            <a:r>
              <a:rPr lang="en-US" altLang="zh-CN" sz="2000" dirty="0"/>
              <a:t>Recall</a:t>
            </a:r>
          </a:p>
          <a:p>
            <a:pPr>
              <a:buFont typeface="Wingdings" panose="05000000000000000000" pitchFamily="2" charset="2"/>
              <a:buChar char="n"/>
            </a:pPr>
            <a:r>
              <a:rPr lang="zh-CN" altLang="en-US" sz="2400" b="1" dirty="0">
                <a:solidFill>
                  <a:srgbClr val="0070C0"/>
                </a:solidFill>
              </a:rPr>
              <a:t>真负率</a:t>
            </a:r>
            <a:r>
              <a:rPr lang="en-US" altLang="zh-CN" sz="2400" b="1" dirty="0">
                <a:solidFill>
                  <a:srgbClr val="0070C0"/>
                </a:solidFill>
              </a:rPr>
              <a:t>(True Negative Rate, TNR)</a:t>
            </a:r>
            <a:r>
              <a:rPr lang="zh-CN" altLang="en-US" sz="2400" dirty="0"/>
              <a:t>：真实的负样本中，预测正确的比例</a:t>
            </a:r>
            <a:endParaRPr lang="en-US" altLang="zh-CN" sz="2400" dirty="0"/>
          </a:p>
          <a:p>
            <a:pPr marL="0" indent="0" algn="ctr">
              <a:buNone/>
            </a:pPr>
            <a:r>
              <a:rPr lang="en-US" altLang="zh-CN" sz="2400" dirty="0"/>
              <a:t>    TNR = TN / (FP + TN)</a:t>
            </a:r>
          </a:p>
          <a:p>
            <a:pPr lvl="1">
              <a:buFont typeface="Wingdings" panose="05000000000000000000" pitchFamily="2" charset="2"/>
              <a:buChar char="Ø"/>
            </a:pPr>
            <a:r>
              <a:rPr lang="zh-CN" altLang="en-US" sz="2000" dirty="0"/>
              <a:t>在医学界，</a:t>
            </a:r>
            <a:r>
              <a:rPr lang="en-US" altLang="zh-CN" sz="2000" dirty="0"/>
              <a:t>TNR</a:t>
            </a:r>
            <a:r>
              <a:rPr lang="zh-CN" altLang="en-US" sz="2000" dirty="0"/>
              <a:t>也称为特效性</a:t>
            </a:r>
            <a:r>
              <a:rPr lang="en-US" altLang="zh-CN" sz="2000" dirty="0"/>
              <a:t>Specificity</a:t>
            </a:r>
          </a:p>
          <a:p>
            <a:pPr marL="0" indent="0">
              <a:buNone/>
            </a:pPr>
            <a:endParaRPr lang="zh-CN" altLang="en-US" sz="2400" b="1" dirty="0">
              <a:solidFill>
                <a:srgbClr val="0070C0"/>
              </a:solidFill>
            </a:endParaRPr>
          </a:p>
        </p:txBody>
      </p:sp>
      <p:sp>
        <p:nvSpPr>
          <p:cNvPr id="5" name="灯片编号占位符 4">
            <a:extLst>
              <a:ext uri="{FF2B5EF4-FFF2-40B4-BE49-F238E27FC236}">
                <a16:creationId xmlns:a16="http://schemas.microsoft.com/office/drawing/2014/main" id="{EAC5FCC7-3A9A-41C6-B85E-370A490A4AB3}"/>
              </a:ext>
            </a:extLst>
          </p:cNvPr>
          <p:cNvSpPr>
            <a:spLocks noGrp="1"/>
          </p:cNvSpPr>
          <p:nvPr>
            <p:ph type="sldNum" sz="quarter" idx="11"/>
          </p:nvPr>
        </p:nvSpPr>
        <p:spPr>
          <a:xfrm>
            <a:off x="6770268" y="6243292"/>
            <a:ext cx="2057400" cy="365125"/>
          </a:xfrm>
        </p:spPr>
        <p:txBody>
          <a:bodyPr/>
          <a:lstStyle/>
          <a:p>
            <a:pPr algn="r">
              <a:defRPr/>
            </a:pPr>
            <a:fld id="{2E26A07E-E6AC-474F-8842-B8C51C7D1164}" type="slidenum">
              <a:rPr lang="en-US" altLang="zh-TW" smtClean="0">
                <a:solidFill>
                  <a:srgbClr val="000000"/>
                </a:solidFill>
              </a:rPr>
              <a:pPr algn="r">
                <a:defRPr/>
              </a:pPr>
              <a:t>68</a:t>
            </a:fld>
            <a:endParaRPr lang="en-US" altLang="zh-TW" dirty="0">
              <a:solidFill>
                <a:srgbClr val="000000"/>
              </a:solidFill>
            </a:endParaRPr>
          </a:p>
        </p:txBody>
      </p:sp>
      <p:graphicFrame>
        <p:nvGraphicFramePr>
          <p:cNvPr id="6" name="表格 5">
            <a:extLst>
              <a:ext uri="{FF2B5EF4-FFF2-40B4-BE49-F238E27FC236}">
                <a16:creationId xmlns:a16="http://schemas.microsoft.com/office/drawing/2014/main" id="{621F0F9E-5C94-4A63-8C11-22C26F14DCC6}"/>
              </a:ext>
            </a:extLst>
          </p:cNvPr>
          <p:cNvGraphicFramePr>
            <a:graphicFrameLocks noGrp="1"/>
          </p:cNvGraphicFramePr>
          <p:nvPr>
            <p:extLst/>
          </p:nvPr>
        </p:nvGraphicFramePr>
        <p:xfrm>
          <a:off x="598170" y="1055241"/>
          <a:ext cx="7200798" cy="1633708"/>
        </p:xfrm>
        <a:graphic>
          <a:graphicData uri="http://schemas.openxmlformats.org/drawingml/2006/table">
            <a:tbl>
              <a:tblPr firstRow="1" bandRow="1">
                <a:tableStyleId>{5C22544A-7EE6-4342-B048-85BDC9FD1C3A}</a:tableStyleId>
              </a:tblPr>
              <a:tblGrid>
                <a:gridCol w="2400266">
                  <a:extLst>
                    <a:ext uri="{9D8B030D-6E8A-4147-A177-3AD203B41FA5}">
                      <a16:colId xmlns:a16="http://schemas.microsoft.com/office/drawing/2014/main" val="456582311"/>
                    </a:ext>
                  </a:extLst>
                </a:gridCol>
                <a:gridCol w="2400266">
                  <a:extLst>
                    <a:ext uri="{9D8B030D-6E8A-4147-A177-3AD203B41FA5}">
                      <a16:colId xmlns:a16="http://schemas.microsoft.com/office/drawing/2014/main" val="2310971165"/>
                    </a:ext>
                  </a:extLst>
                </a:gridCol>
                <a:gridCol w="2400266">
                  <a:extLst>
                    <a:ext uri="{9D8B030D-6E8A-4147-A177-3AD203B41FA5}">
                      <a16:colId xmlns:a16="http://schemas.microsoft.com/office/drawing/2014/main" val="2286462294"/>
                    </a:ext>
                  </a:extLst>
                </a:gridCol>
              </a:tblGrid>
              <a:tr h="335470">
                <a:tc rowSpan="2">
                  <a:txBody>
                    <a:bodyPr/>
                    <a:lstStyle/>
                    <a:p>
                      <a:pPr algn="ctr"/>
                      <a:r>
                        <a:rPr lang="en-US" altLang="zh-CN" sz="2000" dirty="0">
                          <a:solidFill>
                            <a:schemeClr val="tx1"/>
                          </a:solidFill>
                          <a:latin typeface="Arial" panose="020B0604020202020204" pitchFamily="34" charset="0"/>
                          <a:ea typeface="宋体" panose="02010600030101010101" pitchFamily="2" charset="-122"/>
                          <a:cs typeface="Arial" panose="020B0604020202020204" pitchFamily="34" charset="0"/>
                        </a:rPr>
                        <a:t>Actual values </a:t>
                      </a:r>
                    </a:p>
                    <a:p>
                      <a:pPr algn="ctr"/>
                      <a:r>
                        <a:rPr lang="zh-CN" altLang="en-US" sz="2000" dirty="0">
                          <a:solidFill>
                            <a:schemeClr val="tx1"/>
                          </a:solidFill>
                          <a:latin typeface="Arial" panose="020B0604020202020204" pitchFamily="34" charset="0"/>
                          <a:ea typeface="宋体" panose="02010600030101010101" pitchFamily="2" charset="-122"/>
                          <a:cs typeface="Arial" panose="020B0604020202020204" pitchFamily="34" charset="0"/>
                        </a:rPr>
                        <a:t>真实值</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sz="2000" dirty="0">
                          <a:solidFill>
                            <a:schemeClr val="tx1"/>
                          </a:solidFill>
                          <a:latin typeface="Arial" panose="020B0604020202020204" pitchFamily="34" charset="0"/>
                          <a:ea typeface="宋体" panose="02010600030101010101" pitchFamily="2" charset="-122"/>
                          <a:cs typeface="Arial" panose="020B0604020202020204" pitchFamily="34" charset="0"/>
                        </a:rPr>
                        <a:t>Predicted values </a:t>
                      </a:r>
                      <a:r>
                        <a:rPr lang="zh-CN" altLang="en-US" sz="2000" dirty="0">
                          <a:solidFill>
                            <a:schemeClr val="tx1"/>
                          </a:solidFill>
                          <a:latin typeface="Arial" panose="020B0604020202020204" pitchFamily="34" charset="0"/>
                          <a:ea typeface="宋体" panose="02010600030101010101" pitchFamily="2" charset="-122"/>
                          <a:cs typeface="Arial" panose="020B0604020202020204" pitchFamily="34" charset="0"/>
                        </a:rPr>
                        <a:t>预测值</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0520222"/>
                  </a:ext>
                </a:extLst>
              </a:tr>
              <a:tr h="335470">
                <a:tc vMerge="1">
                  <a:txBody>
                    <a:bodyPr/>
                    <a:lstStyle/>
                    <a:p>
                      <a:endParaRPr lang="zh-CN" alt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Positive</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Negative </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0513536"/>
                  </a:ext>
                </a:extLst>
              </a:tr>
              <a:tr h="420614">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Positive </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ea typeface="宋体" panose="02010600030101010101" pitchFamily="2" charset="-122"/>
                          <a:cs typeface="Arial" panose="020B0604020202020204" pitchFamily="34" charset="0"/>
                        </a:rPr>
                        <a:t>TP</a:t>
                      </a:r>
                      <a:endParaRPr lang="zh-CN" altLang="en-US" sz="2000" dirty="0">
                        <a:solidFill>
                          <a:srgbClr val="FF0000"/>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 FN</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7786345"/>
                  </a:ext>
                </a:extLst>
              </a:tr>
              <a:tr h="420614">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Negative</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FP</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 </a:t>
                      </a:r>
                      <a:r>
                        <a:rPr lang="en-US" altLang="zh-CN" sz="2000" dirty="0">
                          <a:solidFill>
                            <a:srgbClr val="FF0000"/>
                          </a:solidFill>
                          <a:latin typeface="Arial" panose="020B0604020202020204" pitchFamily="34" charset="0"/>
                          <a:ea typeface="宋体" panose="02010600030101010101" pitchFamily="2" charset="-122"/>
                          <a:cs typeface="Arial" panose="020B0604020202020204" pitchFamily="34" charset="0"/>
                        </a:rPr>
                        <a:t>TN</a:t>
                      </a:r>
                      <a:endParaRPr lang="zh-CN" altLang="en-US" sz="2000" dirty="0">
                        <a:solidFill>
                          <a:srgbClr val="FF0000"/>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002795"/>
                  </a:ext>
                </a:extLst>
              </a:tr>
            </a:tbl>
          </a:graphicData>
        </a:graphic>
      </p:graphicFrame>
    </p:spTree>
    <p:extLst>
      <p:ext uri="{BB962C8B-B14F-4D97-AF65-F5344CB8AC3E}">
        <p14:creationId xmlns:p14="http://schemas.microsoft.com/office/powerpoint/2010/main" val="3581838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D41E4-EB20-4D0B-A2D1-D968F3F27157}"/>
              </a:ext>
            </a:extLst>
          </p:cNvPr>
          <p:cNvSpPr>
            <a:spLocks noGrp="1"/>
          </p:cNvSpPr>
          <p:nvPr>
            <p:ph type="title"/>
          </p:nvPr>
        </p:nvSpPr>
        <p:spPr/>
        <p:txBody>
          <a:bodyPr/>
          <a:lstStyle/>
          <a:p>
            <a:r>
              <a:rPr lang="zh-CN" altLang="en-US" dirty="0"/>
              <a:t>分类评估指标</a:t>
            </a:r>
          </a:p>
        </p:txBody>
      </p:sp>
      <p:sp>
        <p:nvSpPr>
          <p:cNvPr id="3" name="内容占位符 2">
            <a:extLst>
              <a:ext uri="{FF2B5EF4-FFF2-40B4-BE49-F238E27FC236}">
                <a16:creationId xmlns:a16="http://schemas.microsoft.com/office/drawing/2014/main" id="{A3EC79D8-8A22-4001-A6F9-2E1ADFC294D6}"/>
              </a:ext>
            </a:extLst>
          </p:cNvPr>
          <p:cNvSpPr>
            <a:spLocks noGrp="1"/>
          </p:cNvSpPr>
          <p:nvPr>
            <p:ph idx="1"/>
          </p:nvPr>
        </p:nvSpPr>
        <p:spPr>
          <a:xfrm>
            <a:off x="493204" y="1124746"/>
            <a:ext cx="8229600" cy="4862165"/>
          </a:xfrm>
        </p:spPr>
        <p:txBody>
          <a:bodyPr/>
          <a:lstStyle/>
          <a:p>
            <a:pPr marL="0" indent="0">
              <a:buNone/>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n"/>
            </a:pPr>
            <a:r>
              <a:rPr lang="zh-CN" altLang="en-US" sz="2400" b="1" dirty="0">
                <a:solidFill>
                  <a:srgbClr val="0070C0"/>
                </a:solidFill>
              </a:rPr>
              <a:t>假正率</a:t>
            </a:r>
            <a:r>
              <a:rPr lang="en-US" altLang="zh-CN" sz="2400" b="1" dirty="0">
                <a:solidFill>
                  <a:srgbClr val="0070C0"/>
                </a:solidFill>
              </a:rPr>
              <a:t>(False Positive Rate, FPR): </a:t>
            </a:r>
            <a:r>
              <a:rPr lang="zh-CN" altLang="en-US" sz="2400" dirty="0"/>
              <a:t>真实的负样本中，预测错误的比例</a:t>
            </a:r>
            <a:endParaRPr lang="en-US" altLang="zh-CN" sz="2400" dirty="0"/>
          </a:p>
          <a:p>
            <a:pPr marL="0" indent="0" algn="ctr">
              <a:buNone/>
            </a:pPr>
            <a:r>
              <a:rPr lang="en-US" altLang="zh-CN" sz="2400" dirty="0"/>
              <a:t>FPR=FP/(FP+TN)</a:t>
            </a:r>
          </a:p>
          <a:p>
            <a:pPr>
              <a:buFont typeface="Wingdings" panose="05000000000000000000" pitchFamily="2" charset="2"/>
              <a:buChar char="n"/>
            </a:pPr>
            <a:r>
              <a:rPr lang="zh-CN" altLang="en-US" sz="2400" b="1" dirty="0">
                <a:solidFill>
                  <a:srgbClr val="0070C0"/>
                </a:solidFill>
              </a:rPr>
              <a:t>假负率</a:t>
            </a:r>
            <a:r>
              <a:rPr lang="en-US" altLang="zh-CN" sz="2400" b="1" dirty="0">
                <a:solidFill>
                  <a:srgbClr val="0070C0"/>
                </a:solidFill>
              </a:rPr>
              <a:t>(False</a:t>
            </a:r>
            <a:r>
              <a:rPr lang="zh-CN" altLang="en-US" sz="2400" b="1" dirty="0">
                <a:solidFill>
                  <a:srgbClr val="0070C0"/>
                </a:solidFill>
              </a:rPr>
              <a:t> </a:t>
            </a:r>
            <a:r>
              <a:rPr lang="en-US" altLang="zh-CN" sz="2400" b="1" dirty="0">
                <a:solidFill>
                  <a:srgbClr val="0070C0"/>
                </a:solidFill>
              </a:rPr>
              <a:t>Negative Rate, FNR): </a:t>
            </a:r>
            <a:r>
              <a:rPr lang="zh-CN" altLang="en-US" sz="2400" dirty="0"/>
              <a:t>真实的正样本中，预测错误的比例</a:t>
            </a:r>
            <a:endParaRPr lang="en-US" altLang="zh-CN" sz="2400" dirty="0"/>
          </a:p>
          <a:p>
            <a:pPr marL="0" indent="0" algn="ctr">
              <a:buNone/>
            </a:pPr>
            <a:r>
              <a:rPr lang="en-US" altLang="zh-CN" sz="2400" dirty="0"/>
              <a:t>FNR=FN/(TP+FN)</a:t>
            </a:r>
          </a:p>
          <a:p>
            <a:pPr>
              <a:buFont typeface="Wingdings" panose="05000000000000000000" pitchFamily="2" charset="2"/>
              <a:buChar char="n"/>
            </a:pPr>
            <a:endParaRPr lang="zh-CN" altLang="en-US" sz="2400" b="1" dirty="0">
              <a:solidFill>
                <a:srgbClr val="0070C0"/>
              </a:solidFill>
            </a:endParaRPr>
          </a:p>
        </p:txBody>
      </p:sp>
      <p:sp>
        <p:nvSpPr>
          <p:cNvPr id="5" name="灯片编号占位符 4">
            <a:extLst>
              <a:ext uri="{FF2B5EF4-FFF2-40B4-BE49-F238E27FC236}">
                <a16:creationId xmlns:a16="http://schemas.microsoft.com/office/drawing/2014/main" id="{EAC5FCC7-3A9A-41C6-B85E-370A490A4AB3}"/>
              </a:ext>
            </a:extLst>
          </p:cNvPr>
          <p:cNvSpPr>
            <a:spLocks noGrp="1"/>
          </p:cNvSpPr>
          <p:nvPr>
            <p:ph type="sldNum" sz="quarter" idx="11"/>
          </p:nvPr>
        </p:nvSpPr>
        <p:spPr>
          <a:xfrm>
            <a:off x="6770268" y="6243292"/>
            <a:ext cx="2057400" cy="365125"/>
          </a:xfrm>
        </p:spPr>
        <p:txBody>
          <a:bodyPr/>
          <a:lstStyle/>
          <a:p>
            <a:pPr algn="r">
              <a:defRPr/>
            </a:pPr>
            <a:fld id="{2E26A07E-E6AC-474F-8842-B8C51C7D1164}" type="slidenum">
              <a:rPr lang="en-US" altLang="zh-TW" smtClean="0">
                <a:solidFill>
                  <a:srgbClr val="000000"/>
                </a:solidFill>
              </a:rPr>
              <a:pPr algn="r">
                <a:defRPr/>
              </a:pPr>
              <a:t>69</a:t>
            </a:fld>
            <a:endParaRPr lang="en-US" altLang="zh-TW" dirty="0">
              <a:solidFill>
                <a:srgbClr val="000000"/>
              </a:solidFill>
            </a:endParaRPr>
          </a:p>
        </p:txBody>
      </p:sp>
      <p:graphicFrame>
        <p:nvGraphicFramePr>
          <p:cNvPr id="6" name="表格 5">
            <a:extLst>
              <a:ext uri="{FF2B5EF4-FFF2-40B4-BE49-F238E27FC236}">
                <a16:creationId xmlns:a16="http://schemas.microsoft.com/office/drawing/2014/main" id="{621F0F9E-5C94-4A63-8C11-22C26F14DCC6}"/>
              </a:ext>
            </a:extLst>
          </p:cNvPr>
          <p:cNvGraphicFramePr>
            <a:graphicFrameLocks noGrp="1"/>
          </p:cNvGraphicFramePr>
          <p:nvPr>
            <p:extLst/>
          </p:nvPr>
        </p:nvGraphicFramePr>
        <p:xfrm>
          <a:off x="598170" y="1055241"/>
          <a:ext cx="7200798" cy="1633708"/>
        </p:xfrm>
        <a:graphic>
          <a:graphicData uri="http://schemas.openxmlformats.org/drawingml/2006/table">
            <a:tbl>
              <a:tblPr firstRow="1" bandRow="1">
                <a:tableStyleId>{5C22544A-7EE6-4342-B048-85BDC9FD1C3A}</a:tableStyleId>
              </a:tblPr>
              <a:tblGrid>
                <a:gridCol w="2400266">
                  <a:extLst>
                    <a:ext uri="{9D8B030D-6E8A-4147-A177-3AD203B41FA5}">
                      <a16:colId xmlns:a16="http://schemas.microsoft.com/office/drawing/2014/main" val="456582311"/>
                    </a:ext>
                  </a:extLst>
                </a:gridCol>
                <a:gridCol w="2400266">
                  <a:extLst>
                    <a:ext uri="{9D8B030D-6E8A-4147-A177-3AD203B41FA5}">
                      <a16:colId xmlns:a16="http://schemas.microsoft.com/office/drawing/2014/main" val="2310971165"/>
                    </a:ext>
                  </a:extLst>
                </a:gridCol>
                <a:gridCol w="2400266">
                  <a:extLst>
                    <a:ext uri="{9D8B030D-6E8A-4147-A177-3AD203B41FA5}">
                      <a16:colId xmlns:a16="http://schemas.microsoft.com/office/drawing/2014/main" val="2286462294"/>
                    </a:ext>
                  </a:extLst>
                </a:gridCol>
              </a:tblGrid>
              <a:tr h="335470">
                <a:tc rowSpan="2">
                  <a:txBody>
                    <a:bodyPr/>
                    <a:lstStyle/>
                    <a:p>
                      <a:pPr algn="ctr"/>
                      <a:r>
                        <a:rPr lang="en-US" altLang="zh-CN" sz="2000" dirty="0">
                          <a:solidFill>
                            <a:schemeClr val="tx1"/>
                          </a:solidFill>
                          <a:latin typeface="Arial" panose="020B0604020202020204" pitchFamily="34" charset="0"/>
                          <a:ea typeface="宋体" panose="02010600030101010101" pitchFamily="2" charset="-122"/>
                          <a:cs typeface="Arial" panose="020B0604020202020204" pitchFamily="34" charset="0"/>
                        </a:rPr>
                        <a:t>Actual values </a:t>
                      </a:r>
                    </a:p>
                    <a:p>
                      <a:pPr algn="ctr"/>
                      <a:r>
                        <a:rPr lang="zh-CN" altLang="en-US" sz="2000" dirty="0">
                          <a:solidFill>
                            <a:schemeClr val="tx1"/>
                          </a:solidFill>
                          <a:latin typeface="Arial" panose="020B0604020202020204" pitchFamily="34" charset="0"/>
                          <a:ea typeface="宋体" panose="02010600030101010101" pitchFamily="2" charset="-122"/>
                          <a:cs typeface="Arial" panose="020B0604020202020204" pitchFamily="34" charset="0"/>
                        </a:rPr>
                        <a:t>真实值</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sz="2000" dirty="0">
                          <a:solidFill>
                            <a:schemeClr val="tx1"/>
                          </a:solidFill>
                          <a:latin typeface="Arial" panose="020B0604020202020204" pitchFamily="34" charset="0"/>
                          <a:ea typeface="宋体" panose="02010600030101010101" pitchFamily="2" charset="-122"/>
                          <a:cs typeface="Arial" panose="020B0604020202020204" pitchFamily="34" charset="0"/>
                        </a:rPr>
                        <a:t>Predicted values </a:t>
                      </a:r>
                      <a:r>
                        <a:rPr lang="zh-CN" altLang="en-US" sz="2000" dirty="0">
                          <a:solidFill>
                            <a:schemeClr val="tx1"/>
                          </a:solidFill>
                          <a:latin typeface="Arial" panose="020B0604020202020204" pitchFamily="34" charset="0"/>
                          <a:ea typeface="宋体" panose="02010600030101010101" pitchFamily="2" charset="-122"/>
                          <a:cs typeface="Arial" panose="020B0604020202020204" pitchFamily="34" charset="0"/>
                        </a:rPr>
                        <a:t>预测值</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0520222"/>
                  </a:ext>
                </a:extLst>
              </a:tr>
              <a:tr h="335470">
                <a:tc vMerge="1">
                  <a:txBody>
                    <a:bodyPr/>
                    <a:lstStyle/>
                    <a:p>
                      <a:endParaRPr lang="zh-CN" alt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Positive</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Negative </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0513536"/>
                  </a:ext>
                </a:extLst>
              </a:tr>
              <a:tr h="420614">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Positive </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solidFill>
                          <a:latin typeface="Arial" panose="020B0604020202020204" pitchFamily="34" charset="0"/>
                          <a:ea typeface="宋体" panose="02010600030101010101" pitchFamily="2" charset="-122"/>
                          <a:cs typeface="Arial" panose="020B0604020202020204" pitchFamily="34" charset="0"/>
                        </a:rPr>
                        <a:t>TP</a:t>
                      </a:r>
                      <a:endParaRPr lang="zh-CN" altLang="en-US" sz="2000" dirty="0">
                        <a:solidFill>
                          <a:schemeClr val="tx1"/>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 FN</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7786345"/>
                  </a:ext>
                </a:extLst>
              </a:tr>
              <a:tr h="420614">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Negative</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FP</a:t>
                      </a:r>
                      <a:endParaRPr lang="zh-CN" altLang="en-US" sz="2000"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ea typeface="宋体" panose="02010600030101010101" pitchFamily="2" charset="-122"/>
                          <a:cs typeface="Arial" panose="020B0604020202020204" pitchFamily="34" charset="0"/>
                        </a:rPr>
                        <a:t> </a:t>
                      </a:r>
                      <a:r>
                        <a:rPr lang="en-US" altLang="zh-CN" sz="2000" dirty="0">
                          <a:solidFill>
                            <a:schemeClr val="tx1"/>
                          </a:solidFill>
                          <a:latin typeface="Arial" panose="020B0604020202020204" pitchFamily="34" charset="0"/>
                          <a:ea typeface="宋体" panose="02010600030101010101" pitchFamily="2" charset="-122"/>
                          <a:cs typeface="Arial" panose="020B0604020202020204" pitchFamily="34" charset="0"/>
                        </a:rPr>
                        <a:t>TN</a:t>
                      </a:r>
                      <a:endParaRPr lang="zh-CN" altLang="en-US" sz="2000" dirty="0">
                        <a:solidFill>
                          <a:schemeClr val="tx1"/>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002795"/>
                  </a:ext>
                </a:extLst>
              </a:tr>
            </a:tbl>
          </a:graphicData>
        </a:graphic>
      </p:graphicFrame>
    </p:spTree>
    <p:extLst>
      <p:ext uri="{BB962C8B-B14F-4D97-AF65-F5344CB8AC3E}">
        <p14:creationId xmlns:p14="http://schemas.microsoft.com/office/powerpoint/2010/main" val="3739296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71BE75C-7A83-4F81-976C-FE735A5BC514}"/>
              </a:ext>
            </a:extLst>
          </p:cNvPr>
          <p:cNvSpPr>
            <a:spLocks noGrp="1"/>
          </p:cNvSpPr>
          <p:nvPr>
            <p:ph type="title"/>
          </p:nvPr>
        </p:nvSpPr>
        <p:spPr/>
        <p:txBody>
          <a:bodyPr/>
          <a:lstStyle/>
          <a:p>
            <a:r>
              <a:rPr lang="zh-CN" altLang="en-US" dirty="0"/>
              <a:t>距离度量</a:t>
            </a:r>
          </a:p>
        </p:txBody>
      </p:sp>
      <p:sp>
        <p:nvSpPr>
          <p:cNvPr id="4" name="内容占位符 3">
            <a:extLst>
              <a:ext uri="{FF2B5EF4-FFF2-40B4-BE49-F238E27FC236}">
                <a16:creationId xmlns:a16="http://schemas.microsoft.com/office/drawing/2014/main" id="{96FCAF1C-AD9D-449F-BB66-313421B421BD}"/>
              </a:ext>
            </a:extLst>
          </p:cNvPr>
          <p:cNvSpPr>
            <a:spLocks noGrp="1"/>
          </p:cNvSpPr>
          <p:nvPr>
            <p:ph idx="1"/>
          </p:nvPr>
        </p:nvSpPr>
        <p:spPr/>
        <p:txBody>
          <a:bodyPr/>
          <a:lstStyle/>
          <a:p>
            <a:pPr>
              <a:buFont typeface="Wingdings" panose="05000000000000000000" pitchFamily="2" charset="2"/>
              <a:buChar char="n"/>
            </a:pPr>
            <a:r>
              <a:rPr lang="zh-CN" altLang="en-US" dirty="0"/>
              <a:t>两个对象基于多个属性（</a:t>
            </a:r>
            <a:r>
              <a:rPr lang="en-US" altLang="zh-CN" dirty="0">
                <a:solidFill>
                  <a:srgbClr val="000000"/>
                </a:solidFill>
              </a:rPr>
              <a:t>n-</a:t>
            </a:r>
            <a:r>
              <a:rPr lang="zh-CN" altLang="en-US" dirty="0">
                <a:solidFill>
                  <a:srgbClr val="000000"/>
                </a:solidFill>
              </a:rPr>
              <a:t>维</a:t>
            </a:r>
            <a:r>
              <a:rPr lang="zh-CN" altLang="en-US" dirty="0"/>
              <a:t>）的距离度量</a:t>
            </a:r>
            <a:endParaRPr lang="en-US" altLang="zh-CN" dirty="0"/>
          </a:p>
          <a:p>
            <a:pPr lvl="1">
              <a:buFont typeface="Wingdings" panose="05000000000000000000" pitchFamily="2" charset="2"/>
              <a:buChar char="Ø"/>
            </a:pPr>
            <a:r>
              <a:rPr lang="zh-CN" altLang="en-US" dirty="0"/>
              <a:t>欧几里得距离 </a:t>
            </a: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闵可夫斯基距离 </a:t>
            </a: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马哈拉诺比斯距离</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073318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Rectangle 6"/>
          <p:cNvSpPr>
            <a:spLocks noGrp="1" noChangeArrowheads="1"/>
          </p:cNvSpPr>
          <p:nvPr>
            <p:ph type="title"/>
          </p:nvPr>
        </p:nvSpPr>
        <p:spPr>
          <a:xfrm>
            <a:off x="381000" y="152400"/>
            <a:ext cx="8610600" cy="533400"/>
          </a:xfrm>
        </p:spPr>
        <p:txBody>
          <a:bodyPr/>
          <a:lstStyle/>
          <a:p>
            <a:r>
              <a:rPr lang="en-US" altLang="en-US" dirty="0"/>
              <a:t>ROC</a:t>
            </a:r>
            <a:r>
              <a:rPr lang="zh-CN" altLang="en-US" dirty="0"/>
              <a:t>曲线</a:t>
            </a:r>
            <a:endParaRPr lang="en-US" altLang="en-US" dirty="0"/>
          </a:p>
        </p:txBody>
      </p:sp>
      <p:sp>
        <p:nvSpPr>
          <p:cNvPr id="1048635" name="Rectangle 7"/>
          <p:cNvSpPr>
            <a:spLocks noGrp="1" noChangeArrowheads="1"/>
          </p:cNvSpPr>
          <p:nvPr>
            <p:ph type="body" idx="1"/>
          </p:nvPr>
        </p:nvSpPr>
        <p:spPr>
          <a:xfrm>
            <a:off x="411163" y="990600"/>
            <a:ext cx="8318500" cy="5334000"/>
          </a:xfrm>
        </p:spPr>
        <p:txBody>
          <a:bodyPr/>
          <a:lstStyle/>
          <a:p>
            <a:pPr>
              <a:lnSpc>
                <a:spcPct val="150000"/>
              </a:lnSpc>
              <a:buFont typeface="Wingdings" panose="05000000000000000000" pitchFamily="2" charset="2"/>
              <a:buChar char="n"/>
            </a:pPr>
            <a:r>
              <a:rPr lang="zh-CN" altLang="en-US" sz="2400" dirty="0"/>
              <a:t>是一种显示分类器在</a:t>
            </a:r>
            <a:r>
              <a:rPr lang="zh-CN" altLang="en-US" sz="2400" dirty="0">
                <a:solidFill>
                  <a:srgbClr val="FF0000"/>
                </a:solidFill>
              </a:rPr>
              <a:t>不同的</a:t>
            </a:r>
            <a:r>
              <a:rPr lang="zh-CN" altLang="en-US" sz="2400" b="1" dirty="0">
                <a:solidFill>
                  <a:srgbClr val="0070C0"/>
                </a:solidFill>
              </a:rPr>
              <a:t>评分阈值</a:t>
            </a:r>
            <a:r>
              <a:rPr lang="zh-CN" altLang="en-US" sz="2400" dirty="0"/>
              <a:t>上的</a:t>
            </a:r>
            <a:r>
              <a:rPr lang="en-US" altLang="zh-CN" sz="2400" dirty="0"/>
              <a:t>TPR</a:t>
            </a:r>
            <a:r>
              <a:rPr lang="zh-CN" altLang="en-US" sz="2400" dirty="0"/>
              <a:t>和</a:t>
            </a:r>
            <a:r>
              <a:rPr lang="en-US" altLang="zh-CN" sz="2400" dirty="0"/>
              <a:t>FPR</a:t>
            </a:r>
            <a:r>
              <a:rPr lang="zh-CN" altLang="en-US" sz="2400" dirty="0"/>
              <a:t>之间折中的图形方法</a:t>
            </a:r>
            <a:endParaRPr lang="en-US" altLang="zh-CN" sz="2400" dirty="0"/>
          </a:p>
          <a:p>
            <a:pPr marL="0" indent="0">
              <a:lnSpc>
                <a:spcPct val="150000"/>
              </a:lnSpc>
              <a:buNone/>
            </a:pPr>
            <a:r>
              <a:rPr lang="en-US" altLang="zh-CN" dirty="0"/>
              <a:t>   </a:t>
            </a:r>
          </a:p>
          <a:p>
            <a:pPr>
              <a:lnSpc>
                <a:spcPct val="150000"/>
              </a:lnSpc>
              <a:buFont typeface="Wingdings" panose="05000000000000000000" pitchFamily="2" charset="2"/>
              <a:buChar char="n"/>
            </a:pPr>
            <a:endParaRPr lang="en-US" altLang="zh-CN" dirty="0"/>
          </a:p>
          <a:p>
            <a:pPr>
              <a:buFont typeface="Wingdings" panose="05000000000000000000" pitchFamily="2" charset="2"/>
              <a:buChar char="n"/>
            </a:pPr>
            <a:endParaRPr lang="en-US" altLang="zh-CN" b="1" dirty="0">
              <a:solidFill>
                <a:srgbClr val="0070C0"/>
              </a:solidFill>
            </a:endParaRPr>
          </a:p>
          <a:p>
            <a:pPr>
              <a:buFont typeface="Wingdings" panose="05000000000000000000" pitchFamily="2" charset="2"/>
              <a:buChar char="n"/>
            </a:pPr>
            <a:r>
              <a:rPr lang="zh-CN" altLang="en-US" sz="2200" dirty="0"/>
              <a:t>真正率 </a:t>
            </a:r>
            <a:r>
              <a:rPr lang="en-US" altLang="zh-CN" sz="2200" dirty="0"/>
              <a:t>(TPR): </a:t>
            </a:r>
            <a:r>
              <a:rPr lang="zh-CN" altLang="en-US" sz="2200" dirty="0"/>
              <a:t>真实的正样本中，预测正确的比例</a:t>
            </a:r>
            <a:endParaRPr lang="en-US" altLang="zh-CN" sz="2200" dirty="0"/>
          </a:p>
          <a:p>
            <a:pPr marL="0" indent="0" algn="ctr">
              <a:buNone/>
            </a:pPr>
            <a:r>
              <a:rPr lang="en-US" altLang="zh-CN" sz="2200" dirty="0"/>
              <a:t>TPR = TP/(TP + FN)</a:t>
            </a:r>
          </a:p>
          <a:p>
            <a:pPr>
              <a:buFont typeface="Wingdings" panose="05000000000000000000" pitchFamily="2" charset="2"/>
              <a:buChar char="n"/>
            </a:pPr>
            <a:r>
              <a:rPr lang="zh-CN" altLang="en-US" sz="2200" dirty="0"/>
              <a:t>假正率</a:t>
            </a:r>
            <a:r>
              <a:rPr lang="en-US" altLang="zh-CN" sz="2200" dirty="0"/>
              <a:t>(FPR): </a:t>
            </a:r>
            <a:r>
              <a:rPr lang="zh-CN" altLang="en-US" sz="2200" dirty="0"/>
              <a:t>真实的负样本中，预测错误的比例</a:t>
            </a:r>
            <a:endParaRPr lang="en-US" altLang="zh-CN" sz="2200" dirty="0"/>
          </a:p>
          <a:p>
            <a:pPr marL="0" indent="0" algn="ctr">
              <a:buNone/>
            </a:pPr>
            <a:r>
              <a:rPr lang="en-US" altLang="zh-CN" sz="2200" dirty="0"/>
              <a:t>FPR=FP/(FP+TN)</a:t>
            </a:r>
          </a:p>
          <a:p>
            <a:pPr marL="0" indent="0" algn="ctr">
              <a:buNone/>
            </a:pPr>
            <a:endParaRPr lang="en-US" altLang="zh-CN" dirty="0"/>
          </a:p>
          <a:p>
            <a:pPr marL="0" indent="0">
              <a:lnSpc>
                <a:spcPct val="150000"/>
              </a:lnSpc>
              <a:buNone/>
            </a:pPr>
            <a:endParaRPr lang="en-US" altLang="zh-CN" dirty="0"/>
          </a:p>
        </p:txBody>
      </p:sp>
      <p:pic>
        <p:nvPicPr>
          <p:cNvPr id="3" name="图片 2">
            <a:extLst>
              <a:ext uri="{FF2B5EF4-FFF2-40B4-BE49-F238E27FC236}">
                <a16:creationId xmlns:a16="http://schemas.microsoft.com/office/drawing/2014/main" id="{AB84186A-959F-4955-B061-90218CE55EC2}"/>
              </a:ext>
            </a:extLst>
          </p:cNvPr>
          <p:cNvPicPr>
            <a:picLocks noChangeAspect="1"/>
          </p:cNvPicPr>
          <p:nvPr/>
        </p:nvPicPr>
        <p:blipFill>
          <a:blip r:embed="rId2"/>
          <a:stretch>
            <a:fillRect/>
          </a:stretch>
        </p:blipFill>
        <p:spPr>
          <a:xfrm>
            <a:off x="838200" y="2209800"/>
            <a:ext cx="7212193" cy="1780186"/>
          </a:xfrm>
          <a:prstGeom prst="rect">
            <a:avLst/>
          </a:prstGeom>
        </p:spPr>
      </p:pic>
    </p:spTree>
    <p:extLst>
      <p:ext uri="{BB962C8B-B14F-4D97-AF65-F5344CB8AC3E}">
        <p14:creationId xmlns:p14="http://schemas.microsoft.com/office/powerpoint/2010/main" val="2003304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E5747-67AA-45AD-8407-300C1F2886CA}"/>
              </a:ext>
            </a:extLst>
          </p:cNvPr>
          <p:cNvSpPr>
            <a:spLocks noGrp="1"/>
          </p:cNvSpPr>
          <p:nvPr>
            <p:ph type="title"/>
          </p:nvPr>
        </p:nvSpPr>
        <p:spPr/>
        <p:txBody>
          <a:bodyPr/>
          <a:lstStyle/>
          <a:p>
            <a:r>
              <a:rPr lang="en-US" altLang="zh-CN" dirty="0"/>
              <a:t>AUC</a:t>
            </a:r>
            <a:r>
              <a:rPr lang="zh-CN" altLang="en-US" dirty="0"/>
              <a:t>：</a:t>
            </a:r>
            <a:r>
              <a:rPr lang="en-US" altLang="zh-CN" dirty="0"/>
              <a:t>ROC</a:t>
            </a:r>
            <a:r>
              <a:rPr lang="zh-CN" altLang="en-US" dirty="0"/>
              <a:t>曲线之下的面积</a:t>
            </a:r>
          </a:p>
        </p:txBody>
      </p:sp>
      <p:sp>
        <p:nvSpPr>
          <p:cNvPr id="4" name="内容占位符 3">
            <a:extLst>
              <a:ext uri="{FF2B5EF4-FFF2-40B4-BE49-F238E27FC236}">
                <a16:creationId xmlns:a16="http://schemas.microsoft.com/office/drawing/2014/main" id="{7BFBD242-F13A-4992-AE0A-F181258CB151}"/>
              </a:ext>
            </a:extLst>
          </p:cNvPr>
          <p:cNvSpPr>
            <a:spLocks noGrp="1"/>
          </p:cNvSpPr>
          <p:nvPr>
            <p:ph idx="1"/>
          </p:nvPr>
        </p:nvSpPr>
        <p:spPr/>
        <p:txBody>
          <a:bodyPr/>
          <a:lstStyle/>
          <a:p>
            <a:pPr>
              <a:buFont typeface="Wingdings" panose="05000000000000000000" pitchFamily="2" charset="2"/>
              <a:buChar char="n"/>
            </a:pPr>
            <a:r>
              <a:rPr lang="en-US" altLang="zh-CN" dirty="0"/>
              <a:t>Area under ROC curve (AUC): ROC</a:t>
            </a:r>
            <a:r>
              <a:rPr lang="zh-CN" altLang="en-US" dirty="0"/>
              <a:t>曲线之下的面积，是一个常用的二分类度量指标</a:t>
            </a: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r>
              <a:rPr lang="en-US" altLang="zh-CN" dirty="0"/>
              <a:t>AUC</a:t>
            </a:r>
            <a:r>
              <a:rPr lang="zh-CN" altLang="en-US" dirty="0"/>
              <a:t>取值范围</a:t>
            </a:r>
            <a:r>
              <a:rPr lang="en-US" altLang="zh-CN" dirty="0"/>
              <a:t>: [0,1]</a:t>
            </a:r>
          </a:p>
          <a:p>
            <a:pPr>
              <a:buFont typeface="Wingdings" panose="05000000000000000000" pitchFamily="2" charset="2"/>
              <a:buChar char="n"/>
            </a:pPr>
            <a:r>
              <a:rPr lang="en-US" altLang="zh-CN" dirty="0"/>
              <a:t>AUC=1</a:t>
            </a:r>
            <a:r>
              <a:rPr lang="zh-CN" altLang="en-US" dirty="0"/>
              <a:t>，说明模型分类性能最好</a:t>
            </a:r>
            <a:endParaRPr lang="en-US" altLang="zh-CN" dirty="0"/>
          </a:p>
          <a:p>
            <a:pPr>
              <a:buFont typeface="Wingdings" panose="05000000000000000000" pitchFamily="2" charset="2"/>
              <a:buChar char="n"/>
            </a:pPr>
            <a:r>
              <a:rPr lang="en-US" altLang="zh-CN" dirty="0"/>
              <a:t>AUC</a:t>
            </a:r>
            <a:r>
              <a:rPr lang="zh-CN" altLang="en-US" dirty="0"/>
              <a:t>接近</a:t>
            </a:r>
            <a:r>
              <a:rPr lang="en-US" altLang="zh-CN" dirty="0"/>
              <a:t>0.5</a:t>
            </a:r>
            <a:r>
              <a:rPr lang="zh-CN" altLang="en-US" dirty="0"/>
              <a:t>，说明模型分类性能很差，相当于随机猜测</a:t>
            </a:r>
            <a:endParaRPr lang="en-US" altLang="zh-CN" dirty="0"/>
          </a:p>
          <a:p>
            <a:pPr>
              <a:buFont typeface="Wingdings" panose="05000000000000000000" pitchFamily="2" charset="2"/>
              <a:buChar char="n"/>
            </a:pPr>
            <a:r>
              <a:rPr lang="en-US" altLang="zh-CN" dirty="0"/>
              <a:t>AUC=0</a:t>
            </a:r>
            <a:r>
              <a:rPr lang="zh-CN" altLang="en-US" dirty="0"/>
              <a:t>，说明模型的预测</a:t>
            </a:r>
            <a:r>
              <a:rPr lang="zh-CN" altLang="en-US" dirty="0">
                <a:solidFill>
                  <a:srgbClr val="000000"/>
                </a:solidFill>
              </a:rPr>
              <a:t>正好</a:t>
            </a:r>
            <a:r>
              <a:rPr lang="zh-CN" altLang="en-US" dirty="0"/>
              <a:t>与真实值相反，即把正类预测为负类，把负类预测为正类</a:t>
            </a: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endParaRPr lang="zh-CN" altLang="en-US" dirty="0"/>
          </a:p>
        </p:txBody>
      </p:sp>
      <p:sp>
        <p:nvSpPr>
          <p:cNvPr id="3" name="灯片编号占位符 2">
            <a:extLst>
              <a:ext uri="{FF2B5EF4-FFF2-40B4-BE49-F238E27FC236}">
                <a16:creationId xmlns:a16="http://schemas.microsoft.com/office/drawing/2014/main" id="{FA7B0372-FFCF-4504-81BB-9CAC2C90EC12}"/>
              </a:ext>
            </a:extLst>
          </p:cNvPr>
          <p:cNvSpPr>
            <a:spLocks noGrp="1"/>
          </p:cNvSpPr>
          <p:nvPr>
            <p:ph type="sldNum" sz="quarter" idx="11"/>
          </p:nvPr>
        </p:nvSpPr>
        <p:spPr/>
        <p:txBody>
          <a:bodyPr/>
          <a:lstStyle/>
          <a:p>
            <a:fld id="{0587B289-493E-4DFB-A840-89274361C08F}" type="slidenum">
              <a:rPr lang="en-US" altLang="zh-CN" smtClean="0"/>
              <a:pPr/>
              <a:t>71</a:t>
            </a:fld>
            <a:endParaRPr lang="en-US" altLang="zh-CN"/>
          </a:p>
        </p:txBody>
      </p:sp>
    </p:spTree>
    <p:extLst>
      <p:ext uri="{BB962C8B-B14F-4D97-AF65-F5344CB8AC3E}">
        <p14:creationId xmlns:p14="http://schemas.microsoft.com/office/powerpoint/2010/main" val="30413368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Rectangle 2"/>
          <p:cNvSpPr>
            <a:spLocks noGrp="1" noChangeArrowheads="1"/>
          </p:cNvSpPr>
          <p:nvPr>
            <p:ph type="title"/>
          </p:nvPr>
        </p:nvSpPr>
        <p:spPr/>
        <p:txBody>
          <a:bodyPr/>
          <a:lstStyle/>
          <a:p>
            <a:pPr marL="4763" indent="0">
              <a:buNone/>
            </a:pPr>
            <a:r>
              <a:rPr lang="en-US" altLang="en-US"/>
              <a:t>处理</a:t>
            </a:r>
            <a:r>
              <a:rPr lang="zh-CN" altLang="en-US"/>
              <a:t>类</a:t>
            </a:r>
            <a:r>
              <a:rPr lang="en-US" altLang="en-US"/>
              <a:t>不平衡问题</a:t>
            </a:r>
          </a:p>
        </p:txBody>
      </p:sp>
      <p:sp>
        <p:nvSpPr>
          <p:cNvPr id="1048599" name="Rectangle 3"/>
          <p:cNvSpPr>
            <a:spLocks noGrp="1" noChangeArrowheads="1"/>
          </p:cNvSpPr>
          <p:nvPr>
            <p:ph type="body" idx="1"/>
          </p:nvPr>
        </p:nvSpPr>
        <p:spPr/>
        <p:txBody>
          <a:bodyPr/>
          <a:lstStyle/>
          <a:p>
            <a:pPr>
              <a:buFont typeface="Wingdings" panose="05000000000000000000" pitchFamily="2" charset="2"/>
              <a:buChar char="n"/>
            </a:pPr>
            <a:r>
              <a:rPr lang="en-US" altLang="en-US" dirty="0"/>
              <a:t>基于采样的方法</a:t>
            </a:r>
          </a:p>
          <a:p>
            <a:pPr lvl="1"/>
            <a:r>
              <a:rPr lang="zh-CN" altLang="en-US" sz="2400" dirty="0"/>
              <a:t>过采样和欠采样</a:t>
            </a:r>
            <a:endParaRPr lang="en-US" altLang="zh-CN" sz="2400" dirty="0"/>
          </a:p>
          <a:p>
            <a:pPr lvl="1"/>
            <a:endParaRPr lang="en-US" altLang="en-US" dirty="0"/>
          </a:p>
          <a:p>
            <a:pPr>
              <a:buFont typeface="Wingdings" panose="05000000000000000000" pitchFamily="2" charset="2"/>
              <a:buChar char="n"/>
            </a:pPr>
            <a:r>
              <a:rPr lang="en-US" altLang="en-US" dirty="0" err="1"/>
              <a:t>成本敏感</a:t>
            </a:r>
            <a:r>
              <a:rPr lang="zh-CN" altLang="en-US" dirty="0"/>
              <a:t>方法</a:t>
            </a:r>
            <a:r>
              <a:rPr lang="en-US" altLang="en-US" dirty="0"/>
              <a:t> </a:t>
            </a:r>
            <a:r>
              <a:rPr lang="en-US" altLang="zh-CN" dirty="0"/>
              <a:t>cost-sensitive </a:t>
            </a:r>
            <a:endParaRPr lang="en-US" altLang="en-US" dirty="0"/>
          </a:p>
          <a:p>
            <a:pPr lvl="1"/>
            <a:r>
              <a:rPr lang="zh-CN" altLang="en-US" sz="2400" dirty="0"/>
              <a:t>将稀有类错误分类为多数类的代价，比将多数类错误分类为稀有类代价更高</a:t>
            </a:r>
            <a:endParaRPr lang="en-US" altLang="zh-CN" sz="2400" dirty="0"/>
          </a:p>
          <a:p>
            <a:pPr lvl="1"/>
            <a:endParaRPr lang="en-US" altLang="en-US" dirty="0"/>
          </a:p>
        </p:txBody>
      </p:sp>
    </p:spTree>
    <p:extLst>
      <p:ext uri="{BB962C8B-B14F-4D97-AF65-F5344CB8AC3E}">
        <p14:creationId xmlns:p14="http://schemas.microsoft.com/office/powerpoint/2010/main" val="729845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F82EE-AA9C-4059-BF15-A6911A500F07}"/>
              </a:ext>
            </a:extLst>
          </p:cNvPr>
          <p:cNvSpPr>
            <a:spLocks noGrp="1"/>
          </p:cNvSpPr>
          <p:nvPr>
            <p:ph type="title"/>
          </p:nvPr>
        </p:nvSpPr>
        <p:spPr/>
        <p:txBody>
          <a:bodyPr/>
          <a:lstStyle/>
          <a:p>
            <a:r>
              <a:rPr lang="en-US" altLang="zh-CN" dirty="0"/>
              <a:t>PR</a:t>
            </a:r>
            <a:r>
              <a:rPr lang="zh-CN" altLang="en-US" dirty="0"/>
              <a:t>曲线</a:t>
            </a:r>
          </a:p>
        </p:txBody>
      </p:sp>
      <p:sp>
        <p:nvSpPr>
          <p:cNvPr id="3" name="内容占位符 2">
            <a:extLst>
              <a:ext uri="{FF2B5EF4-FFF2-40B4-BE49-F238E27FC236}">
                <a16:creationId xmlns:a16="http://schemas.microsoft.com/office/drawing/2014/main" id="{529687C5-9181-4CBB-86FD-75756A6099B4}"/>
              </a:ext>
            </a:extLst>
          </p:cNvPr>
          <p:cNvSpPr>
            <a:spLocks noGrp="1"/>
          </p:cNvSpPr>
          <p:nvPr>
            <p:ph idx="1"/>
          </p:nvPr>
        </p:nvSpPr>
        <p:spPr>
          <a:xfrm>
            <a:off x="411164" y="1143000"/>
            <a:ext cx="8250236" cy="5181600"/>
          </a:xfrm>
        </p:spPr>
        <p:txBody>
          <a:bodyPr/>
          <a:lstStyle/>
          <a:p>
            <a:pPr>
              <a:buFont typeface="Wingdings" panose="05000000000000000000" pitchFamily="2" charset="2"/>
              <a:buChar char="n"/>
            </a:pPr>
            <a:r>
              <a:rPr lang="zh-CN" altLang="en-US" dirty="0"/>
              <a:t>精度</a:t>
            </a:r>
            <a:r>
              <a:rPr lang="en-US" altLang="zh-CN" dirty="0"/>
              <a:t>-</a:t>
            </a:r>
            <a:r>
              <a:rPr lang="zh-CN" altLang="en-US" dirty="0"/>
              <a:t>召回率曲线 </a:t>
            </a:r>
            <a:r>
              <a:rPr lang="en-US" altLang="zh-CN" dirty="0"/>
              <a:t>Precision-Recall curve</a:t>
            </a:r>
          </a:p>
          <a:p>
            <a:pPr>
              <a:buFont typeface="Wingdings" panose="05000000000000000000" pitchFamily="2" charset="2"/>
              <a:buChar char="n"/>
            </a:pPr>
            <a:r>
              <a:rPr lang="zh-CN" altLang="en-US" dirty="0"/>
              <a:t>类似于</a:t>
            </a:r>
            <a:r>
              <a:rPr lang="en-US" altLang="zh-CN" dirty="0"/>
              <a:t>ROC</a:t>
            </a:r>
            <a:r>
              <a:rPr lang="zh-CN" altLang="en-US" dirty="0"/>
              <a:t>曲线，绘制不同评分阈值对应的分类器性能曲线</a:t>
            </a:r>
            <a:endParaRPr lang="en-US" altLang="zh-CN" dirty="0"/>
          </a:p>
          <a:p>
            <a:pPr>
              <a:buFont typeface="Wingdings" panose="05000000000000000000" pitchFamily="2" charset="2"/>
              <a:buChar char="n"/>
            </a:pPr>
            <a:r>
              <a:rPr lang="zh-CN" altLang="en-US" dirty="0"/>
              <a:t>不同于</a:t>
            </a:r>
            <a:r>
              <a:rPr lang="en-US" altLang="zh-CN" dirty="0"/>
              <a:t>ROC, PR</a:t>
            </a:r>
            <a:r>
              <a:rPr lang="zh-CN" altLang="en-US" dirty="0"/>
              <a:t>曲线根据</a:t>
            </a:r>
            <a:r>
              <a:rPr lang="zh-CN" altLang="en-US" b="1" dirty="0">
                <a:solidFill>
                  <a:srgbClr val="0070C0"/>
                </a:solidFill>
              </a:rPr>
              <a:t>精度</a:t>
            </a:r>
            <a:r>
              <a:rPr lang="zh-CN" altLang="en-US" dirty="0"/>
              <a:t>和</a:t>
            </a:r>
            <a:r>
              <a:rPr lang="zh-CN" altLang="en-US" b="1" dirty="0">
                <a:solidFill>
                  <a:srgbClr val="0070C0"/>
                </a:solidFill>
              </a:rPr>
              <a:t>召回率</a:t>
            </a:r>
            <a:r>
              <a:rPr lang="zh-CN" altLang="en-US" dirty="0"/>
              <a:t>值绘制</a:t>
            </a:r>
            <a:endParaRPr lang="en-US" altLang="zh-CN" dirty="0"/>
          </a:p>
          <a:p>
            <a:pPr lvl="1">
              <a:buFont typeface="Wingdings" panose="05000000000000000000" pitchFamily="2" charset="2"/>
              <a:buChar char="Ø"/>
            </a:pPr>
            <a:r>
              <a:rPr lang="en-US" altLang="zh-CN" sz="2400" dirty="0">
                <a:solidFill>
                  <a:srgbClr val="000000"/>
                </a:solidFill>
              </a:rPr>
              <a:t>y</a:t>
            </a:r>
            <a:r>
              <a:rPr lang="zh-CN" altLang="en-US" sz="2400" dirty="0">
                <a:solidFill>
                  <a:srgbClr val="000000"/>
                </a:solidFill>
              </a:rPr>
              <a:t>轴代表精度</a:t>
            </a:r>
            <a:r>
              <a:rPr lang="en-US" altLang="zh-CN" sz="2400" dirty="0">
                <a:solidFill>
                  <a:srgbClr val="000000"/>
                </a:solidFill>
              </a:rPr>
              <a:t>, x</a:t>
            </a:r>
            <a:r>
              <a:rPr lang="zh-CN" altLang="en-US" sz="2400" dirty="0">
                <a:solidFill>
                  <a:srgbClr val="000000"/>
                </a:solidFill>
              </a:rPr>
              <a:t>轴代表召回率</a:t>
            </a:r>
            <a:endParaRPr lang="en-US" altLang="zh-CN" sz="2400" dirty="0">
              <a:solidFill>
                <a:srgbClr val="000000"/>
              </a:solidFill>
            </a:endParaRPr>
          </a:p>
          <a:p>
            <a:pPr lvl="1">
              <a:buFont typeface="Wingdings" panose="05000000000000000000" pitchFamily="2" charset="2"/>
              <a:buChar char="Ø"/>
            </a:pPr>
            <a:r>
              <a:rPr lang="zh-CN" altLang="en-US" sz="2400" dirty="0">
                <a:solidFill>
                  <a:srgbClr val="000000"/>
                </a:solidFill>
              </a:rPr>
              <a:t>精度 </a:t>
            </a:r>
            <a:r>
              <a:rPr lang="en-US" altLang="zh-CN" sz="2400" dirty="0">
                <a:solidFill>
                  <a:srgbClr val="000000"/>
                </a:solidFill>
              </a:rPr>
              <a:t>(</a:t>
            </a:r>
            <a:r>
              <a:rPr lang="zh-CN" altLang="en-US" sz="2400" dirty="0">
                <a:solidFill>
                  <a:srgbClr val="000000"/>
                </a:solidFill>
              </a:rPr>
              <a:t>查准率</a:t>
            </a:r>
            <a:r>
              <a:rPr lang="en-US" altLang="zh-CN" sz="2400" dirty="0">
                <a:solidFill>
                  <a:srgbClr val="000000"/>
                </a:solidFill>
              </a:rPr>
              <a:t>)</a:t>
            </a:r>
            <a:r>
              <a:rPr lang="zh-CN" altLang="en-US" sz="2400" dirty="0">
                <a:solidFill>
                  <a:srgbClr val="000000"/>
                </a:solidFill>
              </a:rPr>
              <a:t>：预测的正样本中，预测正确的比例</a:t>
            </a:r>
            <a:endParaRPr lang="en-US" altLang="zh-CN" sz="2400" dirty="0">
              <a:solidFill>
                <a:srgbClr val="000000"/>
              </a:solidFill>
            </a:endParaRPr>
          </a:p>
          <a:p>
            <a:pPr marL="508000" lvl="1" indent="0" algn="ctr">
              <a:buNone/>
            </a:pPr>
            <a:r>
              <a:rPr lang="en-US" altLang="zh-CN" sz="2400" dirty="0"/>
              <a:t>    Precision = TP / (TP + FP)</a:t>
            </a:r>
          </a:p>
          <a:p>
            <a:pPr lvl="1">
              <a:buFont typeface="Wingdings" panose="05000000000000000000" pitchFamily="2" charset="2"/>
              <a:buChar char="Ø"/>
            </a:pPr>
            <a:r>
              <a:rPr lang="zh-CN" altLang="en-US" sz="2400" dirty="0"/>
              <a:t>召回率 </a:t>
            </a:r>
            <a:r>
              <a:rPr lang="en-US" altLang="zh-CN" sz="2400" dirty="0"/>
              <a:t>(</a:t>
            </a:r>
            <a:r>
              <a:rPr lang="zh-CN" altLang="en-US" sz="2400" dirty="0"/>
              <a:t>查全率</a:t>
            </a:r>
            <a:r>
              <a:rPr lang="en-US" altLang="zh-CN" sz="2400" dirty="0"/>
              <a:t>) </a:t>
            </a:r>
            <a:r>
              <a:rPr lang="zh-CN" altLang="en-US" sz="2400" dirty="0"/>
              <a:t>：所有正样本中，被正确预测出来的比例</a:t>
            </a:r>
            <a:endParaRPr lang="en-US" altLang="zh-CN" sz="2400" dirty="0"/>
          </a:p>
          <a:p>
            <a:pPr marL="508000" lvl="1" indent="0" algn="ctr">
              <a:buNone/>
            </a:pPr>
            <a:r>
              <a:rPr lang="en-US" altLang="zh-CN" sz="2400" dirty="0"/>
              <a:t> Recall = TP / (TP + FN)</a:t>
            </a:r>
          </a:p>
        </p:txBody>
      </p:sp>
      <p:sp>
        <p:nvSpPr>
          <p:cNvPr id="4" name="灯片编号占位符 3">
            <a:extLst>
              <a:ext uri="{FF2B5EF4-FFF2-40B4-BE49-F238E27FC236}">
                <a16:creationId xmlns:a16="http://schemas.microsoft.com/office/drawing/2014/main" id="{EC58FF27-0C61-4962-81BA-521B2B061A7D}"/>
              </a:ext>
            </a:extLst>
          </p:cNvPr>
          <p:cNvSpPr>
            <a:spLocks noGrp="1"/>
          </p:cNvSpPr>
          <p:nvPr>
            <p:ph type="sldNum" sz="quarter" idx="11"/>
          </p:nvPr>
        </p:nvSpPr>
        <p:spPr/>
        <p:txBody>
          <a:bodyPr/>
          <a:lstStyle/>
          <a:p>
            <a:fld id="{6AF793D8-EA07-4A28-94CE-B64171304A57}" type="slidenum">
              <a:rPr lang="en-US" altLang="zh-CN" smtClean="0"/>
              <a:pPr/>
              <a:t>73</a:t>
            </a:fld>
            <a:endParaRPr lang="en-US" altLang="zh-CN"/>
          </a:p>
        </p:txBody>
      </p:sp>
    </p:spTree>
    <p:extLst>
      <p:ext uri="{BB962C8B-B14F-4D97-AF65-F5344CB8AC3E}">
        <p14:creationId xmlns:p14="http://schemas.microsoft.com/office/powerpoint/2010/main" val="2500552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F82EE-AA9C-4059-BF15-A6911A500F07}"/>
              </a:ext>
            </a:extLst>
          </p:cNvPr>
          <p:cNvSpPr>
            <a:spLocks noGrp="1"/>
          </p:cNvSpPr>
          <p:nvPr>
            <p:ph type="title"/>
          </p:nvPr>
        </p:nvSpPr>
        <p:spPr/>
        <p:txBody>
          <a:bodyPr/>
          <a:lstStyle/>
          <a:p>
            <a:r>
              <a:rPr lang="en-US" altLang="zh-CN" dirty="0"/>
              <a:t>AUC_PR: PR</a:t>
            </a:r>
            <a:r>
              <a:rPr lang="zh-CN" altLang="en-US" dirty="0"/>
              <a:t>曲线之下的面积</a:t>
            </a:r>
          </a:p>
        </p:txBody>
      </p:sp>
      <p:sp>
        <p:nvSpPr>
          <p:cNvPr id="3" name="内容占位符 2">
            <a:extLst>
              <a:ext uri="{FF2B5EF4-FFF2-40B4-BE49-F238E27FC236}">
                <a16:creationId xmlns:a16="http://schemas.microsoft.com/office/drawing/2014/main" id="{529687C5-9181-4CBB-86FD-75756A6099B4}"/>
              </a:ext>
            </a:extLst>
          </p:cNvPr>
          <p:cNvSpPr>
            <a:spLocks noGrp="1"/>
          </p:cNvSpPr>
          <p:nvPr>
            <p:ph idx="1"/>
          </p:nvPr>
        </p:nvSpPr>
        <p:spPr/>
        <p:txBody>
          <a:bodyPr/>
          <a:lstStyle/>
          <a:p>
            <a:pPr>
              <a:buFont typeface="Wingdings" panose="05000000000000000000" pitchFamily="2" charset="2"/>
              <a:buChar char="n"/>
            </a:pPr>
            <a:r>
              <a:rPr lang="zh-CN" altLang="en-US" dirty="0"/>
              <a:t>精度</a:t>
            </a:r>
            <a:r>
              <a:rPr lang="en-US" altLang="zh-CN" dirty="0"/>
              <a:t>-</a:t>
            </a:r>
            <a:r>
              <a:rPr lang="zh-CN" altLang="en-US" dirty="0"/>
              <a:t>召回率曲线</a:t>
            </a: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r>
              <a:rPr lang="en-US" altLang="zh-CN" dirty="0"/>
              <a:t>AUC-PR</a:t>
            </a:r>
            <a:r>
              <a:rPr lang="zh-CN" altLang="en-US" dirty="0"/>
              <a:t>：</a:t>
            </a:r>
            <a:r>
              <a:rPr lang="en-US" altLang="zh-CN" dirty="0"/>
              <a:t>PR</a:t>
            </a:r>
            <a:r>
              <a:rPr lang="zh-CN" altLang="en-US" dirty="0"/>
              <a:t>曲线之下的面积，也是一个评估指标</a:t>
            </a:r>
            <a:endParaRPr lang="en-US" altLang="zh-CN" dirty="0"/>
          </a:p>
          <a:p>
            <a:pPr marL="292100" lvl="1" indent="-292100">
              <a:buSzPct val="75000"/>
              <a:buFont typeface="Wingdings" panose="05000000000000000000" pitchFamily="2" charset="2"/>
              <a:buChar char="n"/>
            </a:pPr>
            <a:r>
              <a:rPr lang="en-US" altLang="zh-CN" dirty="0"/>
              <a:t>PR</a:t>
            </a:r>
            <a:r>
              <a:rPr lang="zh-CN" altLang="en-US" dirty="0"/>
              <a:t>曲线对类倾斜度敏感，而</a:t>
            </a:r>
            <a:r>
              <a:rPr lang="en-US" altLang="zh-CN" dirty="0"/>
              <a:t>ROC</a:t>
            </a:r>
            <a:r>
              <a:rPr lang="zh-CN" altLang="en-US" dirty="0"/>
              <a:t>曲线对</a:t>
            </a:r>
            <a:r>
              <a:rPr lang="zh-CN" altLang="en-US" dirty="0">
                <a:solidFill>
                  <a:srgbClr val="000000"/>
                </a:solidFill>
              </a:rPr>
              <a:t>类倾斜度不敏感，所以</a:t>
            </a:r>
            <a:r>
              <a:rPr lang="en-US" altLang="zh-CN" dirty="0">
                <a:solidFill>
                  <a:srgbClr val="000000"/>
                </a:solidFill>
              </a:rPr>
              <a:t>AUC-PR</a:t>
            </a:r>
            <a:r>
              <a:rPr lang="zh-CN" altLang="en-US" dirty="0">
                <a:solidFill>
                  <a:srgbClr val="000000"/>
                </a:solidFill>
              </a:rPr>
              <a:t>比</a:t>
            </a:r>
            <a:r>
              <a:rPr lang="en-US" altLang="zh-CN" dirty="0">
                <a:solidFill>
                  <a:srgbClr val="000000"/>
                </a:solidFill>
              </a:rPr>
              <a:t>AUC</a:t>
            </a:r>
            <a:r>
              <a:rPr lang="zh-CN" altLang="en-US" dirty="0">
                <a:solidFill>
                  <a:srgbClr val="000000"/>
                </a:solidFill>
              </a:rPr>
              <a:t>更</a:t>
            </a:r>
            <a:r>
              <a:rPr lang="zh-CN" altLang="en-US" dirty="0">
                <a:solidFill>
                  <a:srgbClr val="0070C0"/>
                </a:solidFill>
              </a:rPr>
              <a:t>适合类不平衡的评估</a:t>
            </a:r>
            <a:endParaRPr lang="en-US" altLang="zh-CN" dirty="0">
              <a:solidFill>
                <a:srgbClr val="0070C0"/>
              </a:solidFill>
            </a:endParaRPr>
          </a:p>
        </p:txBody>
      </p:sp>
      <p:sp>
        <p:nvSpPr>
          <p:cNvPr id="4" name="灯片编号占位符 3">
            <a:extLst>
              <a:ext uri="{FF2B5EF4-FFF2-40B4-BE49-F238E27FC236}">
                <a16:creationId xmlns:a16="http://schemas.microsoft.com/office/drawing/2014/main" id="{EC58FF27-0C61-4962-81BA-521B2B061A7D}"/>
              </a:ext>
            </a:extLst>
          </p:cNvPr>
          <p:cNvSpPr>
            <a:spLocks noGrp="1"/>
          </p:cNvSpPr>
          <p:nvPr>
            <p:ph type="sldNum" sz="quarter" idx="11"/>
          </p:nvPr>
        </p:nvSpPr>
        <p:spPr/>
        <p:txBody>
          <a:bodyPr/>
          <a:lstStyle/>
          <a:p>
            <a:fld id="{6AF793D8-EA07-4A28-94CE-B64171304A57}" type="slidenum">
              <a:rPr lang="en-US" altLang="zh-CN" smtClean="0"/>
              <a:pPr/>
              <a:t>74</a:t>
            </a:fld>
            <a:endParaRPr lang="en-US" altLang="zh-CN"/>
          </a:p>
        </p:txBody>
      </p:sp>
      <p:pic>
        <p:nvPicPr>
          <p:cNvPr id="6" name="图片 5">
            <a:extLst>
              <a:ext uri="{FF2B5EF4-FFF2-40B4-BE49-F238E27FC236}">
                <a16:creationId xmlns:a16="http://schemas.microsoft.com/office/drawing/2014/main" id="{3BA6613B-6CEA-4DA6-B302-541BD5F8E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746760"/>
            <a:ext cx="4114800" cy="2971800"/>
          </a:xfrm>
          <a:prstGeom prst="rect">
            <a:avLst/>
          </a:prstGeom>
        </p:spPr>
      </p:pic>
    </p:spTree>
    <p:extLst>
      <p:ext uri="{BB962C8B-B14F-4D97-AF65-F5344CB8AC3E}">
        <p14:creationId xmlns:p14="http://schemas.microsoft.com/office/powerpoint/2010/main" val="3518614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34295-2E6B-413A-9462-B20B16748612}"/>
              </a:ext>
            </a:extLst>
          </p:cNvPr>
          <p:cNvSpPr>
            <a:spLocks noGrp="1"/>
          </p:cNvSpPr>
          <p:nvPr>
            <p:ph type="title"/>
          </p:nvPr>
        </p:nvSpPr>
        <p:spPr/>
        <p:txBody>
          <a:bodyPr/>
          <a:lstStyle/>
          <a:p>
            <a:r>
              <a:rPr lang="zh-CN" altLang="en-US" dirty="0"/>
              <a:t>复习提纲</a:t>
            </a:r>
          </a:p>
        </p:txBody>
      </p:sp>
      <p:sp>
        <p:nvSpPr>
          <p:cNvPr id="3" name="内容占位符 2">
            <a:extLst>
              <a:ext uri="{FF2B5EF4-FFF2-40B4-BE49-F238E27FC236}">
                <a16:creationId xmlns:a16="http://schemas.microsoft.com/office/drawing/2014/main" id="{4A39FDA1-38BE-4845-AC29-E86DECF82742}"/>
              </a:ext>
            </a:extLst>
          </p:cNvPr>
          <p:cNvSpPr>
            <a:spLocks noGrp="1"/>
          </p:cNvSpPr>
          <p:nvPr>
            <p:ph idx="1"/>
          </p:nvPr>
        </p:nvSpPr>
        <p:spPr/>
        <p:txBody>
          <a:bodyPr/>
          <a:lstStyle/>
          <a:p>
            <a:pPr>
              <a:buFont typeface="Wingdings" panose="05000000000000000000" pitchFamily="2" charset="2"/>
              <a:buChar char="p"/>
            </a:pPr>
            <a:r>
              <a:rPr lang="zh-CN" altLang="en-US" dirty="0"/>
              <a:t>数据预处理</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分类</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b="1" dirty="0">
                <a:solidFill>
                  <a:srgbClr val="C00000"/>
                </a:solidFill>
              </a:rPr>
              <a:t>关联分析</a:t>
            </a:r>
            <a:endParaRPr lang="en-US" altLang="zh-CN" b="1" dirty="0">
              <a:solidFill>
                <a:srgbClr val="C00000"/>
              </a:solidFill>
            </a:endParaRPr>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聚类</a:t>
            </a:r>
          </a:p>
        </p:txBody>
      </p:sp>
    </p:spTree>
    <p:extLst>
      <p:ext uri="{BB962C8B-B14F-4D97-AF65-F5344CB8AC3E}">
        <p14:creationId xmlns:p14="http://schemas.microsoft.com/office/powerpoint/2010/main" val="3886061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dirty="0"/>
              <a:t>关联分析 </a:t>
            </a:r>
            <a:r>
              <a:rPr lang="en-US" altLang="zh-CN" dirty="0"/>
              <a:t>Association analysis</a:t>
            </a:r>
            <a:endParaRPr lang="zh-CN" altLang="en-US" dirty="0"/>
          </a:p>
        </p:txBody>
      </p:sp>
      <p:sp>
        <p:nvSpPr>
          <p:cNvPr id="5123" name="Rectangle 3"/>
          <p:cNvSpPr>
            <a:spLocks noGrp="1" noChangeArrowheads="1"/>
          </p:cNvSpPr>
          <p:nvPr>
            <p:ph type="body" idx="1"/>
          </p:nvPr>
        </p:nvSpPr>
        <p:spPr>
          <a:xfrm>
            <a:off x="381000" y="1143000"/>
            <a:ext cx="8318500" cy="1143000"/>
          </a:xfrm>
        </p:spPr>
        <p:txBody>
          <a:bodyPr/>
          <a:lstStyle/>
          <a:p>
            <a:pPr>
              <a:lnSpc>
                <a:spcPct val="90000"/>
              </a:lnSpc>
              <a:buFont typeface="Wingdings" panose="05000000000000000000" pitchFamily="2" charset="2"/>
              <a:buChar char="n"/>
            </a:pPr>
            <a:r>
              <a:rPr lang="zh-CN" altLang="en-US" sz="2400" dirty="0"/>
              <a:t>采用关联分析，发现隐藏在大型事务数据中</a:t>
            </a:r>
            <a:r>
              <a:rPr lang="zh-CN" altLang="en-US" sz="2400" b="1" dirty="0">
                <a:solidFill>
                  <a:srgbClr val="FF0000"/>
                </a:solidFill>
              </a:rPr>
              <a:t>有意义的联系</a:t>
            </a:r>
            <a:endParaRPr lang="en-US" altLang="zh-CN" sz="2400" b="1" dirty="0">
              <a:solidFill>
                <a:srgbClr val="FF0000"/>
              </a:solidFill>
            </a:endParaRPr>
          </a:p>
          <a:p>
            <a:pPr lvl="1">
              <a:lnSpc>
                <a:spcPct val="90000"/>
              </a:lnSpc>
              <a:buFont typeface="Wingdings" panose="05000000000000000000" pitchFamily="2" charset="2"/>
              <a:buChar char="n"/>
            </a:pPr>
            <a:r>
              <a:rPr lang="zh-CN" altLang="en-US" dirty="0">
                <a:solidFill>
                  <a:srgbClr val="0070C0"/>
                </a:solidFill>
              </a:rPr>
              <a:t>频繁项集</a:t>
            </a:r>
            <a:r>
              <a:rPr lang="zh-CN" altLang="en-US" dirty="0"/>
              <a:t>：出现在许多事务中的项集</a:t>
            </a:r>
            <a:endParaRPr lang="en-US" altLang="zh-CN" dirty="0"/>
          </a:p>
          <a:p>
            <a:pPr lvl="1">
              <a:lnSpc>
                <a:spcPct val="90000"/>
              </a:lnSpc>
              <a:buFont typeface="Wingdings" panose="05000000000000000000" pitchFamily="2" charset="2"/>
              <a:buChar char="n"/>
            </a:pPr>
            <a:r>
              <a:rPr lang="zh-CN" altLang="en-US" dirty="0">
                <a:solidFill>
                  <a:srgbClr val="0070C0"/>
                </a:solidFill>
              </a:rPr>
              <a:t>关联规则</a:t>
            </a:r>
            <a:r>
              <a:rPr lang="zh-CN" altLang="en-US" dirty="0"/>
              <a:t>：两个项集之间的关系</a:t>
            </a:r>
            <a:endParaRPr lang="en-US" altLang="en-US" sz="2400" dirty="0"/>
          </a:p>
        </p:txBody>
      </p:sp>
      <p:sp>
        <p:nvSpPr>
          <p:cNvPr id="5124" name="Text Box 4"/>
          <p:cNvSpPr txBox="1">
            <a:spLocks noChangeArrowheads="1"/>
          </p:cNvSpPr>
          <p:nvPr/>
        </p:nvSpPr>
        <p:spPr bwMode="auto">
          <a:xfrm>
            <a:off x="304800" y="2819400"/>
            <a:ext cx="41910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000" b="1" i="0" u="none" strike="noStrike" kern="1200" cap="none" spc="0" normalizeH="0" baseline="0" noProof="0" dirty="0" err="1">
                <a:ln>
                  <a:noFill/>
                </a:ln>
                <a:solidFill>
                  <a:srgbClr val="0C6D9C"/>
                </a:solidFill>
                <a:effectLst/>
                <a:uLnTx/>
                <a:uFillTx/>
                <a:latin typeface="Arial" panose="020B0604020202020204" pitchFamily="34" charset="0"/>
                <a:ea typeface="+mn-ea"/>
                <a:cs typeface="+mn-cs"/>
              </a:rPr>
              <a:t>购物篮事务</a:t>
            </a:r>
            <a:endParaRPr kumimoji="0" lang="en-US" altLang="en-US" sz="2000" b="1" i="0" u="none" strike="noStrike" kern="1200" cap="none" spc="0" normalizeH="0" baseline="0" noProof="0" dirty="0">
              <a:ln>
                <a:noFill/>
              </a:ln>
              <a:solidFill>
                <a:srgbClr val="0C6D9C"/>
              </a:solidFill>
              <a:effectLst/>
              <a:uLnTx/>
              <a:uFillTx/>
              <a:latin typeface="Arial" panose="020B0604020202020204" pitchFamily="34" charset="0"/>
              <a:ea typeface="+mn-ea"/>
              <a:cs typeface="+mn-cs"/>
            </a:endParaRPr>
          </a:p>
        </p:txBody>
      </p:sp>
      <p:graphicFrame>
        <p:nvGraphicFramePr>
          <p:cNvPr id="5125" name="Object 5"/>
          <p:cNvGraphicFramePr>
            <a:graphicFrameLocks noChangeAspect="1"/>
          </p:cNvGraphicFramePr>
          <p:nvPr/>
        </p:nvGraphicFramePr>
        <p:xfrm>
          <a:off x="228600" y="3429000"/>
          <a:ext cx="4343400" cy="2532063"/>
        </p:xfrm>
        <a:graphic>
          <a:graphicData uri="http://schemas.openxmlformats.org/presentationml/2006/ole">
            <mc:AlternateContent xmlns:mc="http://schemas.openxmlformats.org/markup-compatibility/2006">
              <mc:Choice xmlns:v="urn:schemas-microsoft-com:vml" Requires="v">
                <p:oleObj spid="_x0000_s183338" name="Document" r:id="rId3" imgW="3429635" imgH="1996440" progId="Word.Document.8">
                  <p:embed/>
                </p:oleObj>
              </mc:Choice>
              <mc:Fallback>
                <p:oleObj name="Document" r:id="rId3" imgW="3429635" imgH="1996440" progId="Word.Document.8">
                  <p:embed/>
                  <p:pic>
                    <p:nvPicPr>
                      <p:cNvPr id="512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4343400" cy="253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Text Box 6"/>
          <p:cNvSpPr txBox="1">
            <a:spLocks noChangeArrowheads="1"/>
          </p:cNvSpPr>
          <p:nvPr/>
        </p:nvSpPr>
        <p:spPr bwMode="auto">
          <a:xfrm>
            <a:off x="4876800" y="3048000"/>
            <a:ext cx="38100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关联规则示例</a:t>
            </a:r>
          </a:p>
        </p:txBody>
      </p:sp>
      <p:sp>
        <p:nvSpPr>
          <p:cNvPr id="5127" name="Text Box 7"/>
          <p:cNvSpPr txBox="1">
            <a:spLocks noChangeArrowheads="1"/>
          </p:cNvSpPr>
          <p:nvPr/>
        </p:nvSpPr>
        <p:spPr bwMode="auto">
          <a:xfrm>
            <a:off x="5334000" y="3657600"/>
            <a:ext cx="3276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{Diaper} </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 {Beer}</a:t>
            </a:r>
          </a:p>
        </p:txBody>
      </p:sp>
      <p:sp>
        <p:nvSpPr>
          <p:cNvPr id="5128" name="Text Box 8"/>
          <p:cNvSpPr txBox="1">
            <a:spLocks noChangeArrowheads="1"/>
          </p:cNvSpPr>
          <p:nvPr/>
        </p:nvSpPr>
        <p:spPr bwMode="auto">
          <a:xfrm>
            <a:off x="4862623" y="4267200"/>
            <a:ext cx="40386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50000"/>
              </a:spcBef>
              <a:spcAft>
                <a:spcPct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购买尿布的顾客多半会购买啤酒</a:t>
            </a:r>
            <a:endPar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marR="0" lvl="0" indent="-342900" algn="l" defTabSz="914400" rtl="0" eaLnBrk="0" fontAlgn="base" latinLnBrk="0" hangingPunct="0">
              <a:lnSpc>
                <a:spcPct val="100000"/>
              </a:lnSpc>
              <a:spcBef>
                <a:spcPct val="50000"/>
              </a:spcBef>
              <a:spcAft>
                <a:spcPct val="0"/>
              </a:spcAft>
              <a:buClrTx/>
              <a:buSzTx/>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发现顾客经常同时购买的商品，帮助商家发现可交叉销售的商品</a:t>
            </a:r>
            <a:endPar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EEC6A-D587-4EAE-B694-D56DA149650B}"/>
              </a:ext>
            </a:extLst>
          </p:cNvPr>
          <p:cNvSpPr>
            <a:spLocks noGrp="1"/>
          </p:cNvSpPr>
          <p:nvPr>
            <p:ph type="title"/>
          </p:nvPr>
        </p:nvSpPr>
        <p:spPr/>
        <p:txBody>
          <a:bodyPr/>
          <a:lstStyle/>
          <a:p>
            <a:r>
              <a:rPr lang="zh-CN" altLang="en-US" dirty="0"/>
              <a:t>关联分析基本术语</a:t>
            </a:r>
          </a:p>
        </p:txBody>
      </p:sp>
      <p:sp>
        <p:nvSpPr>
          <p:cNvPr id="3" name="内容占位符 2">
            <a:extLst>
              <a:ext uri="{FF2B5EF4-FFF2-40B4-BE49-F238E27FC236}">
                <a16:creationId xmlns:a16="http://schemas.microsoft.com/office/drawing/2014/main" id="{CA998AF8-1A02-4E7A-AE3C-C7C9AF953BC5}"/>
              </a:ext>
            </a:extLst>
          </p:cNvPr>
          <p:cNvSpPr>
            <a:spLocks noGrp="1"/>
          </p:cNvSpPr>
          <p:nvPr>
            <p:ph idx="1"/>
          </p:nvPr>
        </p:nvSpPr>
        <p:spPr>
          <a:xfrm>
            <a:off x="411163" y="1066800"/>
            <a:ext cx="8318500" cy="5257800"/>
          </a:xfrm>
        </p:spPr>
        <p:txBody>
          <a:bodyPr/>
          <a:lstStyle/>
          <a:p>
            <a:r>
              <a:rPr lang="zh-CN" altLang="en-US" dirty="0"/>
              <a:t>项集的</a:t>
            </a:r>
            <a:r>
              <a:rPr lang="zh-CN" altLang="en-US" b="1" dirty="0">
                <a:solidFill>
                  <a:srgbClr val="0070C0"/>
                </a:solidFill>
              </a:rPr>
              <a:t>支持度 （</a:t>
            </a:r>
            <a:r>
              <a:rPr lang="en-US" altLang="zh-CN" b="1" dirty="0">
                <a:solidFill>
                  <a:srgbClr val="0070C0"/>
                </a:solidFill>
              </a:rPr>
              <a:t>Support</a:t>
            </a:r>
            <a:r>
              <a:rPr lang="zh-CN" altLang="en-US" b="1" dirty="0">
                <a:solidFill>
                  <a:srgbClr val="0070C0"/>
                </a:solidFill>
              </a:rPr>
              <a:t>）</a:t>
            </a:r>
            <a:r>
              <a:rPr lang="zh-CN" altLang="en-US" dirty="0"/>
              <a:t>：所有事务中，包含该项集的事务所占的比例</a:t>
            </a:r>
            <a:endParaRPr lang="en-US" altLang="zh-CN" dirty="0"/>
          </a:p>
          <a:p>
            <a:r>
              <a:rPr lang="zh-CN" altLang="en-US" dirty="0"/>
              <a:t>数学上，项集</a:t>
            </a:r>
            <a:r>
              <a:rPr lang="en-US" altLang="zh-CN" dirty="0"/>
              <a:t>X</a:t>
            </a:r>
            <a:r>
              <a:rPr lang="zh-CN" altLang="en-US" dirty="0"/>
              <a:t>的支持度表示为：</a:t>
            </a:r>
            <a:endParaRPr lang="en-US" altLang="zh-CN" dirty="0"/>
          </a:p>
          <a:p>
            <a:endParaRPr lang="en-US" altLang="zh-CN" dirty="0"/>
          </a:p>
          <a:p>
            <a:endParaRPr lang="en-US" altLang="zh-CN" dirty="0"/>
          </a:p>
          <a:p>
            <a:pPr marL="0" indent="0">
              <a:buNone/>
            </a:pPr>
            <a:endParaRPr lang="en-US" altLang="zh-CN" dirty="0"/>
          </a:p>
          <a:p>
            <a:r>
              <a:rPr lang="zh-CN" altLang="en-US" sz="2400" dirty="0"/>
              <a:t>项集</a:t>
            </a:r>
            <a:r>
              <a:rPr lang="en-US" altLang="zh-CN" sz="2400" dirty="0"/>
              <a:t>{</a:t>
            </a:r>
            <a:r>
              <a:rPr lang="zh-CN" altLang="en-US" sz="2400" dirty="0"/>
              <a:t>啤酒，尿布，牛奶</a:t>
            </a:r>
            <a:r>
              <a:rPr lang="en-US" altLang="zh-CN" sz="2400" dirty="0"/>
              <a:t>}</a:t>
            </a:r>
          </a:p>
          <a:p>
            <a:pPr marL="0" indent="0">
              <a:buNone/>
            </a:pPr>
            <a:r>
              <a:rPr lang="en-US" altLang="zh-CN" sz="2400" dirty="0"/>
              <a:t>   </a:t>
            </a:r>
            <a:r>
              <a:rPr lang="zh-CN" altLang="en-US" sz="2400" dirty="0"/>
              <a:t>的支持度为</a:t>
            </a:r>
            <a:r>
              <a:rPr lang="en-US" altLang="zh-CN" sz="2400" dirty="0"/>
              <a:t>2/5</a:t>
            </a:r>
          </a:p>
          <a:p>
            <a:pPr marL="0" indent="0">
              <a:buNone/>
            </a:pPr>
            <a:endParaRPr lang="en-US" altLang="zh-CN" sz="1400" dirty="0"/>
          </a:p>
          <a:p>
            <a:r>
              <a:rPr lang="zh-CN" altLang="en-US" b="1" dirty="0">
                <a:solidFill>
                  <a:srgbClr val="0070C0"/>
                </a:solidFill>
              </a:rPr>
              <a:t>频繁项集</a:t>
            </a:r>
            <a:r>
              <a:rPr lang="en-US" altLang="zh-CN" dirty="0"/>
              <a:t>: </a:t>
            </a:r>
          </a:p>
          <a:p>
            <a:pPr lvl="1"/>
            <a:r>
              <a:rPr lang="zh-CN" altLang="en-US" dirty="0"/>
              <a:t>支持度</a:t>
            </a:r>
            <a:r>
              <a:rPr lang="zh-CN" altLang="en-US" dirty="0">
                <a:solidFill>
                  <a:srgbClr val="C00000"/>
                </a:solidFill>
              </a:rPr>
              <a:t>大于或等于</a:t>
            </a:r>
            <a:r>
              <a:rPr lang="zh-CN" altLang="en-US" dirty="0"/>
              <a:t>最小支持度阈值</a:t>
            </a:r>
            <a:endParaRPr lang="en-US" altLang="en-US" dirty="0"/>
          </a:p>
          <a:p>
            <a:pPr marL="0" indent="0">
              <a:buNone/>
            </a:pP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D18C4BCE-9EA3-47CC-AEA8-AB3EA31AB8FC}"/>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9732CE-43F8-4337-9C59-B14B6650088B}" type="slidenum">
              <a:rPr kumimoji="0" lang="en-US" altLang="en-US" sz="1200" b="1"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en-US" sz="1200" b="1"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pic>
        <p:nvPicPr>
          <p:cNvPr id="5" name="图片 4">
            <a:extLst>
              <a:ext uri="{FF2B5EF4-FFF2-40B4-BE49-F238E27FC236}">
                <a16:creationId xmlns:a16="http://schemas.microsoft.com/office/drawing/2014/main" id="{FD61E68D-F6FE-41EA-9FC3-FA33CF572D8F}"/>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78075" y="3438525"/>
            <a:ext cx="4286250" cy="533400"/>
          </a:xfrm>
          <a:prstGeom prst="rect">
            <a:avLst/>
          </a:prstGeom>
        </p:spPr>
      </p:pic>
      <p:pic>
        <p:nvPicPr>
          <p:cNvPr id="6" name="图片 5">
            <a:extLst>
              <a:ext uri="{FF2B5EF4-FFF2-40B4-BE49-F238E27FC236}">
                <a16:creationId xmlns:a16="http://schemas.microsoft.com/office/drawing/2014/main" id="{9C0811F9-C0AC-4A28-BE41-438843B2A104}"/>
              </a:ext>
            </a:extLst>
          </p:cNvPr>
          <p:cNvPicPr>
            <a:picLocks noChangeAspect="1"/>
          </p:cNvPicPr>
          <p:nvPr/>
        </p:nvPicPr>
        <p:blipFill>
          <a:blip r:embed="rId5"/>
          <a:stretch>
            <a:fillRect/>
          </a:stretch>
        </p:blipFill>
        <p:spPr>
          <a:xfrm>
            <a:off x="5229055" y="3962241"/>
            <a:ext cx="3432345" cy="1828959"/>
          </a:xfrm>
          <a:prstGeom prst="rect">
            <a:avLst/>
          </a:prstGeom>
        </p:spPr>
      </p:pic>
      <p:pic>
        <p:nvPicPr>
          <p:cNvPr id="7" name="图片 6">
            <a:extLst>
              <a:ext uri="{FF2B5EF4-FFF2-40B4-BE49-F238E27FC236}">
                <a16:creationId xmlns:a16="http://schemas.microsoft.com/office/drawing/2014/main" id="{38F83417-F5EC-428B-88DC-0DE8363D36EC}"/>
              </a:ext>
            </a:extLst>
          </p:cNvPr>
          <p:cNvPicPr>
            <a:picLocks noChangeAspect="1"/>
          </p:cNvPicPr>
          <p:nvPr/>
        </p:nvPicPr>
        <p:blipFill>
          <a:blip r:embed="rId6">
            <a:duotone>
              <a:prstClr val="black"/>
              <a:srgbClr val="D9C3A5">
                <a:tint val="50000"/>
                <a:satMod val="180000"/>
              </a:srgbClr>
            </a:duoton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554412" y="2552859"/>
            <a:ext cx="1933575" cy="809625"/>
          </a:xfrm>
          <a:prstGeom prst="rect">
            <a:avLst/>
          </a:prstGeom>
        </p:spPr>
      </p:pic>
    </p:spTree>
    <p:extLst>
      <p:ext uri="{BB962C8B-B14F-4D97-AF65-F5344CB8AC3E}">
        <p14:creationId xmlns:p14="http://schemas.microsoft.com/office/powerpoint/2010/main" val="30833132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定义</a:t>
            </a:r>
            <a:r>
              <a:rPr lang="en-US" altLang="en-US" dirty="0"/>
              <a:t>: </a:t>
            </a:r>
            <a:r>
              <a:rPr lang="zh-CN" altLang="en-US" dirty="0"/>
              <a:t>关联规则</a:t>
            </a:r>
          </a:p>
        </p:txBody>
      </p:sp>
      <mc:AlternateContent xmlns:mc="http://schemas.openxmlformats.org/markup-compatibility/2006" xmlns:a14="http://schemas.microsoft.com/office/drawing/2010/main">
        <mc:Choice Requires="a14">
          <p:sp>
            <p:nvSpPr>
              <p:cNvPr id="1210387" name="Rectangle 19"/>
              <p:cNvSpPr>
                <a:spLocks noChangeArrowheads="1"/>
              </p:cNvSpPr>
              <p:nvPr/>
            </p:nvSpPr>
            <p:spPr bwMode="auto">
              <a:xfrm>
                <a:off x="381000" y="1017954"/>
                <a:ext cx="8534400" cy="533400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10000"/>
                  </a:spcBef>
                  <a:spcAft>
                    <a:spcPts val="400"/>
                  </a:spcAft>
                  <a:buClr>
                    <a:srgbClr val="0C7B9C"/>
                  </a:buClr>
                  <a:buSzPct val="75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关联规则</a:t>
                </a:r>
                <a:endPar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10000"/>
                  </a:spcBef>
                  <a:spcAft>
                    <a:spcPts val="400"/>
                  </a:spcAft>
                  <a:buClr>
                    <a:srgbClr val="0C7B9C"/>
                  </a:buClr>
                  <a:buSzPct val="10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一个从</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X</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Y</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的表达式</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 </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其中</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X</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和</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Y</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是不相交的项集</a:t>
                </a: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endParaRPr>
              </a:p>
              <a:p>
                <a:pPr marL="742950" marR="0" lvl="1" indent="-285750" algn="l" defTabSz="914400" rtl="0" eaLnBrk="0" fontAlgn="base" latinLnBrk="0" hangingPunct="0">
                  <a:lnSpc>
                    <a:spcPct val="100000"/>
                  </a:lnSpc>
                  <a:spcBef>
                    <a:spcPct val="10000"/>
                  </a:spcBef>
                  <a:spcAft>
                    <a:spcPts val="400"/>
                  </a:spcAft>
                  <a:buClr>
                    <a:srgbClr val="0C7B9C"/>
                  </a:buClr>
                  <a:buSzPct val="10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例如</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b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{Milk, Diaper} </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Symbol" panose="05050102010706020507" pitchFamily="18" charset="2"/>
                  </a:rPr>
                  <a:t> {Beer}</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marR="0" lvl="1" indent="-342900" algn="l" defTabSz="914400" rtl="0" eaLnBrk="0" fontAlgn="base" latinLnBrk="0" hangingPunct="0">
                  <a:lnSpc>
                    <a:spcPct val="100000"/>
                  </a:lnSpc>
                  <a:spcBef>
                    <a:spcPct val="10000"/>
                  </a:spcBef>
                  <a:spcAft>
                    <a:spcPts val="400"/>
                  </a:spcAft>
                  <a:buClr>
                    <a:srgbClr val="0C7B9C"/>
                  </a:buClr>
                  <a:buSzPct val="75000"/>
                  <a:buFont typeface="Wingdings" panose="05000000000000000000" pitchFamily="2" charset="2"/>
                  <a:buChar char="n"/>
                  <a:tabLst/>
                  <a:defRPr/>
                </a:pPr>
                <a:r>
                  <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关联规则的强度</a:t>
                </a:r>
                <a:endPar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10000"/>
                  </a:spcBef>
                  <a:spcAft>
                    <a:spcPts val="400"/>
                  </a:spcAft>
                  <a:buClr>
                    <a:srgbClr val="0C7B9C"/>
                  </a:buClr>
                  <a:buSzPct val="100000"/>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支持度</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upport</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143000" marR="0" lvl="2" indent="-228600" algn="l" defTabSz="914400" rtl="0" eaLnBrk="0" fontAlgn="base" latinLnBrk="0" hangingPunct="0">
                  <a:lnSpc>
                    <a:spcPct val="100000"/>
                  </a:lnSpc>
                  <a:spcBef>
                    <a:spcPct val="10000"/>
                  </a:spcBef>
                  <a:spcAft>
                    <a:spcPts val="400"/>
                  </a:spcAft>
                  <a:buClr>
                    <a:srgbClr val="0C7B9C"/>
                  </a:buClr>
                  <a:buSzPct val="70000"/>
                  <a:buFont typeface="Wingdings" panose="05000000000000000000" pitchFamily="2" charset="2"/>
                  <a:buChar char="u"/>
                  <a:tabLst/>
                  <a:defRPr/>
                </a:pPr>
                <a:r>
                  <a:rPr kumimoji="0" lang="en-US" alt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同时包含X和Y的事务</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所占的比例 </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P(X,Y) </a:t>
                </a:r>
              </a:p>
              <a:p>
                <a:pPr marL="914400" marR="0" lvl="2" indent="0" algn="l" defTabSz="914400" rtl="0" eaLnBrk="0" fontAlgn="base" latinLnBrk="0" hangingPunct="0">
                  <a:lnSpc>
                    <a:spcPct val="100000"/>
                  </a:lnSpc>
                  <a:spcBef>
                    <a:spcPct val="10000"/>
                  </a:spcBef>
                  <a:spcAft>
                    <a:spcPts val="400"/>
                  </a:spcAft>
                  <a:buClr>
                    <a:srgbClr val="0C7B9C"/>
                  </a:buClr>
                  <a:buSzPct val="70000"/>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14:m>
                  <m:oMath xmlns:m="http://schemas.openxmlformats.org/officeDocument/2006/math">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𝑠</m:t>
                    </m:r>
                    <m:d>
                      <m:dPr>
                        <m:ctrlP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𝑋</m:t>
                        </m:r>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𝑌</m:t>
                        </m:r>
                      </m:e>
                    </m:d>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𝜎</m:t>
                        </m:r>
                        <m:d>
                          <m:dPr>
                            <m:ctrlP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𝑋</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e>
                        </m:d>
                      </m:num>
                      <m:den>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𝑁</m:t>
                        </m:r>
                      </m:den>
                    </m:f>
                  </m:oMath>
                </a14:m>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10000"/>
                  </a:spcBef>
                  <a:spcAft>
                    <a:spcPts val="400"/>
                  </a:spcAft>
                  <a:buClr>
                    <a:srgbClr val="0C7B9C"/>
                  </a:buClr>
                  <a:buSzPct val="100000"/>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置信度</a:t>
                </a:r>
                <a:r>
                  <a:rPr kumimoji="0" lang="en-US" altLang="en-US" sz="2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 </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onfidence</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1143000" marR="0" lvl="2" indent="-228600" algn="l" defTabSz="914400" rtl="0" eaLnBrk="0" fontAlgn="base" latinLnBrk="0" hangingPunct="0">
                  <a:lnSpc>
                    <a:spcPct val="100000"/>
                  </a:lnSpc>
                  <a:spcBef>
                    <a:spcPct val="10000"/>
                  </a:spcBef>
                  <a:spcAft>
                    <a:spcPts val="400"/>
                  </a:spcAft>
                  <a:buClr>
                    <a:srgbClr val="0C7B9C"/>
                  </a:buClr>
                  <a:buSzPct val="70000"/>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在</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X</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出现</a:t>
                </a:r>
                <a:r>
                  <a:rPr kumimoji="0" lang="en-US" alt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的事务中</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Y</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也</a:t>
                </a:r>
                <a:r>
                  <a:rPr kumimoji="0" lang="en-US" alt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出现的</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比例 </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P(Y|X)</a:t>
                </a:r>
              </a:p>
              <a:p>
                <a:pPr marL="1143000" marR="0" lvl="2" indent="-228600" algn="l" defTabSz="914400" rtl="0" eaLnBrk="0" fontAlgn="base" latinLnBrk="0" hangingPunct="0">
                  <a:lnSpc>
                    <a:spcPct val="100000"/>
                  </a:lnSpc>
                  <a:spcBef>
                    <a:spcPct val="10000"/>
                  </a:spcBef>
                  <a:spcAft>
                    <a:spcPts val="400"/>
                  </a:spcAft>
                  <a:buClr>
                    <a:srgbClr val="0C7B9C"/>
                  </a:buClr>
                  <a:buSzPct val="70000"/>
                  <a:buFont typeface="Wingdings" panose="05000000000000000000" pitchFamily="2" charset="2"/>
                  <a:buChar char="u"/>
                  <a:tabLst/>
                  <a:defRPr/>
                </a:pP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1210387" name="Rectangle 19"/>
              <p:cNvSpPr>
                <a:spLocks noRot="1" noChangeAspect="1" noMove="1" noResize="1" noEditPoints="1" noAdjustHandles="1" noChangeArrowheads="1" noChangeShapeType="1" noTextEdit="1"/>
              </p:cNvSpPr>
              <p:nvPr/>
            </p:nvSpPr>
            <p:spPr bwMode="auto">
              <a:xfrm>
                <a:off x="381000" y="1017954"/>
                <a:ext cx="8534400" cy="5334000"/>
              </a:xfrm>
              <a:prstGeom prst="rect">
                <a:avLst/>
              </a:prstGeom>
              <a:blipFill>
                <a:blip r:embed="rId3"/>
                <a:stretch>
                  <a:fillRect l="-786" t="-12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E41CA65-EF8F-4747-842A-DA62CA5ADC29}"/>
                  </a:ext>
                </a:extLst>
              </p:cNvPr>
              <p:cNvSpPr/>
              <p:nvPr/>
            </p:nvSpPr>
            <p:spPr>
              <a:xfrm>
                <a:off x="3458889" y="5638800"/>
                <a:ext cx="2124621" cy="58266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a:t>
                </a:r>
                <a14:m>
                  <m:oMath xmlns:m="http://schemas.openxmlformats.org/officeDocument/2006/math">
                    <m:d>
                      <m:dPr>
                        <m:ctrlP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𝑋</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e>
                    </m:d>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𝜎</m:t>
                        </m:r>
                        <m:d>
                          <m:dPr>
                            <m:ctrlP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𝑋</m:t>
                            </m:r>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𝑌</m:t>
                            </m:r>
                          </m:e>
                        </m:d>
                      </m:num>
                      <m:den>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𝜎</m:t>
                        </m:r>
                        <m:d>
                          <m:dPr>
                            <m:ctrlP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𝑋</m:t>
                            </m:r>
                          </m:e>
                        </m:d>
                      </m:den>
                    </m:f>
                  </m:oMath>
                </a14:m>
                <a:endPar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mc:Choice>
        <mc:Fallback xmlns="">
          <p:sp>
            <p:nvSpPr>
              <p:cNvPr id="4" name="矩形 3">
                <a:extLst>
                  <a:ext uri="{FF2B5EF4-FFF2-40B4-BE49-F238E27FC236}">
                    <a16:creationId xmlns:a16="http://schemas.microsoft.com/office/drawing/2014/main" id="{3E41CA65-EF8F-4747-842A-DA62CA5ADC29}"/>
                  </a:ext>
                </a:extLst>
              </p:cNvPr>
              <p:cNvSpPr>
                <a:spLocks noRot="1" noChangeAspect="1" noMove="1" noResize="1" noEditPoints="1" noAdjustHandles="1" noChangeArrowheads="1" noChangeShapeType="1" noTextEdit="1"/>
              </p:cNvSpPr>
              <p:nvPr/>
            </p:nvSpPr>
            <p:spPr>
              <a:xfrm>
                <a:off x="3458889" y="5638800"/>
                <a:ext cx="2124621" cy="582660"/>
              </a:xfrm>
              <a:prstGeom prst="rect">
                <a:avLst/>
              </a:prstGeom>
              <a:blipFill>
                <a:blip r:embed="rId4"/>
                <a:stretch>
                  <a:fillRect l="-2865"/>
                </a:stretch>
              </a:blipFill>
            </p:spPr>
            <p:txBody>
              <a:bodyPr/>
              <a:lstStyle/>
              <a:p>
                <a:r>
                  <a:rPr lang="zh-CN" alt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7C61F-6FC4-405B-83BB-20B471476C5A}"/>
              </a:ext>
            </a:extLst>
          </p:cNvPr>
          <p:cNvSpPr>
            <a:spLocks noGrp="1"/>
          </p:cNvSpPr>
          <p:nvPr>
            <p:ph type="title"/>
          </p:nvPr>
        </p:nvSpPr>
        <p:spPr/>
        <p:txBody>
          <a:bodyPr/>
          <a:lstStyle/>
          <a:p>
            <a:r>
              <a:rPr lang="zh-CN" altLang="en-US" dirty="0"/>
              <a:t>关联规则挖掘任务分解</a:t>
            </a:r>
          </a:p>
        </p:txBody>
      </p:sp>
      <p:sp>
        <p:nvSpPr>
          <p:cNvPr id="3" name="内容占位符 2">
            <a:extLst>
              <a:ext uri="{FF2B5EF4-FFF2-40B4-BE49-F238E27FC236}">
                <a16:creationId xmlns:a16="http://schemas.microsoft.com/office/drawing/2014/main" id="{85B2C3FB-DCAC-4CF2-B1FC-2607D5821E68}"/>
              </a:ext>
            </a:extLst>
          </p:cNvPr>
          <p:cNvSpPr>
            <a:spLocks noGrp="1"/>
          </p:cNvSpPr>
          <p:nvPr>
            <p:ph idx="1"/>
          </p:nvPr>
        </p:nvSpPr>
        <p:spPr/>
        <p:txBody>
          <a:bodyPr/>
          <a:lstStyle/>
          <a:p>
            <a:pPr>
              <a:buFont typeface="Wingdings" panose="05000000000000000000" pitchFamily="2" charset="2"/>
              <a:buChar char="n"/>
            </a:pPr>
            <a:r>
              <a:rPr lang="zh-CN" altLang="en-US" dirty="0"/>
              <a:t>为了避免不必要的计算，事先对规则剪枝，不必计算所有规则的支持度和置信度</a:t>
            </a:r>
            <a:endParaRPr lang="en-US" altLang="zh-CN" dirty="0"/>
          </a:p>
          <a:p>
            <a:pPr>
              <a:buFont typeface="Wingdings" panose="05000000000000000000" pitchFamily="2" charset="2"/>
              <a:buChar char="n"/>
            </a:pPr>
            <a:endParaRPr lang="en-US" altLang="zh-CN" dirty="0"/>
          </a:p>
          <a:p>
            <a:pPr>
              <a:buFont typeface="Wingdings" panose="05000000000000000000" pitchFamily="2" charset="2"/>
              <a:buChar char="n"/>
            </a:pPr>
            <a:r>
              <a:rPr lang="zh-CN" altLang="en-US" dirty="0"/>
              <a:t>关联规则挖掘分解：拆分支持度和置信度</a:t>
            </a:r>
            <a:endParaRPr lang="en-US" altLang="zh-CN" dirty="0"/>
          </a:p>
          <a:p>
            <a:pPr marL="1022350" lvl="1" indent="-514350">
              <a:buFont typeface="+mj-lt"/>
              <a:buAutoNum type="arabicPeriod"/>
            </a:pPr>
            <a:r>
              <a:rPr lang="zh-CN" altLang="en-US" sz="2800" b="1" dirty="0">
                <a:solidFill>
                  <a:srgbClr val="0070C0"/>
                </a:solidFill>
              </a:rPr>
              <a:t>频繁项集生成</a:t>
            </a:r>
            <a:r>
              <a:rPr lang="zh-CN" altLang="en-US" sz="2800" dirty="0"/>
              <a:t>：发现满足最小支持度阈值的所有项集</a:t>
            </a:r>
            <a:endParaRPr lang="en-US" altLang="zh-CN" sz="2800" dirty="0"/>
          </a:p>
          <a:p>
            <a:pPr marL="1022350" lvl="1" indent="-514350">
              <a:buFont typeface="+mj-lt"/>
              <a:buAutoNum type="arabicPeriod"/>
            </a:pPr>
            <a:endParaRPr lang="en-US" altLang="zh-CN" sz="2800" dirty="0"/>
          </a:p>
          <a:p>
            <a:pPr marL="1022350" lvl="1" indent="-514350">
              <a:buFont typeface="+mj-lt"/>
              <a:buAutoNum type="arabicPeriod"/>
            </a:pPr>
            <a:r>
              <a:rPr lang="zh-CN" altLang="en-US" sz="2800" b="1" dirty="0">
                <a:solidFill>
                  <a:srgbClr val="0070C0"/>
                </a:solidFill>
              </a:rPr>
              <a:t>规则的生成</a:t>
            </a:r>
            <a:r>
              <a:rPr lang="zh-CN" altLang="en-US" sz="2800" dirty="0"/>
              <a:t>：从频繁项集中提取高置信度的规则</a:t>
            </a:r>
            <a:endParaRPr lang="en-US" altLang="zh-CN" sz="2800" dirty="0"/>
          </a:p>
        </p:txBody>
      </p:sp>
    </p:spTree>
    <p:extLst>
      <p:ext uri="{BB962C8B-B14F-4D97-AF65-F5344CB8AC3E}">
        <p14:creationId xmlns:p14="http://schemas.microsoft.com/office/powerpoint/2010/main" val="172369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D4566903-322C-46BD-AC22-9669F910B7F5}"/>
              </a:ext>
            </a:extLst>
          </p:cNvPr>
          <p:cNvSpPr>
            <a:spLocks noGrp="1" noChangeArrowheads="1"/>
          </p:cNvSpPr>
          <p:nvPr>
            <p:ph type="title"/>
          </p:nvPr>
        </p:nvSpPr>
        <p:spPr/>
        <p:txBody>
          <a:bodyPr/>
          <a:lstStyle/>
          <a:p>
            <a:r>
              <a:rPr lang="zh-CN" altLang="en-US" dirty="0"/>
              <a:t>欧几里得距离 </a:t>
            </a:r>
            <a:r>
              <a:rPr lang="en-US" altLang="zh-CN" dirty="0"/>
              <a:t>Euclidean distance</a:t>
            </a:r>
            <a:endParaRPr lang="zh-CN" altLang="en-US" dirty="0"/>
          </a:p>
        </p:txBody>
      </p:sp>
      <mc:AlternateContent xmlns:mc="http://schemas.openxmlformats.org/markup-compatibility/2006" xmlns:a14="http://schemas.microsoft.com/office/drawing/2010/main">
        <mc:Choice Requires="a14">
          <p:sp>
            <p:nvSpPr>
              <p:cNvPr id="67587" name="Rectangle 3">
                <a:extLst>
                  <a:ext uri="{FF2B5EF4-FFF2-40B4-BE49-F238E27FC236}">
                    <a16:creationId xmlns:a16="http://schemas.microsoft.com/office/drawing/2014/main" id="{67C70662-4277-4C9E-A666-63FA41BAB89B}"/>
                  </a:ext>
                </a:extLst>
              </p:cNvPr>
              <p:cNvSpPr>
                <a:spLocks noGrp="1" noChangeArrowheads="1"/>
              </p:cNvSpPr>
              <p:nvPr>
                <p:ph type="body" sz="half" idx="1"/>
              </p:nvPr>
            </p:nvSpPr>
            <p:spPr>
              <a:xfrm>
                <a:off x="411163" y="1143000"/>
                <a:ext cx="8351837" cy="5181600"/>
              </a:xfrm>
            </p:spPr>
            <p:txBody>
              <a:bodyPr/>
              <a:lstStyle/>
              <a:p>
                <a:pPr marL="342900" indent="-342900">
                  <a:lnSpc>
                    <a:spcPct val="90000"/>
                  </a:lnSpc>
                  <a:spcBef>
                    <a:spcPct val="20000"/>
                  </a:spcBef>
                </a:pPr>
                <a:endParaRPr lang="zh-CN" altLang="en-US" sz="2000" dirty="0">
                  <a:ea typeface="宋体" panose="02010600030101010101" pitchFamily="2" charset="-122"/>
                </a:endParaRPr>
              </a:p>
              <a:p>
                <a:pPr marL="342900" indent="-342900">
                  <a:lnSpc>
                    <a:spcPct val="90000"/>
                  </a:lnSpc>
                  <a:spcBef>
                    <a:spcPct val="20000"/>
                  </a:spcBef>
                </a:pPr>
                <a:endParaRPr lang="zh-CN" altLang="en-US" sz="2000" dirty="0">
                  <a:ea typeface="宋体" panose="02010600030101010101" pitchFamily="2" charset="-122"/>
                </a:endParaRPr>
              </a:p>
              <a:p>
                <a:pPr marL="742950" lvl="1" indent="-285750">
                  <a:lnSpc>
                    <a:spcPct val="90000"/>
                  </a:lnSpc>
                  <a:spcBef>
                    <a:spcPct val="20000"/>
                  </a:spcBef>
                  <a:buFont typeface="Arial" panose="020B0604020202020204" pitchFamily="34" charset="0"/>
                  <a:buNone/>
                </a:pPr>
                <a:r>
                  <a:rPr lang="zh-CN" altLang="en-US" sz="1800" dirty="0">
                    <a:ea typeface="宋体" panose="02010600030101010101" pitchFamily="2" charset="-122"/>
                  </a:rPr>
                  <a:t>   </a:t>
                </a:r>
              </a:p>
              <a:p>
                <a:pPr marL="742950" lvl="1" indent="-285750">
                  <a:lnSpc>
                    <a:spcPct val="90000"/>
                  </a:lnSpc>
                  <a:spcBef>
                    <a:spcPct val="20000"/>
                  </a:spcBef>
                  <a:buFont typeface="Arial" panose="020B0604020202020204" pitchFamily="34" charset="0"/>
                  <a:buNone/>
                </a:pPr>
                <a:endParaRPr lang="en-US" altLang="zh-CN" dirty="0">
                  <a:ea typeface="宋体" panose="02010600030101010101" pitchFamily="2" charset="-122"/>
                </a:endParaRPr>
              </a:p>
              <a:p>
                <a:pPr lvl="1">
                  <a:lnSpc>
                    <a:spcPct val="90000"/>
                  </a:lnSpc>
                  <a:spcBef>
                    <a:spcPct val="20000"/>
                  </a:spcBef>
                  <a:buFont typeface="Wingdings" panose="05000000000000000000" pitchFamily="2" charset="2"/>
                  <a:buChar char="n"/>
                </a:pPr>
                <a:r>
                  <a:rPr lang="en-US" altLang="zh-CN" dirty="0">
                    <a:ea typeface="宋体" panose="02010600030101010101" pitchFamily="2" charset="-122"/>
                  </a:rPr>
                  <a:t>n</a:t>
                </a:r>
                <a:r>
                  <a:rPr lang="zh-CN" altLang="en-US" dirty="0">
                    <a:ea typeface="宋体" panose="02010600030101010101" pitchFamily="2" charset="-122"/>
                  </a:rPr>
                  <a:t>是维数，即属性的数量</a:t>
                </a:r>
                <a:endParaRPr lang="en-US" altLang="zh-CN" dirty="0">
                  <a:ea typeface="宋体" panose="02010600030101010101" pitchFamily="2" charset="-122"/>
                </a:endParaRPr>
              </a:p>
              <a:p>
                <a:pPr lvl="1">
                  <a:lnSpc>
                    <a:spcPct val="90000"/>
                  </a:lnSpc>
                  <a:spcBef>
                    <a:spcPct val="20000"/>
                  </a:spcBef>
                  <a:buFont typeface="Wingdings" panose="05000000000000000000" pitchFamily="2" charset="2"/>
                  <a:buChar char="n"/>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𝑥</m:t>
                        </m:r>
                      </m:e>
                      <m:sub>
                        <m:r>
                          <a:rPr lang="en-US" altLang="zh-CN" b="0" i="1" smtClean="0">
                            <a:latin typeface="Cambria Math" panose="02040503050406030204" pitchFamily="18" charset="0"/>
                            <a:ea typeface="宋体" panose="02010600030101010101" pitchFamily="2" charset="-122"/>
                          </a:rPr>
                          <m:t>𝑘</m:t>
                        </m:r>
                      </m:sub>
                    </m:sSub>
                  </m:oMath>
                </a14:m>
                <a:r>
                  <a:rPr lang="zh-CN" altLang="en-US" dirty="0">
                    <a:ea typeface="宋体" panose="02010600030101010101" pitchFamily="2" charset="-122"/>
                  </a:rPr>
                  <a:t>和</a:t>
                </a:r>
                <a14:m>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cs typeface="+mn-cs"/>
                          </a:rPr>
                        </m:ctrlPr>
                      </m:sSubPr>
                      <m:e>
                        <m:r>
                          <a:rPr lang="en-US" altLang="zh-CN" b="0" i="1" smtClean="0">
                            <a:solidFill>
                              <a:srgbClr val="000000"/>
                            </a:solidFill>
                            <a:latin typeface="Cambria Math" panose="02040503050406030204" pitchFamily="18" charset="0"/>
                            <a:ea typeface="宋体" panose="02010600030101010101" pitchFamily="2" charset="-122"/>
                            <a:cs typeface="+mn-cs"/>
                          </a:rPr>
                          <m:t>𝑦</m:t>
                        </m:r>
                      </m:e>
                      <m:sub>
                        <m:r>
                          <a:rPr lang="en-US" altLang="zh-CN" i="1">
                            <a:solidFill>
                              <a:srgbClr val="000000"/>
                            </a:solidFill>
                            <a:latin typeface="Cambria Math" panose="02040503050406030204" pitchFamily="18" charset="0"/>
                            <a:ea typeface="宋体" panose="02010600030101010101" pitchFamily="2" charset="-122"/>
                            <a:cs typeface="+mn-cs"/>
                          </a:rPr>
                          <m:t>𝑘</m:t>
                        </m:r>
                      </m:sub>
                    </m:sSub>
                  </m:oMath>
                </a14:m>
                <a:r>
                  <a:rPr lang="zh-CN" altLang="en-US" dirty="0">
                    <a:ea typeface="宋体" panose="02010600030101010101" pitchFamily="2" charset="-122"/>
                  </a:rPr>
                  <a:t>分别表示对象</a:t>
                </a:r>
                <a:r>
                  <a:rPr lang="en-US" altLang="zh-CN" dirty="0">
                    <a:ea typeface="宋体" panose="02010600030101010101" pitchFamily="2" charset="-122"/>
                  </a:rPr>
                  <a:t>x</a:t>
                </a:r>
                <a:r>
                  <a:rPr lang="zh-CN" altLang="en-US" dirty="0">
                    <a:ea typeface="宋体" panose="02010600030101010101" pitchFamily="2" charset="-122"/>
                  </a:rPr>
                  <a:t>和对象</a:t>
                </a:r>
                <a:r>
                  <a:rPr lang="en-US" altLang="zh-CN" dirty="0">
                    <a:ea typeface="宋体" panose="02010600030101010101" pitchFamily="2" charset="-122"/>
                  </a:rPr>
                  <a:t>y</a:t>
                </a:r>
                <a:r>
                  <a:rPr lang="zh-CN" altLang="en-US" dirty="0">
                    <a:ea typeface="宋体" panose="02010600030101010101" pitchFamily="2" charset="-122"/>
                  </a:rPr>
                  <a:t>的第</a:t>
                </a:r>
                <a:r>
                  <a:rPr lang="en-US" altLang="zh-CN" dirty="0">
                    <a:ea typeface="宋体" panose="02010600030101010101" pitchFamily="2" charset="-122"/>
                  </a:rPr>
                  <a:t>k</a:t>
                </a:r>
                <a:r>
                  <a:rPr lang="zh-CN" altLang="en-US" dirty="0">
                    <a:ea typeface="宋体" panose="02010600030101010101" pitchFamily="2" charset="-122"/>
                  </a:rPr>
                  <a:t>个属性值</a:t>
                </a:r>
                <a:endParaRPr lang="en-US" altLang="zh-CN" dirty="0">
                  <a:ea typeface="宋体" panose="02010600030101010101" pitchFamily="2" charset="-122"/>
                </a:endParaRPr>
              </a:p>
              <a:p>
                <a:pPr lvl="1">
                  <a:lnSpc>
                    <a:spcPct val="90000"/>
                  </a:lnSpc>
                  <a:spcBef>
                    <a:spcPct val="20000"/>
                  </a:spcBef>
                  <a:buFont typeface="Wingdings" panose="05000000000000000000" pitchFamily="2" charset="2"/>
                  <a:buChar char="n"/>
                </a:pPr>
                <a:r>
                  <a:rPr lang="zh-CN" altLang="en-US" dirty="0">
                    <a:ea typeface="宋体" panose="02010600030101010101" pitchFamily="2" charset="-122"/>
                  </a:rPr>
                  <a:t>高维空间中两点之间的距离</a:t>
                </a:r>
                <a:endParaRPr lang="en-US" altLang="zh-CN" dirty="0">
                  <a:ea typeface="宋体" panose="02010600030101010101" pitchFamily="2" charset="-122"/>
                </a:endParaRPr>
              </a:p>
              <a:p>
                <a:pPr lvl="1">
                  <a:lnSpc>
                    <a:spcPct val="90000"/>
                  </a:lnSpc>
                  <a:spcBef>
                    <a:spcPct val="20000"/>
                  </a:spcBef>
                  <a:buFont typeface="Wingdings" panose="05000000000000000000" pitchFamily="2" charset="2"/>
                  <a:buChar char="n"/>
                </a:pPr>
                <a:r>
                  <a:rPr lang="zh-CN" altLang="en-US" dirty="0">
                    <a:ea typeface="宋体" panose="02010600030101010101" pitchFamily="2" charset="-122"/>
                  </a:rPr>
                  <a:t>计算简单、应用广泛</a:t>
                </a:r>
                <a:endParaRPr lang="en-US" altLang="zh-CN" dirty="0">
                  <a:ea typeface="宋体" panose="02010600030101010101" pitchFamily="2" charset="-122"/>
                </a:endParaRPr>
              </a:p>
              <a:p>
                <a:pPr lvl="1">
                  <a:lnSpc>
                    <a:spcPct val="90000"/>
                  </a:lnSpc>
                  <a:spcBef>
                    <a:spcPct val="20000"/>
                  </a:spcBef>
                  <a:buFont typeface="Wingdings" panose="05000000000000000000" pitchFamily="2" charset="2"/>
                  <a:buChar char="n"/>
                </a:pPr>
                <a:r>
                  <a:rPr lang="zh-CN" altLang="en-US" dirty="0">
                    <a:ea typeface="宋体" panose="02010600030101010101" pitchFamily="2" charset="-122"/>
                  </a:rPr>
                  <a:t>但它对向量中的每个分量的差都同等对待，未考虑属性间相关性，一定程度上放大了取值范围较大的属性差在距离计算中的作用</a:t>
                </a:r>
                <a:endParaRPr lang="en-US" altLang="zh-CN" dirty="0">
                  <a:ea typeface="宋体" panose="02010600030101010101" pitchFamily="2" charset="-122"/>
                </a:endParaRPr>
              </a:p>
            </p:txBody>
          </p:sp>
        </mc:Choice>
        <mc:Fallback xmlns="">
          <p:sp>
            <p:nvSpPr>
              <p:cNvPr id="67587" name="Rectangle 3">
                <a:extLst>
                  <a:ext uri="{FF2B5EF4-FFF2-40B4-BE49-F238E27FC236}">
                    <a16:creationId xmlns:a16="http://schemas.microsoft.com/office/drawing/2014/main" id="{67C70662-4277-4C9E-A666-63FA41BAB89B}"/>
                  </a:ext>
                </a:extLst>
              </p:cNvPr>
              <p:cNvSpPr>
                <a:spLocks noGrp="1" noRot="1" noChangeAspect="1" noMove="1" noResize="1" noEditPoints="1" noAdjustHandles="1" noChangeArrowheads="1" noChangeShapeType="1" noTextEdit="1"/>
              </p:cNvSpPr>
              <p:nvPr>
                <p:ph type="body" sz="half" idx="1"/>
              </p:nvPr>
            </p:nvSpPr>
            <p:spPr>
              <a:xfrm>
                <a:off x="411163" y="1143000"/>
                <a:ext cx="8351837" cy="5181600"/>
              </a:xfrm>
              <a:blipFill>
                <a:blip r:embed="rId2"/>
                <a:stretch>
                  <a:fillRect r="-438"/>
                </a:stretch>
              </a:blipFill>
            </p:spPr>
            <p:txBody>
              <a:bodyPr/>
              <a:lstStyle/>
              <a:p>
                <a:r>
                  <a:rPr lang="zh-CN" altLang="en-US">
                    <a:noFill/>
                  </a:rPr>
                  <a:t> </a:t>
                </a:r>
              </a:p>
            </p:txBody>
          </p:sp>
        </mc:Fallback>
      </mc:AlternateContent>
      <p:pic>
        <p:nvPicPr>
          <p:cNvPr id="67589" name="Picture 47">
            <a:extLst>
              <a:ext uri="{FF2B5EF4-FFF2-40B4-BE49-F238E27FC236}">
                <a16:creationId xmlns:a16="http://schemas.microsoft.com/office/drawing/2014/main" id="{671B3D1C-3A6F-4657-9499-A27F25772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275557"/>
            <a:ext cx="40084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err="1"/>
              <a:t>频繁项集生成</a:t>
            </a:r>
            <a:endParaRPr lang="en-US" altLang="en-US" dirty="0"/>
          </a:p>
        </p:txBody>
      </p:sp>
      <p:graphicFrame>
        <p:nvGraphicFramePr>
          <p:cNvPr id="12291" name="Object 3"/>
          <p:cNvGraphicFramePr>
            <a:graphicFrameLocks noChangeAspect="1"/>
          </p:cNvGraphicFramePr>
          <p:nvPr>
            <p:extLst/>
          </p:nvPr>
        </p:nvGraphicFramePr>
        <p:xfrm>
          <a:off x="685800" y="1629336"/>
          <a:ext cx="7034213" cy="4191000"/>
        </p:xfrm>
        <a:graphic>
          <a:graphicData uri="http://schemas.openxmlformats.org/presentationml/2006/ole">
            <mc:AlternateContent xmlns:mc="http://schemas.openxmlformats.org/markup-compatibility/2006">
              <mc:Choice xmlns:v="urn:schemas-microsoft-com:vml" Requires="v">
                <p:oleObj spid="_x0000_s184361" name="VISIO" r:id="rId3" imgW="9811385" imgH="7395845" progId="Visio.Drawing.6">
                  <p:embed/>
                </p:oleObj>
              </mc:Choice>
              <mc:Fallback>
                <p:oleObj name="VISIO" r:id="rId3" imgW="9811385" imgH="7395845" progId="Visio.Drawing.6">
                  <p:embed/>
                  <p:pic>
                    <p:nvPicPr>
                      <p:cNvPr id="122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29336"/>
                        <a:ext cx="7034213" cy="4191000"/>
                      </a:xfrm>
                      <a:prstGeom prst="rect">
                        <a:avLst/>
                      </a:prstGeom>
                      <a:noFill/>
                      <a:ln>
                        <a:noFill/>
                      </a:ln>
                      <a:effectLst/>
                      <a:extLst/>
                    </p:spPr>
                  </p:pic>
                </p:oleObj>
              </mc:Fallback>
            </mc:AlternateContent>
          </a:graphicData>
        </a:graphic>
      </p:graphicFrame>
      <p:sp>
        <p:nvSpPr>
          <p:cNvPr id="12292" name="Text Box 4"/>
          <p:cNvSpPr txBox="1">
            <a:spLocks noChangeArrowheads="1"/>
          </p:cNvSpPr>
          <p:nvPr/>
        </p:nvSpPr>
        <p:spPr bwMode="auto">
          <a:xfrm>
            <a:off x="381000" y="1052080"/>
            <a:ext cx="8930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342900" indent="-342900">
              <a:spcBef>
                <a:spcPct val="50000"/>
              </a:spcBef>
              <a:spcAft>
                <a:spcPct val="0"/>
              </a:spcAft>
              <a:buClrTx/>
              <a:buSzTx/>
              <a:buFont typeface="Wingdings" panose="05000000000000000000" pitchFamily="2" charset="2"/>
              <a:buChar char="n"/>
            </a:pPr>
            <a:r>
              <a:rPr lang="en-US" altLang="en-US" sz="2400" b="0" dirty="0" err="1"/>
              <a:t>给定d个项目</a:t>
            </a:r>
            <a:r>
              <a:rPr lang="en-US" altLang="en-US" sz="2400" b="0" dirty="0"/>
              <a:t>, </a:t>
            </a:r>
            <a:r>
              <a:rPr lang="zh-CN" altLang="en-US" sz="2400" b="0" dirty="0"/>
              <a:t>可能产生</a:t>
            </a:r>
            <a:r>
              <a:rPr lang="en-US" altLang="en-US" sz="2400" b="0" dirty="0"/>
              <a:t>2</a:t>
            </a:r>
            <a:r>
              <a:rPr lang="en-US" altLang="en-US" sz="2400" b="0" baseline="30000" dirty="0"/>
              <a:t>d</a:t>
            </a:r>
            <a:r>
              <a:rPr lang="en-US" altLang="en-US" sz="2400" b="0" dirty="0"/>
              <a:t> </a:t>
            </a:r>
            <a:r>
              <a:rPr lang="en-US" altLang="zh-CN" sz="2400" b="0" dirty="0"/>
              <a:t>-1</a:t>
            </a:r>
            <a:r>
              <a:rPr lang="en-US" altLang="en-US" sz="2400" b="0" dirty="0"/>
              <a:t>个</a:t>
            </a:r>
            <a:r>
              <a:rPr lang="zh-CN" altLang="en-US" sz="2400" b="0" dirty="0"/>
              <a:t>不包含空集</a:t>
            </a:r>
            <a:r>
              <a:rPr lang="en-US" altLang="en-US" sz="2400" b="0" dirty="0" err="1"/>
              <a:t>的候选项集</a:t>
            </a:r>
            <a:endParaRPr lang="en-US" altLang="en-US" sz="2400" b="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err="1">
                <a:latin typeface="+mn-ea"/>
                <a:ea typeface="+mn-ea"/>
              </a:rPr>
              <a:t>减少候选</a:t>
            </a:r>
            <a:r>
              <a:rPr lang="zh-CN" altLang="en-US" dirty="0">
                <a:latin typeface="+mn-ea"/>
                <a:ea typeface="+mn-ea"/>
              </a:rPr>
              <a:t>项集的</a:t>
            </a:r>
            <a:r>
              <a:rPr lang="en-US" altLang="en-US" dirty="0" err="1">
                <a:latin typeface="+mn-ea"/>
                <a:ea typeface="+mn-ea"/>
              </a:rPr>
              <a:t>数量</a:t>
            </a:r>
            <a:endParaRPr lang="en-US" altLang="en-US" dirty="0">
              <a:latin typeface="+mn-ea"/>
              <a:ea typeface="+mn-ea"/>
            </a:endParaRPr>
          </a:p>
        </p:txBody>
      </p:sp>
      <p:sp>
        <p:nvSpPr>
          <p:cNvPr id="15363" name="Rectangle 3"/>
          <p:cNvSpPr>
            <a:spLocks noGrp="1" noChangeArrowheads="1"/>
          </p:cNvSpPr>
          <p:nvPr>
            <p:ph type="body" idx="1"/>
          </p:nvPr>
        </p:nvSpPr>
        <p:spPr>
          <a:xfrm>
            <a:off x="411163" y="1143000"/>
            <a:ext cx="8580437" cy="5181600"/>
          </a:xfrm>
        </p:spPr>
        <p:txBody>
          <a:bodyPr/>
          <a:lstStyle/>
          <a:p>
            <a:pPr>
              <a:buFont typeface="Wingdings" panose="05000000000000000000" pitchFamily="2" charset="2"/>
              <a:buChar char="n"/>
            </a:pPr>
            <a:r>
              <a:rPr lang="zh-CN" altLang="en-US" b="1" dirty="0">
                <a:solidFill>
                  <a:srgbClr val="C00000"/>
                </a:solidFill>
                <a:latin typeface="+mn-ea"/>
              </a:rPr>
              <a:t>先验原理</a:t>
            </a:r>
            <a:r>
              <a:rPr lang="en-US" altLang="zh-CN" b="1" dirty="0">
                <a:solidFill>
                  <a:srgbClr val="C00000"/>
                </a:solidFill>
                <a:latin typeface="+mn-ea"/>
              </a:rPr>
              <a:t> </a:t>
            </a:r>
            <a:r>
              <a:rPr lang="en-US" altLang="en-US" dirty="0" err="1">
                <a:solidFill>
                  <a:schemeClr val="accent4"/>
                </a:solidFill>
                <a:latin typeface="+mn-ea"/>
              </a:rPr>
              <a:t>Apriori</a:t>
            </a:r>
            <a:r>
              <a:rPr lang="zh-CN" altLang="en-US" dirty="0">
                <a:solidFill>
                  <a:schemeClr val="accent4"/>
                </a:solidFill>
                <a:latin typeface="+mn-ea"/>
              </a:rPr>
              <a:t>：</a:t>
            </a:r>
            <a:endParaRPr lang="en-US" altLang="en-US" dirty="0">
              <a:solidFill>
                <a:schemeClr val="accent4"/>
              </a:solidFill>
              <a:latin typeface="+mn-ea"/>
            </a:endParaRPr>
          </a:p>
          <a:p>
            <a:pPr lvl="1"/>
            <a:r>
              <a:rPr lang="en-US" altLang="en-US" sz="2800" dirty="0" err="1"/>
              <a:t>如果一个项集是频繁的，那么它所有子集也</a:t>
            </a:r>
            <a:r>
              <a:rPr lang="zh-CN" altLang="en-US" sz="2800" dirty="0"/>
              <a:t>一定</a:t>
            </a:r>
            <a:r>
              <a:rPr lang="en-US" altLang="en-US" sz="2800" dirty="0" err="1"/>
              <a:t>是频繁的</a:t>
            </a:r>
            <a:endParaRPr lang="en-US" altLang="en-US" sz="2800" dirty="0"/>
          </a:p>
          <a:p>
            <a:pPr lvl="1"/>
            <a:r>
              <a:rPr lang="zh-CN" altLang="en-US" sz="2800" dirty="0"/>
              <a:t>如果一个项集是非频繁的，那么它所有超集也一定是非频繁的</a:t>
            </a:r>
            <a:endParaRPr lang="en-US" altLang="en-US" sz="2800" dirty="0"/>
          </a:p>
          <a:p>
            <a:pPr lvl="4"/>
            <a:endParaRPr lang="en-US" altLang="en-US" sz="2800" dirty="0"/>
          </a:p>
          <a:p>
            <a:pPr>
              <a:buFont typeface="Wingdings" panose="05000000000000000000" pitchFamily="2" charset="2"/>
              <a:buChar char="n"/>
            </a:pPr>
            <a:r>
              <a:rPr lang="en-US" altLang="en-US" dirty="0" err="1"/>
              <a:t>先验原</a:t>
            </a:r>
            <a:r>
              <a:rPr lang="zh-CN" altLang="en-US" dirty="0"/>
              <a:t>理</a:t>
            </a:r>
            <a:r>
              <a:rPr lang="en-US" altLang="en-US" dirty="0" err="1"/>
              <a:t>的成立</a:t>
            </a:r>
            <a:r>
              <a:rPr lang="zh-CN" altLang="en-US" dirty="0"/>
              <a:t>，基于</a:t>
            </a:r>
            <a:r>
              <a:rPr lang="en-US" altLang="en-US" dirty="0" err="1"/>
              <a:t>支持度的</a:t>
            </a:r>
            <a:r>
              <a:rPr lang="zh-CN" altLang="en-US" dirty="0"/>
              <a:t>反单调性</a:t>
            </a:r>
            <a:r>
              <a:rPr lang="en-US" altLang="en-US" dirty="0"/>
              <a:t>:</a:t>
            </a:r>
          </a:p>
          <a:p>
            <a:endParaRPr lang="en-US" altLang="en-US" dirty="0"/>
          </a:p>
          <a:p>
            <a:endParaRPr lang="en-US" altLang="en-US" dirty="0"/>
          </a:p>
          <a:p>
            <a:pPr lvl="1"/>
            <a:r>
              <a:rPr lang="zh-CN" altLang="en-US" sz="2800" dirty="0"/>
              <a:t>一个</a:t>
            </a:r>
            <a:r>
              <a:rPr lang="en-US" altLang="en-US" sz="2800" dirty="0" err="1"/>
              <a:t>项集的支持</a:t>
            </a:r>
            <a:r>
              <a:rPr lang="zh-CN" altLang="en-US" sz="2800" dirty="0"/>
              <a:t>度绝</a:t>
            </a:r>
            <a:r>
              <a:rPr lang="en-US" altLang="en-US" sz="2800" dirty="0"/>
              <a:t>不</a:t>
            </a:r>
            <a:r>
              <a:rPr lang="zh-CN" altLang="en-US" sz="2800" dirty="0"/>
              <a:t>会</a:t>
            </a:r>
            <a:r>
              <a:rPr lang="en-US" altLang="en-US" sz="2800" dirty="0" err="1"/>
              <a:t>超过其子集的支持</a:t>
            </a:r>
            <a:r>
              <a:rPr lang="zh-CN" altLang="en-US" sz="2800" dirty="0"/>
              <a:t>度</a:t>
            </a:r>
            <a:endParaRPr lang="en-US" altLang="en-US" sz="2800" dirty="0"/>
          </a:p>
        </p:txBody>
      </p:sp>
      <p:graphicFrame>
        <p:nvGraphicFramePr>
          <p:cNvPr id="15364" name="Object 4"/>
          <p:cNvGraphicFramePr>
            <a:graphicFrameLocks noChangeAspect="1"/>
          </p:cNvGraphicFramePr>
          <p:nvPr>
            <p:extLst/>
          </p:nvPr>
        </p:nvGraphicFramePr>
        <p:xfrm>
          <a:off x="1843881" y="4876800"/>
          <a:ext cx="5715000" cy="582613"/>
        </p:xfrm>
        <a:graphic>
          <a:graphicData uri="http://schemas.openxmlformats.org/presentationml/2006/ole">
            <mc:AlternateContent xmlns:mc="http://schemas.openxmlformats.org/markup-compatibility/2006">
              <mc:Choice xmlns:v="urn:schemas-microsoft-com:vml" Requires="v">
                <p:oleObj spid="_x0000_s185385" name="Equation" r:id="rId3" imgW="1993900" imgH="203200" progId="Equation.3">
                  <p:embed/>
                </p:oleObj>
              </mc:Choice>
              <mc:Fallback>
                <p:oleObj name="Equation" r:id="rId3" imgW="1993900" imgH="203200" progId="Equation.3">
                  <p:embed/>
                  <p:pic>
                    <p:nvPicPr>
                      <p:cNvPr id="153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881" y="4876800"/>
                        <a:ext cx="57150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p:nvPr/>
        </p:nvGrpSpPr>
        <p:grpSpPr bwMode="auto">
          <a:xfrm>
            <a:off x="469964" y="2848767"/>
            <a:ext cx="1781175" cy="644525"/>
            <a:chOff x="318" y="1920"/>
            <a:chExt cx="1122" cy="406"/>
          </a:xfrm>
        </p:grpSpPr>
        <p:sp>
          <p:nvSpPr>
            <p:cNvPr id="16391" name="Line 3"/>
            <p:cNvSpPr>
              <a:spLocks noChangeShapeType="1"/>
            </p:cNvSpPr>
            <p:nvPr/>
          </p:nvSpPr>
          <p:spPr bwMode="auto">
            <a:xfrm flipV="1">
              <a:off x="864" y="1920"/>
              <a:ext cx="576" cy="19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392" name="Text Box 4"/>
            <p:cNvSpPr txBox="1">
              <a:spLocks noChangeArrowheads="1"/>
            </p:cNvSpPr>
            <p:nvPr/>
          </p:nvSpPr>
          <p:spPr bwMode="auto">
            <a:xfrm>
              <a:off x="318" y="2075"/>
              <a:ext cx="100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0C6D9C"/>
                  </a:solidFill>
                  <a:effectLst/>
                  <a:uLnTx/>
                  <a:uFillTx/>
                  <a:latin typeface="Arial" panose="020B0604020202020204" pitchFamily="34" charset="0"/>
                  <a:ea typeface="+mn-ea"/>
                  <a:cs typeface="+mn-cs"/>
                </a:rPr>
                <a:t>非频繁</a:t>
              </a:r>
              <a:endParaRPr kumimoji="0" lang="en-US" altLang="en-US" sz="2000" b="0" i="0" u="none" strike="noStrike" kern="1200" cap="none" spc="0" normalizeH="0" baseline="0" noProof="0" dirty="0">
                <a:ln>
                  <a:noFill/>
                </a:ln>
                <a:solidFill>
                  <a:srgbClr val="0C6D9C"/>
                </a:solidFill>
                <a:effectLst/>
                <a:uLnTx/>
                <a:uFillTx/>
                <a:latin typeface="Arial" panose="020B0604020202020204" pitchFamily="34" charset="0"/>
                <a:ea typeface="+mn-ea"/>
                <a:cs typeface="+mn-cs"/>
              </a:endParaRPr>
            </a:p>
          </p:txBody>
        </p:sp>
      </p:grpSp>
      <p:sp>
        <p:nvSpPr>
          <p:cNvPr id="16387" name="Rectangle 6"/>
          <p:cNvSpPr>
            <a:spLocks noGrp="1" noChangeArrowheads="1"/>
          </p:cNvSpPr>
          <p:nvPr>
            <p:ph type="title" idx="4294967295"/>
          </p:nvPr>
        </p:nvSpPr>
        <p:spPr/>
        <p:txBody>
          <a:bodyPr/>
          <a:lstStyle/>
          <a:p>
            <a:r>
              <a:rPr lang="en-US" altLang="en-US" dirty="0" err="1"/>
              <a:t>A</a:t>
            </a:r>
            <a:r>
              <a:rPr lang="en-US" altLang="zh-CN" dirty="0" err="1"/>
              <a:t>priori</a:t>
            </a:r>
            <a:r>
              <a:rPr lang="zh-CN" altLang="en-US" dirty="0"/>
              <a:t>原理</a:t>
            </a:r>
            <a:endParaRPr lang="en-US" altLang="en-US" dirty="0"/>
          </a:p>
        </p:txBody>
      </p:sp>
      <p:grpSp>
        <p:nvGrpSpPr>
          <p:cNvPr id="3" name="Group 7"/>
          <p:cNvGrpSpPr/>
          <p:nvPr/>
        </p:nvGrpSpPr>
        <p:grpSpPr bwMode="auto">
          <a:xfrm>
            <a:off x="2242901" y="934245"/>
            <a:ext cx="6592331" cy="5235575"/>
            <a:chOff x="1392" y="686"/>
            <a:chExt cx="4315" cy="3298"/>
          </a:xfrm>
        </p:grpSpPr>
        <p:graphicFrame>
          <p:nvGraphicFramePr>
            <p:cNvPr id="16389" name="Object 8"/>
            <p:cNvGraphicFramePr>
              <a:graphicFrameLocks noChangeAspect="1"/>
            </p:cNvGraphicFramePr>
            <p:nvPr/>
          </p:nvGraphicFramePr>
          <p:xfrm>
            <a:off x="1392" y="686"/>
            <a:ext cx="4315" cy="3298"/>
          </p:xfrm>
          <a:graphic>
            <a:graphicData uri="http://schemas.openxmlformats.org/presentationml/2006/ole">
              <mc:AlternateContent xmlns:mc="http://schemas.openxmlformats.org/markup-compatibility/2006">
                <mc:Choice xmlns:v="urn:schemas-microsoft-com:vml" Requires="v">
                  <p:oleObj spid="_x0000_s186409" name="Visio" r:id="rId3" imgW="9958705" imgH="7446010" progId="Visio.Drawing.6">
                    <p:embed/>
                  </p:oleObj>
                </mc:Choice>
                <mc:Fallback>
                  <p:oleObj name="Visio" r:id="rId3" imgW="9958705" imgH="7446010" progId="Visio.Drawing.6">
                    <p:embed/>
                    <p:pic>
                      <p:nvPicPr>
                        <p:cNvPr id="1638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686"/>
                          <a:ext cx="4315" cy="3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0" name="Text Box 9"/>
            <p:cNvSpPr txBox="1">
              <a:spLocks noChangeArrowheads="1"/>
            </p:cNvSpPr>
            <p:nvPr/>
          </p:nvSpPr>
          <p:spPr bwMode="auto">
            <a:xfrm>
              <a:off x="1488" y="3494"/>
              <a:ext cx="91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000" b="0" i="0" u="none" strike="noStrike" kern="1200" cap="none" spc="0" normalizeH="0" baseline="0" noProof="0">
                  <a:ln>
                    <a:noFill/>
                  </a:ln>
                  <a:solidFill>
                    <a:srgbClr val="FF0000"/>
                  </a:solidFill>
                  <a:effectLst/>
                  <a:uLnTx/>
                  <a:uFillTx/>
                  <a:latin typeface="Arial" panose="020B0604020202020204" pitchFamily="34" charset="0"/>
                  <a:ea typeface="+mn-ea"/>
                  <a:cs typeface="+mn-cs"/>
                </a:rPr>
                <a:t>修剪超集</a:t>
              </a:r>
            </a:p>
          </p:txBody>
        </p:sp>
      </p:grpSp>
      <p:sp>
        <p:nvSpPr>
          <p:cNvPr id="2" name="矩形 1">
            <a:extLst>
              <a:ext uri="{FF2B5EF4-FFF2-40B4-BE49-F238E27FC236}">
                <a16:creationId xmlns:a16="http://schemas.microsoft.com/office/drawing/2014/main" id="{FE4DE0C0-76CD-48B1-8DB3-D6BC2B8C3661}"/>
              </a:ext>
            </a:extLst>
          </p:cNvPr>
          <p:cNvSpPr/>
          <p:nvPr/>
        </p:nvSpPr>
        <p:spPr>
          <a:xfrm>
            <a:off x="308768" y="1156036"/>
            <a:ext cx="3021528" cy="101566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如果一个项集是非频繁的，那么它所有超集也一定是非频繁的</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US" altLang="zh-CN" dirty="0" err="1"/>
              <a:t>候选</a:t>
            </a:r>
            <a:r>
              <a:rPr lang="zh-CN" altLang="en-US" dirty="0">
                <a:latin typeface="+mn-ea"/>
              </a:rPr>
              <a:t>项集</a:t>
            </a:r>
            <a:r>
              <a:rPr lang="en-US" altLang="zh-CN" dirty="0" err="1"/>
              <a:t>生成</a:t>
            </a:r>
            <a:r>
              <a:rPr lang="en-US" altLang="zh-CN" dirty="0"/>
              <a:t>: F</a:t>
            </a:r>
            <a:r>
              <a:rPr lang="en-US" altLang="en-US" baseline="-25000" dirty="0"/>
              <a:t>k-1</a:t>
            </a:r>
            <a:r>
              <a:rPr lang="en-US" altLang="zh-CN" dirty="0"/>
              <a:t> x F</a:t>
            </a:r>
            <a:r>
              <a:rPr lang="en-US" altLang="en-US" baseline="-25000" dirty="0">
                <a:solidFill>
                  <a:srgbClr val="000000"/>
                </a:solidFill>
              </a:rPr>
              <a:t>k-1 </a:t>
            </a:r>
            <a:r>
              <a:rPr lang="en-US" altLang="zh-CN" dirty="0" err="1"/>
              <a:t>方法</a:t>
            </a:r>
            <a:endParaRPr lang="en-US" altLang="zh-CN" dirty="0"/>
          </a:p>
        </p:txBody>
      </p:sp>
      <p:sp>
        <p:nvSpPr>
          <p:cNvPr id="26627" name="Rectangle 3"/>
          <p:cNvSpPr>
            <a:spLocks noGrp="1" noChangeArrowheads="1"/>
          </p:cNvSpPr>
          <p:nvPr>
            <p:ph type="body" idx="1"/>
          </p:nvPr>
        </p:nvSpPr>
        <p:spPr/>
        <p:txBody>
          <a:bodyPr/>
          <a:lstStyle/>
          <a:p>
            <a:pPr>
              <a:buFont typeface="Wingdings" panose="05000000000000000000" pitchFamily="2" charset="2"/>
              <a:buChar char="n"/>
            </a:pPr>
            <a:r>
              <a:rPr lang="en-US" altLang="en-US" dirty="0" err="1"/>
              <a:t>Apriori</a:t>
            </a:r>
            <a:r>
              <a:rPr lang="zh-CN" altLang="en-US" dirty="0"/>
              <a:t>算法采用</a:t>
            </a:r>
            <a:r>
              <a:rPr lang="en-US" altLang="zh-CN" dirty="0"/>
              <a:t>F</a:t>
            </a:r>
            <a:r>
              <a:rPr lang="en-US" altLang="en-US" baseline="-25000" dirty="0"/>
              <a:t>k-1</a:t>
            </a:r>
            <a:r>
              <a:rPr lang="en-US" altLang="zh-CN" dirty="0"/>
              <a:t> x F</a:t>
            </a:r>
            <a:r>
              <a:rPr lang="en-US" altLang="en-US" baseline="-25000" dirty="0">
                <a:solidFill>
                  <a:srgbClr val="000000"/>
                </a:solidFill>
              </a:rPr>
              <a:t>k-1</a:t>
            </a:r>
            <a:r>
              <a:rPr lang="zh-CN" altLang="en-US" dirty="0">
                <a:solidFill>
                  <a:srgbClr val="000000"/>
                </a:solidFill>
              </a:rPr>
              <a:t>生成候选</a:t>
            </a:r>
            <a:r>
              <a:rPr lang="en-US" altLang="zh-CN" dirty="0">
                <a:solidFill>
                  <a:srgbClr val="000000"/>
                </a:solidFill>
              </a:rPr>
              <a:t>k-</a:t>
            </a:r>
            <a:r>
              <a:rPr lang="zh-CN" altLang="en-US" dirty="0">
                <a:solidFill>
                  <a:srgbClr val="000000"/>
                </a:solidFill>
              </a:rPr>
              <a:t>项集：</a:t>
            </a:r>
            <a:endParaRPr lang="en-US" altLang="en-US" baseline="-25000" dirty="0">
              <a:solidFill>
                <a:srgbClr val="000000"/>
              </a:solidFill>
            </a:endParaRPr>
          </a:p>
          <a:p>
            <a:pPr lvl="1">
              <a:buFont typeface="Wingdings" panose="05000000000000000000" pitchFamily="2" charset="2"/>
              <a:buChar char="Ø"/>
            </a:pPr>
            <a:r>
              <a:rPr lang="en-US" altLang="en-US" sz="2800" dirty="0"/>
              <a:t>合并两个频繁的(k-1)-</a:t>
            </a:r>
            <a:r>
              <a:rPr lang="en-US" altLang="en-US" sz="2800" dirty="0" err="1"/>
              <a:t>项集</a:t>
            </a:r>
            <a:r>
              <a:rPr lang="en-US" altLang="en-US" sz="2800" dirty="0"/>
              <a:t>，</a:t>
            </a:r>
            <a:r>
              <a:rPr lang="zh-CN" altLang="en-US" sz="2800" dirty="0"/>
              <a:t>仅当</a:t>
            </a:r>
            <a:r>
              <a:rPr lang="en-US" altLang="en-US" sz="2800" dirty="0" err="1"/>
              <a:t>它们的</a:t>
            </a:r>
            <a:r>
              <a:rPr lang="zh-CN" altLang="en-US" sz="2800" dirty="0"/>
              <a:t>前</a:t>
            </a:r>
            <a:r>
              <a:rPr lang="en-US" altLang="en-US" sz="2800" dirty="0"/>
              <a:t>(k-2)</a:t>
            </a:r>
            <a:r>
              <a:rPr lang="zh-CN" altLang="en-US" sz="2800" dirty="0"/>
              <a:t>个</a:t>
            </a:r>
            <a:r>
              <a:rPr lang="en-US" altLang="en-US" sz="2800" dirty="0"/>
              <a:t>项</a:t>
            </a:r>
            <a:r>
              <a:rPr lang="zh-CN" altLang="en-US" sz="2800" dirty="0"/>
              <a:t>都</a:t>
            </a:r>
            <a:r>
              <a:rPr lang="en-US" altLang="en-US" sz="2800" dirty="0" err="1"/>
              <a:t>相同</a:t>
            </a:r>
            <a:endParaRPr lang="en-US" altLang="en-US" sz="2800" dirty="0"/>
          </a:p>
          <a:p>
            <a:pPr>
              <a:buFont typeface="Wingdings" panose="05000000000000000000" pitchFamily="2" charset="2"/>
              <a:buChar char="n"/>
            </a:pPr>
            <a:endParaRPr lang="en-US" altLang="en-US" dirty="0"/>
          </a:p>
          <a:p>
            <a:pPr>
              <a:buFont typeface="Wingdings" panose="05000000000000000000" pitchFamily="2" charset="2"/>
              <a:buChar char="n"/>
            </a:pPr>
            <a:r>
              <a:rPr lang="zh-CN" altLang="en-US" dirty="0"/>
              <a:t>如，</a:t>
            </a:r>
            <a:r>
              <a:rPr lang="en-US" altLang="en-US" dirty="0"/>
              <a:t>F</a:t>
            </a:r>
            <a:r>
              <a:rPr lang="en-US" altLang="en-US" baseline="-25000" dirty="0"/>
              <a:t>3</a:t>
            </a:r>
            <a:r>
              <a:rPr lang="en-US" altLang="en-US" dirty="0"/>
              <a:t> = {ABC,ABD,ABE,ACD,BCD,BDE,CDE}</a:t>
            </a:r>
          </a:p>
          <a:p>
            <a:pPr lvl="1"/>
            <a:r>
              <a:rPr lang="en-US" altLang="en-US" dirty="0"/>
              <a:t>Merge(</a:t>
            </a:r>
            <a:r>
              <a:rPr lang="en-US" altLang="en-US" b="1" u="sng" dirty="0"/>
              <a:t>AB</a:t>
            </a:r>
            <a:r>
              <a:rPr lang="en-US" altLang="en-US" dirty="0"/>
              <a:t>C, </a:t>
            </a:r>
            <a:r>
              <a:rPr lang="en-US" altLang="en-US" b="1" u="sng" dirty="0"/>
              <a:t>AB</a:t>
            </a:r>
            <a:r>
              <a:rPr lang="en-US" altLang="en-US" dirty="0"/>
              <a:t>D) = </a:t>
            </a:r>
            <a:r>
              <a:rPr lang="en-US" altLang="en-US" b="1" u="sng" dirty="0"/>
              <a:t>AB</a:t>
            </a:r>
            <a:r>
              <a:rPr lang="en-US" altLang="en-US" dirty="0"/>
              <a:t>CD</a:t>
            </a:r>
          </a:p>
          <a:p>
            <a:pPr lvl="1"/>
            <a:r>
              <a:rPr lang="en-US" altLang="en-US" dirty="0"/>
              <a:t>Merge(</a:t>
            </a:r>
            <a:r>
              <a:rPr lang="en-US" altLang="en-US" b="1" u="sng" dirty="0"/>
              <a:t>AB</a:t>
            </a:r>
            <a:r>
              <a:rPr lang="en-US" altLang="en-US" dirty="0"/>
              <a:t>C, </a:t>
            </a:r>
            <a:r>
              <a:rPr lang="en-US" altLang="en-US" b="1" u="sng" dirty="0"/>
              <a:t>AB</a:t>
            </a:r>
            <a:r>
              <a:rPr lang="en-US" altLang="en-US" dirty="0"/>
              <a:t>E) = </a:t>
            </a:r>
            <a:r>
              <a:rPr lang="en-US" altLang="en-US" b="1" u="sng" dirty="0"/>
              <a:t>AB</a:t>
            </a:r>
            <a:r>
              <a:rPr lang="en-US" altLang="en-US" dirty="0"/>
              <a:t>CE</a:t>
            </a:r>
          </a:p>
          <a:p>
            <a:pPr lvl="1"/>
            <a:r>
              <a:rPr lang="en-US" altLang="en-US" dirty="0"/>
              <a:t>Merge(</a:t>
            </a:r>
            <a:r>
              <a:rPr lang="en-US" altLang="en-US" b="1" u="sng" dirty="0"/>
              <a:t>AB</a:t>
            </a:r>
            <a:r>
              <a:rPr lang="en-US" altLang="en-US" dirty="0"/>
              <a:t>D, </a:t>
            </a:r>
            <a:r>
              <a:rPr lang="en-US" altLang="en-US" b="1" u="sng" dirty="0"/>
              <a:t>AB</a:t>
            </a:r>
            <a:r>
              <a:rPr lang="en-US" altLang="en-US" dirty="0"/>
              <a:t>E) = </a:t>
            </a:r>
            <a:r>
              <a:rPr lang="en-US" altLang="en-US" b="1" u="sng" dirty="0"/>
              <a:t>AB</a:t>
            </a:r>
            <a:r>
              <a:rPr lang="en-US" altLang="en-US" dirty="0"/>
              <a:t>DE</a:t>
            </a:r>
          </a:p>
          <a:p>
            <a:pPr lvl="2">
              <a:buFont typeface="Wingdings" panose="05000000000000000000" pitchFamily="2" charset="2"/>
              <a:buNone/>
            </a:pPr>
            <a:endParaRPr lang="en-US" altLang="en-US" dirty="0"/>
          </a:p>
          <a:p>
            <a:pPr lvl="1"/>
            <a:r>
              <a:rPr lang="en-US" altLang="en-US" dirty="0" err="1"/>
              <a:t>不合并</a:t>
            </a:r>
            <a:r>
              <a:rPr lang="en-US" altLang="en-US" dirty="0">
                <a:sym typeface="+mn-ea"/>
              </a:rPr>
              <a:t>(</a:t>
            </a:r>
            <a:r>
              <a:rPr lang="en-US" altLang="en-US" b="1" u="sng" dirty="0">
                <a:sym typeface="+mn-ea"/>
              </a:rPr>
              <a:t>A</a:t>
            </a:r>
            <a:r>
              <a:rPr lang="en-US" altLang="en-US" dirty="0">
                <a:sym typeface="+mn-ea"/>
              </a:rPr>
              <a:t>BD,</a:t>
            </a:r>
            <a:r>
              <a:rPr lang="en-US" altLang="en-US" b="1" u="sng" dirty="0">
                <a:sym typeface="+mn-ea"/>
              </a:rPr>
              <a:t>A</a:t>
            </a:r>
            <a:r>
              <a:rPr lang="en-US" altLang="en-US" dirty="0">
                <a:sym typeface="+mn-ea"/>
              </a:rPr>
              <a:t>CD)</a:t>
            </a:r>
            <a:r>
              <a:rPr lang="en-US" altLang="en-US" dirty="0"/>
              <a:t> </a:t>
            </a:r>
            <a:r>
              <a:rPr lang="zh-CN" altLang="en-US" dirty="0"/>
              <a:t>，</a:t>
            </a:r>
            <a:r>
              <a:rPr lang="en-US" altLang="en-US" dirty="0" err="1"/>
              <a:t>因为它们只</a:t>
            </a:r>
            <a:r>
              <a:rPr lang="zh-CN" altLang="en-US" dirty="0"/>
              <a:t>有前</a:t>
            </a:r>
            <a:r>
              <a:rPr lang="en-US" altLang="zh-CN" dirty="0"/>
              <a:t>1</a:t>
            </a:r>
            <a:r>
              <a:rPr lang="zh-CN" altLang="en-US" dirty="0"/>
              <a:t>个项相同</a:t>
            </a:r>
            <a:endParaRPr lang="en-US"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Apriori</a:t>
            </a:r>
            <a:r>
              <a:rPr lang="zh-CN" altLang="en-US"/>
              <a:t>算法规则生成</a:t>
            </a:r>
            <a:endParaRPr lang="en-US" altLang="en-US" dirty="0"/>
          </a:p>
        </p:txBody>
      </p:sp>
      <mc:AlternateContent xmlns:mc="http://schemas.openxmlformats.org/markup-compatibility/2006" xmlns:a14="http://schemas.microsoft.com/office/drawing/2010/main">
        <mc:Choice Requires="a14">
          <p:sp>
            <p:nvSpPr>
              <p:cNvPr id="1275907" name="Rectangle 3"/>
              <p:cNvSpPr>
                <a:spLocks noGrp="1" noChangeArrowheads="1"/>
              </p:cNvSpPr>
              <p:nvPr>
                <p:ph type="body" idx="1"/>
              </p:nvPr>
            </p:nvSpPr>
            <p:spPr/>
            <p:txBody>
              <a:bodyPr/>
              <a:lstStyle/>
              <a:p>
                <a:pPr>
                  <a:buFont typeface="Wingdings" panose="05000000000000000000" pitchFamily="2" charset="2"/>
                  <a:buChar char="n"/>
                </a:pPr>
                <a:r>
                  <a:rPr lang="zh-CN" altLang="en-US" dirty="0">
                    <a:latin typeface="+mn-ea"/>
                  </a:rPr>
                  <a:t>给定一个频繁项集</a:t>
                </a:r>
                <a:r>
                  <a:rPr lang="en-US" altLang="en-US" dirty="0">
                    <a:latin typeface="+mn-ea"/>
                  </a:rPr>
                  <a:t> L, </a:t>
                </a:r>
                <a:r>
                  <a:rPr lang="zh-CN" altLang="en-US" dirty="0">
                    <a:latin typeface="+mn-ea"/>
                  </a:rPr>
                  <a:t>找到所有非空子集</a:t>
                </a:r>
                <a:r>
                  <a:rPr lang="en-US" altLang="en-US" dirty="0">
                    <a:latin typeface="+mn-ea"/>
                  </a:rPr>
                  <a:t> f </a:t>
                </a:r>
                <a:r>
                  <a:rPr lang="en-US" altLang="en-US" dirty="0">
                    <a:latin typeface="+mn-ea"/>
                    <a:sym typeface="Symbol" panose="05050102010706020507" pitchFamily="18" charset="2"/>
                  </a:rPr>
                  <a:t> L, </a:t>
                </a:r>
                <a:r>
                  <a:rPr lang="zh-CN" altLang="en-US" dirty="0">
                    <a:latin typeface="+mn-ea"/>
                    <a:sym typeface="Symbol" panose="05050102010706020507" pitchFamily="18" charset="2"/>
                  </a:rPr>
                  <a:t>使得</a:t>
                </a:r>
                <a:r>
                  <a:rPr lang="en-US" altLang="en-US" dirty="0">
                    <a:latin typeface="+mn-ea"/>
                    <a:sym typeface="Symbol" panose="05050102010706020507" pitchFamily="18" charset="2"/>
                  </a:rPr>
                  <a:t> f  L – f </a:t>
                </a:r>
                <a:r>
                  <a:rPr lang="zh-CN" altLang="en-US" dirty="0">
                    <a:latin typeface="+mn-ea"/>
                    <a:sym typeface="Symbol" panose="05050102010706020507" pitchFamily="18" charset="2"/>
                  </a:rPr>
                  <a:t>满足置信度阈值</a:t>
                </a:r>
                <a:endParaRPr lang="en-US" altLang="zh-CN" dirty="0">
                  <a:latin typeface="+mn-ea"/>
                  <a:sym typeface="Symbol" panose="05050102010706020507" pitchFamily="18" charset="2"/>
                </a:endParaRPr>
              </a:p>
              <a:p>
                <a:pPr lvl="1">
                  <a:buFont typeface="Wingdings" panose="05000000000000000000" pitchFamily="2" charset="2"/>
                  <a:buChar char="Ø"/>
                </a:pPr>
                <a:r>
                  <a:rPr lang="zh-CN" altLang="en-US" dirty="0">
                    <a:latin typeface="+mn-ea"/>
                    <a:ea typeface="+mn-ea"/>
                    <a:sym typeface="Symbol" panose="05050102010706020507" pitchFamily="18" charset="2"/>
                  </a:rPr>
                  <a:t>规则前件 </a:t>
                </a:r>
                <a:r>
                  <a:rPr lang="en-US" altLang="zh-CN" dirty="0">
                    <a:latin typeface="+mn-ea"/>
                    <a:ea typeface="+mn-ea"/>
                    <a:sym typeface="Symbol" panose="05050102010706020507" pitchFamily="18" charset="2"/>
                  </a:rPr>
                  <a:t>f </a:t>
                </a:r>
                <a:r>
                  <a:rPr lang="zh-CN" altLang="en-US" dirty="0">
                    <a:latin typeface="+mn-ea"/>
                    <a:ea typeface="+mn-ea"/>
                    <a:sym typeface="Symbol" panose="05050102010706020507" pitchFamily="18" charset="2"/>
                  </a:rPr>
                  <a:t>和规则后件 </a:t>
                </a:r>
                <a:r>
                  <a:rPr lang="en-US" altLang="en-US" dirty="0">
                    <a:latin typeface="+mn-ea"/>
                    <a:ea typeface="+mn-ea"/>
                    <a:sym typeface="Symbol" panose="05050102010706020507" pitchFamily="18" charset="2"/>
                  </a:rPr>
                  <a:t>L – f </a:t>
                </a:r>
                <a:r>
                  <a:rPr lang="zh-CN" altLang="en-US" dirty="0">
                    <a:latin typeface="+mn-ea"/>
                    <a:ea typeface="+mn-ea"/>
                    <a:sym typeface="Symbol" panose="05050102010706020507" pitchFamily="18" charset="2"/>
                  </a:rPr>
                  <a:t>是频繁项集</a:t>
                </a:r>
                <a:r>
                  <a:rPr lang="en-US" altLang="zh-CN" dirty="0">
                    <a:latin typeface="+mn-ea"/>
                    <a:ea typeface="+mn-ea"/>
                    <a:sym typeface="Symbol" panose="05050102010706020507" pitchFamily="18" charset="2"/>
                  </a:rPr>
                  <a:t>L</a:t>
                </a:r>
                <a:r>
                  <a:rPr lang="zh-CN" altLang="en-US" dirty="0">
                    <a:latin typeface="+mn-ea"/>
                    <a:ea typeface="+mn-ea"/>
                    <a:sym typeface="Symbol" panose="05050102010706020507" pitchFamily="18" charset="2"/>
                  </a:rPr>
                  <a:t>的二元划分</a:t>
                </a:r>
                <a:endParaRPr lang="en-US" altLang="en-US" dirty="0">
                  <a:latin typeface="+mn-ea"/>
                  <a:ea typeface="+mn-ea"/>
                  <a:sym typeface="Symbol" panose="05050102010706020507" pitchFamily="18" charset="2"/>
                </a:endParaRPr>
              </a:p>
              <a:p>
                <a:pPr lvl="1">
                  <a:buFont typeface="Wingdings" panose="05000000000000000000" pitchFamily="2" charset="2"/>
                  <a:buChar char="Ø"/>
                </a:pPr>
                <a:r>
                  <a:rPr lang="en-US" altLang="en-US" dirty="0">
                    <a:latin typeface="+mn-ea"/>
                    <a:ea typeface="+mn-ea"/>
                  </a:rPr>
                  <a:t>If |L| = k, 有</a:t>
                </a:r>
                <a14:m>
                  <m:oMath xmlns:m="http://schemas.openxmlformats.org/officeDocument/2006/math">
                    <m:sSup>
                      <m:sSupPr>
                        <m:ctrlPr>
                          <a:rPr lang="en-US" altLang="en-US" i="1" dirty="0" smtClean="0">
                            <a:latin typeface="Cambria Math" panose="02040503050406030204" pitchFamily="18" charset="0"/>
                            <a:ea typeface="+mn-ea"/>
                            <a:sym typeface="+mn-ea"/>
                          </a:rPr>
                        </m:ctrlPr>
                      </m:sSupPr>
                      <m:e>
                        <m:r>
                          <a:rPr lang="en-US" altLang="en-US" b="0" i="1" dirty="0" smtClean="0">
                            <a:latin typeface="Cambria Math" panose="02040503050406030204" pitchFamily="18" charset="0"/>
                            <a:ea typeface="+mn-ea"/>
                            <a:sym typeface="+mn-ea"/>
                          </a:rPr>
                          <m:t>2</m:t>
                        </m:r>
                      </m:e>
                      <m:sup>
                        <m:r>
                          <a:rPr lang="en-US" altLang="en-US" b="0" i="1" dirty="0" smtClean="0">
                            <a:latin typeface="Cambria Math" panose="02040503050406030204" pitchFamily="18" charset="0"/>
                            <a:ea typeface="+mn-ea"/>
                            <a:sym typeface="+mn-ea"/>
                          </a:rPr>
                          <m:t>𝑘</m:t>
                        </m:r>
                      </m:sup>
                    </m:sSup>
                  </m:oMath>
                </a14:m>
                <a:r>
                  <a:rPr lang="en-US" altLang="en-US" dirty="0">
                    <a:latin typeface="+mn-ea"/>
                    <a:ea typeface="+mn-ea"/>
                    <a:sym typeface="+mn-ea"/>
                  </a:rPr>
                  <a:t> – 2</a:t>
                </a:r>
                <a:r>
                  <a:rPr lang="en-US" altLang="en-US" dirty="0">
                    <a:latin typeface="+mn-ea"/>
                    <a:ea typeface="+mn-ea"/>
                  </a:rPr>
                  <a:t>候选关联规则</a:t>
                </a:r>
                <a:r>
                  <a:rPr lang="en-US" altLang="en-US" dirty="0">
                    <a:latin typeface="+mn-ea"/>
                    <a:ea typeface="+mn-ea"/>
                    <a:sym typeface="+mn-ea"/>
                  </a:rPr>
                  <a:t>(</a:t>
                </a:r>
                <a:r>
                  <a:rPr lang="zh-CN" altLang="en-US" dirty="0">
                    <a:latin typeface="+mn-ea"/>
                    <a:ea typeface="+mn-ea"/>
                    <a:sym typeface="+mn-ea"/>
                  </a:rPr>
                  <a:t>忽略</a:t>
                </a:r>
                <a:r>
                  <a:rPr lang="en-US" altLang="en-US" dirty="0">
                    <a:latin typeface="+mn-ea"/>
                    <a:ea typeface="+mn-ea"/>
                    <a:sym typeface="+mn-ea"/>
                  </a:rPr>
                  <a:t> L </a:t>
                </a:r>
                <a:r>
                  <a:rPr lang="en-US" altLang="en-US" dirty="0">
                    <a:latin typeface="+mn-ea"/>
                    <a:ea typeface="+mn-ea"/>
                    <a:sym typeface="Symbol" panose="05050102010706020507" pitchFamily="18" charset="2"/>
                  </a:rPr>
                  <a:t>  and   L)</a:t>
                </a:r>
              </a:p>
              <a:p>
                <a:pPr>
                  <a:buFont typeface="Wingdings" panose="05000000000000000000" pitchFamily="2" charset="2"/>
                  <a:buChar char="n"/>
                </a:pPr>
                <a:endParaRPr lang="en-US" altLang="en-US" dirty="0">
                  <a:sym typeface="Symbol" panose="05050102010706020507" pitchFamily="18" charset="2"/>
                </a:endParaRPr>
              </a:p>
              <a:p>
                <a:pPr>
                  <a:buFont typeface="Wingdings" panose="05000000000000000000" pitchFamily="2" charset="2"/>
                  <a:buChar char="n"/>
                </a:pPr>
                <a:r>
                  <a:rPr lang="zh-CN" altLang="en-US" dirty="0">
                    <a:latin typeface="+mn-ea"/>
                    <a:sym typeface="Symbol" panose="05050102010706020507" pitchFamily="18" charset="2"/>
                  </a:rPr>
                  <a:t>例子</a:t>
                </a:r>
                <a:r>
                  <a:rPr lang="en-US" altLang="zh-CN" dirty="0">
                    <a:latin typeface="+mn-ea"/>
                    <a:sym typeface="Symbol" panose="05050102010706020507" pitchFamily="18" charset="2"/>
                  </a:rPr>
                  <a:t>:</a:t>
                </a:r>
                <a:r>
                  <a:rPr lang="en-US" altLang="en-US" dirty="0">
                    <a:latin typeface="+mn-ea"/>
                    <a:sym typeface="Symbol" panose="05050102010706020507" pitchFamily="18" charset="2"/>
                  </a:rPr>
                  <a:t> {A,B,C}</a:t>
                </a:r>
                <a:r>
                  <a:rPr lang="en-US" altLang="en-US" dirty="0" err="1">
                    <a:latin typeface="+mn-ea"/>
                    <a:sym typeface="Symbol" panose="05050102010706020507" pitchFamily="18" charset="2"/>
                  </a:rPr>
                  <a:t>是一个频繁项集，则候选规则</a:t>
                </a:r>
                <a:r>
                  <a:rPr lang="en-US" altLang="en-US" dirty="0">
                    <a:latin typeface="+mn-ea"/>
                    <a:sym typeface="Symbol" panose="05050102010706020507" pitchFamily="18" charset="2"/>
                  </a:rPr>
                  <a:t>:</a:t>
                </a:r>
              </a:p>
              <a:p>
                <a:pPr lvl="2">
                  <a:buNone/>
                </a:pPr>
                <a:r>
                  <a:rPr lang="en-US" altLang="en-US" sz="2400" dirty="0">
                    <a:solidFill>
                      <a:srgbClr val="000000"/>
                    </a:solidFill>
                    <a:latin typeface="+mn-ea"/>
                    <a:sym typeface="Symbol" panose="05050102010706020507" pitchFamily="18" charset="2"/>
                  </a:rPr>
                  <a:t>A BC,   B AC, </a:t>
                </a:r>
                <a:r>
                  <a:rPr lang="en-US" altLang="en-US" sz="2400" dirty="0">
                    <a:latin typeface="+mn-ea"/>
                    <a:ea typeface="+mn-ea"/>
                    <a:sym typeface="Symbol" panose="05050102010706020507" pitchFamily="18" charset="2"/>
                  </a:rPr>
                  <a:t>	</a:t>
                </a:r>
                <a:r>
                  <a:rPr lang="en-US" altLang="en-US" sz="2400" dirty="0">
                    <a:solidFill>
                      <a:srgbClr val="000000"/>
                    </a:solidFill>
                    <a:latin typeface="+mn-ea"/>
                    <a:sym typeface="Symbol" panose="05050102010706020507" pitchFamily="18" charset="2"/>
                  </a:rPr>
                  <a:t>C AB, </a:t>
                </a:r>
                <a:r>
                  <a:rPr lang="en-US" altLang="en-US" sz="2400" dirty="0">
                    <a:latin typeface="+mn-ea"/>
                    <a:ea typeface="+mn-ea"/>
                    <a:sym typeface="Symbol" panose="05050102010706020507" pitchFamily="18" charset="2"/>
                  </a:rPr>
                  <a:t>	</a:t>
                </a:r>
              </a:p>
              <a:p>
                <a:pPr lvl="2">
                  <a:buNone/>
                </a:pPr>
                <a:r>
                  <a:rPr lang="en-US" altLang="en-US" sz="2400" dirty="0">
                    <a:latin typeface="+mn-ea"/>
                    <a:sym typeface="Symbol" panose="05050102010706020507" pitchFamily="18" charset="2"/>
                  </a:rPr>
                  <a:t>BC A,   AC B, 	</a:t>
                </a:r>
                <a:r>
                  <a:rPr lang="en-US" altLang="en-US" sz="2400" dirty="0">
                    <a:solidFill>
                      <a:srgbClr val="000000"/>
                    </a:solidFill>
                    <a:latin typeface="+mn-ea"/>
                    <a:ea typeface="+mn-ea"/>
                    <a:sym typeface="Symbol" panose="05050102010706020507" pitchFamily="18" charset="2"/>
                  </a:rPr>
                  <a:t>AB C</a:t>
                </a:r>
              </a:p>
              <a:p>
                <a:pPr>
                  <a:buFont typeface="Wingdings" panose="05000000000000000000" pitchFamily="2" charset="2"/>
                  <a:buChar char="n"/>
                </a:pPr>
                <a:endParaRPr lang="en-US" altLang="en-US" dirty="0">
                  <a:sym typeface="Symbol" panose="05050102010706020507" pitchFamily="18" charset="2"/>
                </a:endParaRPr>
              </a:p>
            </p:txBody>
          </p:sp>
        </mc:Choice>
        <mc:Fallback xmlns="">
          <p:sp>
            <p:nvSpPr>
              <p:cNvPr id="1275907" name="Rectangle 3"/>
              <p:cNvSpPr>
                <a:spLocks noGrp="1" noRot="1" noChangeAspect="1" noMove="1" noResize="1" noEditPoints="1" noAdjustHandles="1" noChangeArrowheads="1" noChangeShapeType="1" noTextEdit="1"/>
              </p:cNvSpPr>
              <p:nvPr>
                <p:ph type="body" idx="1"/>
              </p:nvPr>
            </p:nvSpPr>
            <p:spPr>
              <a:blipFill>
                <a:blip r:embed="rId3"/>
                <a:stretch>
                  <a:fillRect l="-733" t="-1412"/>
                </a:stretch>
              </a:blipFill>
            </p:spPr>
            <p:txBody>
              <a:bodyPr/>
              <a:lstStyle/>
              <a:p>
                <a:r>
                  <a:rPr lang="zh-CN" alt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40F9F-B060-4CA2-B5E6-1076A7B9C438}"/>
              </a:ext>
            </a:extLst>
          </p:cNvPr>
          <p:cNvSpPr>
            <a:spLocks noGrp="1"/>
          </p:cNvSpPr>
          <p:nvPr>
            <p:ph type="title"/>
          </p:nvPr>
        </p:nvSpPr>
        <p:spPr/>
        <p:txBody>
          <a:bodyPr/>
          <a:lstStyle/>
          <a:p>
            <a:r>
              <a:rPr lang="en-US" altLang="en-US" dirty="0"/>
              <a:t>Apriori算法规则生成</a:t>
            </a:r>
            <a:endParaRPr lang="zh-CN" altLang="en-US" dirty="0"/>
          </a:p>
        </p:txBody>
      </p:sp>
      <p:pic>
        <p:nvPicPr>
          <p:cNvPr id="4" name="内容占位符 3">
            <a:extLst>
              <a:ext uri="{FF2B5EF4-FFF2-40B4-BE49-F238E27FC236}">
                <a16:creationId xmlns:a16="http://schemas.microsoft.com/office/drawing/2014/main" id="{0C3A081A-BC51-4CC3-BFB9-AE2673AADD7B}"/>
              </a:ext>
            </a:extLst>
          </p:cNvPr>
          <p:cNvPicPr>
            <a:picLocks noGrp="1" noChangeAspect="1"/>
          </p:cNvPicPr>
          <p:nvPr>
            <p:ph idx="1"/>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24049" y="1143000"/>
            <a:ext cx="8318500" cy="1066800"/>
          </a:xfrm>
          <a:prstGeom prst="rect">
            <a:avLst/>
          </a:prstGeom>
        </p:spPr>
      </p:pic>
      <p:pic>
        <p:nvPicPr>
          <p:cNvPr id="5" name="图片 4">
            <a:extLst>
              <a:ext uri="{FF2B5EF4-FFF2-40B4-BE49-F238E27FC236}">
                <a16:creationId xmlns:a16="http://schemas.microsoft.com/office/drawing/2014/main" id="{28703ED1-F0C8-485A-9714-59C6D657FBE0}"/>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52524" y="2362200"/>
            <a:ext cx="8461549" cy="1579473"/>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C8819D8-2BED-48E8-BF46-526E76A303D9}"/>
                  </a:ext>
                </a:extLst>
              </p:cNvPr>
              <p:cNvSpPr/>
              <p:nvPr/>
            </p:nvSpPr>
            <p:spPr>
              <a:xfrm>
                <a:off x="341225" y="4257663"/>
                <a:ext cx="8461549" cy="1807674"/>
              </a:xfrm>
              <a:prstGeom prst="rect">
                <a:avLst/>
              </a:prstGeom>
            </p:spPr>
            <p:txBody>
              <a:bodyPr wrap="square">
                <a:spAutoFit/>
              </a:bodyPr>
              <a:lstStyle/>
              <a:p>
                <a:pPr marL="292100" lvl="0" indent="-292100">
                  <a:spcBef>
                    <a:spcPct val="10000"/>
                  </a:spcBef>
                  <a:spcAft>
                    <a:spcPts val="400"/>
                  </a:spcAft>
                  <a:buClr>
                    <a:srgbClr val="0C7B9C"/>
                  </a:buClr>
                  <a:buSzPct val="75000"/>
                  <a:buFont typeface="Wingdings" panose="05000000000000000000" pitchFamily="2" charset="2"/>
                  <a:buChar char="n"/>
                </a:pPr>
                <a:r>
                  <a:rPr lang="en-US" altLang="en-US" sz="2800" b="0" kern="0" dirty="0">
                    <a:solidFill>
                      <a:srgbClr val="000000"/>
                    </a:solidFill>
                    <a:latin typeface="Arial"/>
                    <a:sym typeface="Symbol" panose="05050102010706020507" pitchFamily="18" charset="2"/>
                  </a:rPr>
                  <a:t>从同一</a:t>
                </a:r>
                <a:r>
                  <a:rPr lang="zh-CN" altLang="en-US" sz="2800" b="0" kern="0" dirty="0">
                    <a:solidFill>
                      <a:srgbClr val="000000"/>
                    </a:solidFill>
                    <a:latin typeface="Arial"/>
                    <a:sym typeface="Symbol" panose="05050102010706020507" pitchFamily="18" charset="2"/>
                  </a:rPr>
                  <a:t>频繁</a:t>
                </a:r>
                <a:r>
                  <a:rPr lang="en-US" altLang="en-US" sz="2800" b="0" kern="0" dirty="0" err="1">
                    <a:solidFill>
                      <a:srgbClr val="000000"/>
                    </a:solidFill>
                    <a:latin typeface="Arial"/>
                    <a:sym typeface="Symbol" panose="05050102010706020507" pitchFamily="18" charset="2"/>
                  </a:rPr>
                  <a:t>项集生成的规则的置信度具有反单调性</a:t>
                </a:r>
                <a:endParaRPr lang="en-US" altLang="en-US" sz="2800" b="0" kern="0" dirty="0">
                  <a:solidFill>
                    <a:srgbClr val="000000"/>
                  </a:solidFill>
                  <a:latin typeface="Arial"/>
                  <a:sym typeface="Symbol" panose="05050102010706020507" pitchFamily="18" charset="2"/>
                </a:endParaRPr>
              </a:p>
              <a:p>
                <a:pPr marL="800100" lvl="1" indent="-342900">
                  <a:spcBef>
                    <a:spcPct val="10000"/>
                  </a:spcBef>
                  <a:spcAft>
                    <a:spcPts val="400"/>
                  </a:spcAft>
                  <a:buClr>
                    <a:srgbClr val="0C7B9C"/>
                  </a:buClr>
                  <a:buSzPct val="100000"/>
                  <a:buFont typeface="Arial" panose="020B0604020202020204" pitchFamily="34" charset="0"/>
                  <a:buChar char="–"/>
                </a:pPr>
                <a:r>
                  <a:rPr lang="en-US" altLang="en-US" sz="2400" b="0" kern="0" dirty="0" err="1">
                    <a:solidFill>
                      <a:srgbClr val="000000"/>
                    </a:solidFill>
                    <a:latin typeface="Arial"/>
                    <a:sym typeface="Symbol" panose="05050102010706020507" pitchFamily="18" charset="2"/>
                  </a:rPr>
                  <a:t>例如，假设</a:t>
                </a:r>
                <a:r>
                  <a:rPr lang="en-US" altLang="en-US" sz="2400" b="0" kern="0" dirty="0">
                    <a:solidFill>
                      <a:srgbClr val="000000"/>
                    </a:solidFill>
                    <a:latin typeface="Arial"/>
                    <a:sym typeface="Symbol" panose="05050102010706020507" pitchFamily="18" charset="2"/>
                  </a:rPr>
                  <a:t>{A,B,C,D}是一个频繁的4项集:</a:t>
                </a:r>
                <a:br>
                  <a:rPr lang="en-US" altLang="en-US" sz="2400" b="0" kern="0" dirty="0">
                    <a:solidFill>
                      <a:srgbClr val="000000"/>
                    </a:solidFill>
                    <a:latin typeface="Arial"/>
                    <a:sym typeface="Symbol" panose="05050102010706020507" pitchFamily="18" charset="2"/>
                  </a:rPr>
                </a:br>
                <a:r>
                  <a:rPr lang="en-US" altLang="en-US" sz="2400" b="0" kern="0" dirty="0">
                    <a:solidFill>
                      <a:srgbClr val="000000"/>
                    </a:solidFill>
                    <a:latin typeface="Arial"/>
                    <a:sym typeface="Symbol" panose="05050102010706020507" pitchFamily="18" charset="2"/>
                  </a:rPr>
                  <a:t>	c(ABC  D)  c(AB  CD)  c(A  BCD)</a:t>
                </a:r>
              </a:p>
              <a:p>
                <a:pPr lvl="1">
                  <a:spcBef>
                    <a:spcPct val="10000"/>
                  </a:spcBef>
                  <a:spcAft>
                    <a:spcPts val="400"/>
                  </a:spcAft>
                  <a:buClr>
                    <a:srgbClr val="0C7B9C"/>
                  </a:buClr>
                  <a:buSzPct val="100000"/>
                </a:pPr>
                <a:r>
                  <a:rPr lang="zh-CN" altLang="en-US" sz="2400" b="0" kern="0" dirty="0">
                    <a:solidFill>
                      <a:srgbClr val="000000"/>
                    </a:solidFill>
                    <a:latin typeface="Arial"/>
                    <a:sym typeface="Symbol" panose="05050102010706020507" pitchFamily="18" charset="2"/>
                  </a:rPr>
                  <a:t>     因为   </a:t>
                </a:r>
                <a14:m>
                  <m:oMath xmlns:m="http://schemas.openxmlformats.org/officeDocument/2006/math">
                    <m:r>
                      <a:rPr lang="zh-CN" altLang="en-US" sz="2400" b="0" i="1" kern="0" smtClean="0">
                        <a:solidFill>
                          <a:srgbClr val="000000"/>
                        </a:solidFill>
                        <a:latin typeface="Cambria Math" panose="02040503050406030204" pitchFamily="18" charset="0"/>
                        <a:sym typeface="Symbol" panose="05050102010706020507" pitchFamily="18" charset="2"/>
                      </a:rPr>
                      <m:t>𝜎</m:t>
                    </m:r>
                    <m:d>
                      <m:dPr>
                        <m:ctrlPr>
                          <a:rPr lang="en-US" altLang="zh-CN" sz="2400" b="0" i="1" kern="0" smtClean="0">
                            <a:solidFill>
                              <a:srgbClr val="000000"/>
                            </a:solidFill>
                            <a:latin typeface="Cambria Math" panose="02040503050406030204" pitchFamily="18" charset="0"/>
                            <a:sym typeface="Symbol" panose="05050102010706020507" pitchFamily="18" charset="2"/>
                          </a:rPr>
                        </m:ctrlPr>
                      </m:dPr>
                      <m:e>
                        <m:r>
                          <a:rPr lang="en-US" altLang="zh-CN" sz="2400" b="0" i="1" kern="0" smtClean="0">
                            <a:solidFill>
                              <a:srgbClr val="000000"/>
                            </a:solidFill>
                            <a:latin typeface="Cambria Math" panose="02040503050406030204" pitchFamily="18" charset="0"/>
                            <a:sym typeface="Symbol" panose="05050102010706020507" pitchFamily="18" charset="2"/>
                          </a:rPr>
                          <m:t>𝐴𝐵𝐶</m:t>
                        </m:r>
                      </m:e>
                    </m:d>
                    <m:r>
                      <a:rPr lang="en-US" altLang="zh-CN" sz="2400" b="0" i="1" kern="0" smtClean="0">
                        <a:solidFill>
                          <a:srgbClr val="000000"/>
                        </a:solidFill>
                        <a:latin typeface="Cambria Math" panose="02040503050406030204" pitchFamily="18" charset="0"/>
                        <a:ea typeface="Cambria Math" panose="02040503050406030204" pitchFamily="18" charset="0"/>
                        <a:sym typeface="Symbol" panose="05050102010706020507" pitchFamily="18" charset="2"/>
                      </a:rPr>
                      <m:t>≤</m:t>
                    </m:r>
                    <m:r>
                      <a:rPr lang="zh-CN" altLang="en-US" sz="2400" b="0" i="1" kern="0" smtClean="0">
                        <a:solidFill>
                          <a:srgbClr val="000000"/>
                        </a:solidFill>
                        <a:latin typeface="Cambria Math" panose="02040503050406030204" pitchFamily="18" charset="0"/>
                        <a:ea typeface="Cambria Math" panose="02040503050406030204" pitchFamily="18" charset="0"/>
                        <a:sym typeface="Symbol" panose="05050102010706020507" pitchFamily="18" charset="2"/>
                      </a:rPr>
                      <m:t>𝜎</m:t>
                    </m:r>
                    <m:d>
                      <m:dPr>
                        <m:ctrlPr>
                          <a:rPr lang="en-US" altLang="zh-CN" sz="2400" b="0" i="1" kern="0" smtClean="0">
                            <a:solidFill>
                              <a:srgbClr val="000000"/>
                            </a:solidFill>
                            <a:latin typeface="Cambria Math" panose="02040503050406030204" pitchFamily="18" charset="0"/>
                            <a:ea typeface="Cambria Math" panose="02040503050406030204" pitchFamily="18" charset="0"/>
                            <a:sym typeface="Symbol" panose="05050102010706020507" pitchFamily="18" charset="2"/>
                          </a:rPr>
                        </m:ctrlPr>
                      </m:dPr>
                      <m:e>
                        <m:r>
                          <a:rPr lang="en-US" altLang="zh-CN" sz="2400" b="0" i="1" kern="0" smtClean="0">
                            <a:solidFill>
                              <a:srgbClr val="000000"/>
                            </a:solidFill>
                            <a:latin typeface="Cambria Math" panose="02040503050406030204" pitchFamily="18" charset="0"/>
                            <a:ea typeface="Cambria Math" panose="02040503050406030204" pitchFamily="18" charset="0"/>
                            <a:sym typeface="Symbol" panose="05050102010706020507" pitchFamily="18" charset="2"/>
                          </a:rPr>
                          <m:t>𝐴𝐵</m:t>
                        </m:r>
                      </m:e>
                    </m:d>
                    <m:r>
                      <a:rPr lang="en-US" altLang="zh-CN" sz="2400" b="0" i="1" kern="0" smtClean="0">
                        <a:solidFill>
                          <a:srgbClr val="000000"/>
                        </a:solidFill>
                        <a:latin typeface="Cambria Math" panose="02040503050406030204" pitchFamily="18" charset="0"/>
                        <a:ea typeface="Cambria Math" panose="02040503050406030204" pitchFamily="18" charset="0"/>
                        <a:sym typeface="Symbol" panose="05050102010706020507" pitchFamily="18" charset="2"/>
                      </a:rPr>
                      <m:t>≤</m:t>
                    </m:r>
                    <m:r>
                      <a:rPr lang="zh-CN" altLang="en-US" sz="2400" b="0" i="1" kern="0" smtClean="0">
                        <a:solidFill>
                          <a:srgbClr val="000000"/>
                        </a:solidFill>
                        <a:latin typeface="Cambria Math" panose="02040503050406030204" pitchFamily="18" charset="0"/>
                        <a:ea typeface="Cambria Math" panose="02040503050406030204" pitchFamily="18" charset="0"/>
                        <a:sym typeface="Symbol" panose="05050102010706020507" pitchFamily="18" charset="2"/>
                      </a:rPr>
                      <m:t>𝜎</m:t>
                    </m:r>
                    <m:d>
                      <m:dPr>
                        <m:ctrlPr>
                          <a:rPr lang="en-US" altLang="zh-CN" sz="2400" b="0" i="1" kern="0" smtClean="0">
                            <a:solidFill>
                              <a:srgbClr val="000000"/>
                            </a:solidFill>
                            <a:latin typeface="Cambria Math" panose="02040503050406030204" pitchFamily="18" charset="0"/>
                            <a:ea typeface="Cambria Math" panose="02040503050406030204" pitchFamily="18" charset="0"/>
                            <a:sym typeface="Symbol" panose="05050102010706020507" pitchFamily="18" charset="2"/>
                          </a:rPr>
                        </m:ctrlPr>
                      </m:dPr>
                      <m:e>
                        <m:r>
                          <a:rPr lang="en-US" altLang="zh-CN" sz="2400" b="0" i="1" kern="0" smtClean="0">
                            <a:solidFill>
                              <a:srgbClr val="000000"/>
                            </a:solidFill>
                            <a:latin typeface="Cambria Math" panose="02040503050406030204" pitchFamily="18" charset="0"/>
                            <a:ea typeface="Cambria Math" panose="02040503050406030204" pitchFamily="18" charset="0"/>
                            <a:sym typeface="Symbol" panose="05050102010706020507" pitchFamily="18" charset="2"/>
                          </a:rPr>
                          <m:t>𝐴</m:t>
                        </m:r>
                      </m:e>
                    </m:d>
                  </m:oMath>
                </a14:m>
                <a:endParaRPr lang="en-US" altLang="en-US" sz="2400" b="0" kern="0" dirty="0">
                  <a:solidFill>
                    <a:srgbClr val="000000"/>
                  </a:solidFill>
                  <a:latin typeface="Arial"/>
                  <a:sym typeface="Symbol" panose="05050102010706020507" pitchFamily="18" charset="2"/>
                </a:endParaRPr>
              </a:p>
            </p:txBody>
          </p:sp>
        </mc:Choice>
        <mc:Fallback xmlns="">
          <p:sp>
            <p:nvSpPr>
              <p:cNvPr id="7" name="矩形 6">
                <a:extLst>
                  <a:ext uri="{FF2B5EF4-FFF2-40B4-BE49-F238E27FC236}">
                    <a16:creationId xmlns:a16="http://schemas.microsoft.com/office/drawing/2014/main" id="{EC8819D8-2BED-48E8-BF46-526E76A303D9}"/>
                  </a:ext>
                </a:extLst>
              </p:cNvPr>
              <p:cNvSpPr>
                <a:spLocks noRot="1" noChangeAspect="1" noMove="1" noResize="1" noEditPoints="1" noAdjustHandles="1" noChangeArrowheads="1" noChangeShapeType="1" noTextEdit="1"/>
              </p:cNvSpPr>
              <p:nvPr/>
            </p:nvSpPr>
            <p:spPr>
              <a:xfrm>
                <a:off x="341225" y="4257663"/>
                <a:ext cx="8461549" cy="1807674"/>
              </a:xfrm>
              <a:prstGeom prst="rect">
                <a:avLst/>
              </a:prstGeom>
              <a:blipFill>
                <a:blip r:embed="rId6"/>
                <a:stretch>
                  <a:fillRect l="-720" t="-3367" b="-6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93206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a:t>Apriori算法规则生成</a:t>
            </a:r>
          </a:p>
        </p:txBody>
      </p:sp>
      <p:graphicFrame>
        <p:nvGraphicFramePr>
          <p:cNvPr id="41987" name="Object 2"/>
          <p:cNvGraphicFramePr>
            <a:graphicFrameLocks noChangeAspect="1"/>
          </p:cNvGraphicFramePr>
          <p:nvPr/>
        </p:nvGraphicFramePr>
        <p:xfrm>
          <a:off x="914400" y="1419225"/>
          <a:ext cx="7620000" cy="4295775"/>
        </p:xfrm>
        <a:graphic>
          <a:graphicData uri="http://schemas.openxmlformats.org/presentationml/2006/ole">
            <mc:AlternateContent xmlns:mc="http://schemas.openxmlformats.org/markup-compatibility/2006">
              <mc:Choice xmlns:v="urn:schemas-microsoft-com:vml" Requires="v">
                <p:oleObj spid="_x0000_s187470" name="Visio" r:id="rId3" imgW="8752205" imgH="4832985" progId="Visio.Drawing.6">
                  <p:embed/>
                </p:oleObj>
              </mc:Choice>
              <mc:Fallback>
                <p:oleObj name="Visio" r:id="rId3" imgW="8752205" imgH="4832985" progId="Visio.Drawing.6">
                  <p:embed/>
                  <p:pic>
                    <p:nvPicPr>
                      <p:cNvPr id="4198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19225"/>
                        <a:ext cx="76200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p:nvPr/>
        </p:nvGrpSpPr>
        <p:grpSpPr bwMode="auto">
          <a:xfrm>
            <a:off x="381000" y="1419225"/>
            <a:ext cx="8153400" cy="4727576"/>
            <a:chOff x="96" y="894"/>
            <a:chExt cx="5136" cy="2978"/>
          </a:xfrm>
        </p:grpSpPr>
        <p:graphicFrame>
          <p:nvGraphicFramePr>
            <p:cNvPr id="41992" name="Object 3"/>
            <p:cNvGraphicFramePr>
              <a:graphicFrameLocks noChangeAspect="1"/>
            </p:cNvGraphicFramePr>
            <p:nvPr/>
          </p:nvGraphicFramePr>
          <p:xfrm>
            <a:off x="432" y="894"/>
            <a:ext cx="4800" cy="2706"/>
          </p:xfrm>
          <a:graphic>
            <a:graphicData uri="http://schemas.openxmlformats.org/presentationml/2006/ole">
              <mc:AlternateContent xmlns:mc="http://schemas.openxmlformats.org/markup-compatibility/2006">
                <mc:Choice xmlns:v="urn:schemas-microsoft-com:vml" Requires="v">
                  <p:oleObj spid="_x0000_s187471" name="Visio" r:id="rId5" imgW="8752205" imgH="4832985" progId="Visio.Drawing.6">
                    <p:embed/>
                  </p:oleObj>
                </mc:Choice>
                <mc:Fallback>
                  <p:oleObj name="Visio" r:id="rId5" imgW="8752205" imgH="4832985" progId="Visio.Drawing.6">
                    <p:embed/>
                    <p:pic>
                      <p:nvPicPr>
                        <p:cNvPr id="4199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894"/>
                          <a:ext cx="4800" cy="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3" name="Freeform 7"/>
            <p:cNvSpPr/>
            <p:nvPr/>
          </p:nvSpPr>
          <p:spPr bwMode="auto">
            <a:xfrm>
              <a:off x="320" y="1064"/>
              <a:ext cx="3712" cy="2808"/>
            </a:xfrm>
            <a:custGeom>
              <a:avLst/>
              <a:gdLst>
                <a:gd name="T0" fmla="*/ 256 w 3712"/>
                <a:gd name="T1" fmla="*/ 376 h 2808"/>
                <a:gd name="T2" fmla="*/ 736 w 3712"/>
                <a:gd name="T3" fmla="*/ 88 h 2808"/>
                <a:gd name="T4" fmla="*/ 2176 w 3712"/>
                <a:gd name="T5" fmla="*/ 904 h 2808"/>
                <a:gd name="T6" fmla="*/ 2656 w 3712"/>
                <a:gd name="T7" fmla="*/ 1768 h 2808"/>
                <a:gd name="T8" fmla="*/ 3520 w 3712"/>
                <a:gd name="T9" fmla="*/ 2296 h 2808"/>
                <a:gd name="T10" fmla="*/ 3376 w 3712"/>
                <a:gd name="T11" fmla="*/ 2584 h 2808"/>
                <a:gd name="T12" fmla="*/ 1504 w 3712"/>
                <a:gd name="T13" fmla="*/ 2776 h 2808"/>
                <a:gd name="T14" fmla="*/ 352 w 3712"/>
                <a:gd name="T15" fmla="*/ 2392 h 2808"/>
                <a:gd name="T16" fmla="*/ 16 w 3712"/>
                <a:gd name="T17" fmla="*/ 1288 h 2808"/>
                <a:gd name="T18" fmla="*/ 256 w 3712"/>
                <a:gd name="T19" fmla="*/ 376 h 2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12"/>
                <a:gd name="T31" fmla="*/ 0 h 2808"/>
                <a:gd name="T32" fmla="*/ 3712 w 3712"/>
                <a:gd name="T33" fmla="*/ 2808 h 28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12" h="2808">
                  <a:moveTo>
                    <a:pt x="256" y="376"/>
                  </a:moveTo>
                  <a:cubicBezTo>
                    <a:pt x="376" y="176"/>
                    <a:pt x="416" y="0"/>
                    <a:pt x="736" y="88"/>
                  </a:cubicBezTo>
                  <a:cubicBezTo>
                    <a:pt x="1056" y="176"/>
                    <a:pt x="1856" y="624"/>
                    <a:pt x="2176" y="904"/>
                  </a:cubicBezTo>
                  <a:cubicBezTo>
                    <a:pt x="2496" y="1184"/>
                    <a:pt x="2432" y="1536"/>
                    <a:pt x="2656" y="1768"/>
                  </a:cubicBezTo>
                  <a:cubicBezTo>
                    <a:pt x="2880" y="2000"/>
                    <a:pt x="3400" y="2160"/>
                    <a:pt x="3520" y="2296"/>
                  </a:cubicBezTo>
                  <a:cubicBezTo>
                    <a:pt x="3640" y="2432"/>
                    <a:pt x="3712" y="2504"/>
                    <a:pt x="3376" y="2584"/>
                  </a:cubicBezTo>
                  <a:cubicBezTo>
                    <a:pt x="3040" y="2664"/>
                    <a:pt x="2008" y="2808"/>
                    <a:pt x="1504" y="2776"/>
                  </a:cubicBezTo>
                  <a:cubicBezTo>
                    <a:pt x="1000" y="2744"/>
                    <a:pt x="600" y="2640"/>
                    <a:pt x="352" y="2392"/>
                  </a:cubicBezTo>
                  <a:cubicBezTo>
                    <a:pt x="104" y="2144"/>
                    <a:pt x="32" y="1624"/>
                    <a:pt x="16" y="1288"/>
                  </a:cubicBezTo>
                  <a:cubicBezTo>
                    <a:pt x="0" y="952"/>
                    <a:pt x="136" y="576"/>
                    <a:pt x="256" y="376"/>
                  </a:cubicBezTo>
                  <a:close/>
                </a:path>
              </a:pathLst>
            </a:custGeom>
            <a:noFill/>
            <a:ln w="38100" cap="flat" cmpd="sng">
              <a:solidFill>
                <a:srgbClr val="FF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994" name="Text Box 8"/>
            <p:cNvSpPr txBox="1">
              <a:spLocks noChangeArrowheads="1"/>
            </p:cNvSpPr>
            <p:nvPr/>
          </p:nvSpPr>
          <p:spPr bwMode="auto">
            <a:xfrm>
              <a:off x="96" y="3504"/>
              <a:ext cx="72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a:t>修剪规则</a:t>
              </a:r>
            </a:p>
          </p:txBody>
        </p:sp>
      </p:grpSp>
      <p:sp>
        <p:nvSpPr>
          <p:cNvPr id="41990" name="Line 9"/>
          <p:cNvSpPr>
            <a:spLocks noChangeShapeType="1"/>
          </p:cNvSpPr>
          <p:nvPr/>
        </p:nvSpPr>
        <p:spPr bwMode="auto">
          <a:xfrm>
            <a:off x="1524000" y="1919288"/>
            <a:ext cx="457200" cy="51911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1" name="Text Box 10"/>
          <p:cNvSpPr txBox="1">
            <a:spLocks noChangeArrowheads="1"/>
          </p:cNvSpPr>
          <p:nvPr/>
        </p:nvSpPr>
        <p:spPr bwMode="auto">
          <a:xfrm>
            <a:off x="381000" y="1134458"/>
            <a:ext cx="212948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dirty="0">
                <a:latin typeface="+mn-ea"/>
              </a:rPr>
              <a:t>BCD</a:t>
            </a:r>
            <a:r>
              <a:rPr lang="zh-CN" altLang="en-US" sz="1800" dirty="0">
                <a:latin typeface="+mn-ea"/>
              </a:rPr>
              <a:t>规则前件</a:t>
            </a:r>
            <a:endParaRPr lang="en-US" altLang="zh-CN" sz="1800" dirty="0">
              <a:latin typeface="+mn-ea"/>
            </a:endParaRPr>
          </a:p>
          <a:p>
            <a:pPr>
              <a:spcBef>
                <a:spcPct val="50000"/>
              </a:spcBef>
              <a:spcAft>
                <a:spcPct val="0"/>
              </a:spcAft>
              <a:buClrTx/>
              <a:buSzTx/>
              <a:buFontTx/>
              <a:buNone/>
            </a:pPr>
            <a:r>
              <a:rPr lang="en-US" altLang="en-US" sz="1800" dirty="0">
                <a:latin typeface="+mn-ea"/>
              </a:rPr>
              <a:t>不</a:t>
            </a:r>
            <a:r>
              <a:rPr lang="zh-CN" altLang="en-US" sz="1800" dirty="0">
                <a:latin typeface="+mn-ea"/>
              </a:rPr>
              <a:t>满</a:t>
            </a:r>
            <a:r>
              <a:rPr lang="en-US" altLang="en-US" sz="1800" dirty="0">
                <a:latin typeface="+mn-ea"/>
              </a:rPr>
              <a:t>足</a:t>
            </a:r>
            <a:r>
              <a:rPr lang="zh-CN" altLang="en-US" sz="1800" dirty="0">
                <a:solidFill>
                  <a:srgbClr val="000000"/>
                </a:solidFill>
                <a:latin typeface="+mn-ea"/>
              </a:rPr>
              <a:t>置信度要求</a:t>
            </a:r>
            <a:endParaRPr lang="en-US" altLang="en-US" sz="18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dirty="0"/>
              <a:t>极</a:t>
            </a:r>
            <a:r>
              <a:rPr lang="en-US" altLang="en-US" dirty="0" err="1"/>
              <a:t>大频繁项集</a:t>
            </a:r>
            <a:endParaRPr lang="en-US" altLang="en-US" dirty="0"/>
          </a:p>
        </p:txBody>
      </p:sp>
      <p:graphicFrame>
        <p:nvGraphicFramePr>
          <p:cNvPr id="48131" name="Object 3"/>
          <p:cNvGraphicFramePr>
            <a:graphicFrameLocks noChangeAspect="1"/>
          </p:cNvGraphicFramePr>
          <p:nvPr/>
        </p:nvGraphicFramePr>
        <p:xfrm>
          <a:off x="1162050" y="1524000"/>
          <a:ext cx="7140575" cy="4873625"/>
        </p:xfrm>
        <a:graphic>
          <a:graphicData uri="http://schemas.openxmlformats.org/presentationml/2006/ole">
            <mc:AlternateContent xmlns:mc="http://schemas.openxmlformats.org/markup-compatibility/2006">
              <mc:Choice xmlns:v="urn:schemas-microsoft-com:vml" Requires="v">
                <p:oleObj spid="_x0000_s188455" name="Visio" r:id="rId4" imgW="9773920" imgH="7223125" progId="Visio.Drawing.6">
                  <p:embed/>
                </p:oleObj>
              </mc:Choice>
              <mc:Fallback>
                <p:oleObj name="Visio" r:id="rId4" imgW="9773920" imgH="7223125" progId="Visio.Drawing.6">
                  <p:embed/>
                  <p:pic>
                    <p:nvPicPr>
                      <p:cNvPr id="481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050" y="1524000"/>
                        <a:ext cx="7140575"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2" name="Text Box 4"/>
          <p:cNvSpPr txBox="1">
            <a:spLocks noChangeArrowheads="1"/>
          </p:cNvSpPr>
          <p:nvPr/>
        </p:nvSpPr>
        <p:spPr bwMode="auto">
          <a:xfrm>
            <a:off x="7270750" y="5897563"/>
            <a:ext cx="111125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边界</a:t>
            </a:r>
          </a:p>
        </p:txBody>
      </p:sp>
      <p:sp>
        <p:nvSpPr>
          <p:cNvPr id="48133" name="Text Box 5"/>
          <p:cNvSpPr txBox="1">
            <a:spLocks noChangeArrowheads="1"/>
          </p:cNvSpPr>
          <p:nvPr/>
        </p:nvSpPr>
        <p:spPr bwMode="auto">
          <a:xfrm>
            <a:off x="841375" y="5354424"/>
            <a:ext cx="1111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zh-CN" altLang="en-US" sz="1800" dirty="0"/>
              <a:t>非</a:t>
            </a:r>
            <a:r>
              <a:rPr lang="en-US" altLang="en-US" sz="1800" dirty="0" err="1"/>
              <a:t>频繁</a:t>
            </a:r>
            <a:endParaRPr lang="en-US" altLang="en-US" sz="1800" dirty="0"/>
          </a:p>
        </p:txBody>
      </p:sp>
      <p:sp>
        <p:nvSpPr>
          <p:cNvPr id="48142" name="Text Box 14"/>
          <p:cNvSpPr txBox="1">
            <a:spLocks noChangeArrowheads="1"/>
          </p:cNvSpPr>
          <p:nvPr/>
        </p:nvSpPr>
        <p:spPr bwMode="auto">
          <a:xfrm>
            <a:off x="381000" y="1050925"/>
            <a:ext cx="83058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dirty="0" err="1"/>
              <a:t>如果一个项集是频繁的，而它的</a:t>
            </a:r>
            <a:r>
              <a:rPr lang="zh-CN" altLang="en-US" sz="2000" dirty="0"/>
              <a:t>所有</a:t>
            </a:r>
            <a:r>
              <a:rPr lang="en-US" altLang="en-US" sz="2000" dirty="0" err="1"/>
              <a:t>直接超集都不是频繁的，那么它就是</a:t>
            </a:r>
            <a:r>
              <a:rPr lang="zh-CN" altLang="en-US" sz="2000" dirty="0"/>
              <a:t>极</a:t>
            </a:r>
            <a:r>
              <a:rPr lang="en-US" altLang="en-US" sz="2000" dirty="0" err="1"/>
              <a:t>大频繁</a:t>
            </a:r>
            <a:r>
              <a:rPr lang="zh-CN" altLang="en-US" sz="2000" dirty="0"/>
              <a:t>项集</a:t>
            </a:r>
            <a:endParaRPr lang="en-US" altLang="en-US" sz="2000" dirty="0"/>
          </a:p>
        </p:txBody>
      </p:sp>
      <p:sp>
        <p:nvSpPr>
          <p:cNvPr id="15" name="Text Box 5">
            <a:extLst>
              <a:ext uri="{FF2B5EF4-FFF2-40B4-BE49-F238E27FC236}">
                <a16:creationId xmlns:a16="http://schemas.microsoft.com/office/drawing/2014/main" id="{D928A540-5BF0-4362-B84E-2CF0B5EFCE28}"/>
              </a:ext>
            </a:extLst>
          </p:cNvPr>
          <p:cNvSpPr txBox="1">
            <a:spLocks noChangeArrowheads="1"/>
          </p:cNvSpPr>
          <p:nvPr/>
        </p:nvSpPr>
        <p:spPr bwMode="auto">
          <a:xfrm>
            <a:off x="7747000" y="4985092"/>
            <a:ext cx="1111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4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0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dirty="0" err="1"/>
              <a:t>频繁</a:t>
            </a:r>
            <a:endParaRPr lang="en-US" altLang="en-US" sz="18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dirty="0">
                <a:latin typeface="+mn-ea"/>
                <a:ea typeface="+mn-ea"/>
              </a:rPr>
              <a:t>闭项集</a:t>
            </a:r>
          </a:p>
        </p:txBody>
      </p:sp>
      <p:sp>
        <p:nvSpPr>
          <p:cNvPr id="23558" name="Rectangle 3"/>
          <p:cNvSpPr>
            <a:spLocks noGrp="1" noChangeArrowheads="1"/>
          </p:cNvSpPr>
          <p:nvPr>
            <p:ph type="body" idx="1"/>
          </p:nvPr>
        </p:nvSpPr>
        <p:spPr/>
        <p:txBody>
          <a:bodyPr/>
          <a:lstStyle/>
          <a:p>
            <a:pPr>
              <a:buFont typeface="Wingdings" panose="05000000000000000000" pitchFamily="2" charset="2"/>
              <a:buChar char="n"/>
            </a:pPr>
            <a:r>
              <a:rPr lang="en-US" altLang="en-US" sz="2400" dirty="0" err="1">
                <a:latin typeface="+mn-ea"/>
              </a:rPr>
              <a:t>如果项集X的所有直接超集都</a:t>
            </a:r>
            <a:r>
              <a:rPr lang="zh-CN" altLang="en-US" sz="2400" dirty="0">
                <a:latin typeface="+mn-ea"/>
              </a:rPr>
              <a:t>和</a:t>
            </a:r>
            <a:r>
              <a:rPr lang="en-US" altLang="en-US" sz="2400" dirty="0" err="1">
                <a:latin typeface="+mn-ea"/>
              </a:rPr>
              <a:t>项集X</a:t>
            </a:r>
            <a:r>
              <a:rPr lang="zh-CN" altLang="en-US" sz="2400" dirty="0">
                <a:latin typeface="+mn-ea"/>
              </a:rPr>
              <a:t>具有不</a:t>
            </a:r>
            <a:r>
              <a:rPr lang="en-US" altLang="en-US" sz="2400" dirty="0" err="1">
                <a:latin typeface="+mn-ea"/>
              </a:rPr>
              <a:t>同的支持</a:t>
            </a:r>
            <a:r>
              <a:rPr lang="zh-CN" altLang="en-US" sz="2400" dirty="0">
                <a:latin typeface="+mn-ea"/>
              </a:rPr>
              <a:t>度</a:t>
            </a:r>
            <a:r>
              <a:rPr lang="en-US" altLang="en-US" sz="2400" dirty="0">
                <a:latin typeface="+mn-ea"/>
              </a:rPr>
              <a:t>，</a:t>
            </a:r>
            <a:r>
              <a:rPr lang="en-US" altLang="en-US" sz="2400" dirty="0" err="1">
                <a:latin typeface="+mn-ea"/>
              </a:rPr>
              <a:t>则项集X</a:t>
            </a:r>
            <a:r>
              <a:rPr lang="zh-CN" altLang="en-US" sz="2400" dirty="0">
                <a:latin typeface="+mn-ea"/>
              </a:rPr>
              <a:t>是闭的</a:t>
            </a:r>
            <a:endParaRPr lang="en-US" altLang="en-US" sz="2400" dirty="0">
              <a:latin typeface="+mn-ea"/>
            </a:endParaRPr>
          </a:p>
          <a:p>
            <a:pPr>
              <a:buFont typeface="Wingdings" panose="05000000000000000000" pitchFamily="2" charset="2"/>
              <a:buChar char="n"/>
            </a:pPr>
            <a:r>
              <a:rPr lang="en-US" altLang="en-US" sz="2400" dirty="0" err="1">
                <a:solidFill>
                  <a:srgbClr val="FF0000"/>
                </a:solidFill>
                <a:latin typeface="+mn-ea"/>
              </a:rPr>
              <a:t>如果至少有一个X</a:t>
            </a:r>
            <a:r>
              <a:rPr lang="zh-CN" altLang="en-US" sz="2400" dirty="0">
                <a:solidFill>
                  <a:srgbClr val="FF0000"/>
                </a:solidFill>
                <a:latin typeface="+mn-ea"/>
              </a:rPr>
              <a:t>的</a:t>
            </a:r>
            <a:r>
              <a:rPr lang="en-US" altLang="en-US" sz="2400" dirty="0" err="1">
                <a:solidFill>
                  <a:srgbClr val="FF0000"/>
                </a:solidFill>
                <a:latin typeface="+mn-ea"/>
              </a:rPr>
              <a:t>直接超集的支持</a:t>
            </a:r>
            <a:r>
              <a:rPr lang="zh-CN" altLang="en-US" sz="2400" dirty="0">
                <a:solidFill>
                  <a:srgbClr val="FF0000"/>
                </a:solidFill>
                <a:latin typeface="+mn-ea"/>
              </a:rPr>
              <a:t>度</a:t>
            </a:r>
            <a:r>
              <a:rPr lang="en-US" altLang="en-US" sz="2400" dirty="0" err="1">
                <a:solidFill>
                  <a:srgbClr val="FF0000"/>
                </a:solidFill>
                <a:latin typeface="+mn-ea"/>
              </a:rPr>
              <a:t>计数</a:t>
            </a:r>
            <a:r>
              <a:rPr lang="zh-CN" altLang="en-US" sz="2400" dirty="0">
                <a:solidFill>
                  <a:srgbClr val="FF0000"/>
                </a:solidFill>
                <a:latin typeface="+mn-ea"/>
              </a:rPr>
              <a:t>和</a:t>
            </a:r>
            <a:r>
              <a:rPr lang="en-US" altLang="en-US" sz="2400" dirty="0">
                <a:solidFill>
                  <a:srgbClr val="FF0000"/>
                </a:solidFill>
                <a:latin typeface="+mn-ea"/>
              </a:rPr>
              <a:t>X</a:t>
            </a:r>
            <a:r>
              <a:rPr lang="zh-CN" altLang="en-US" sz="2400" dirty="0">
                <a:solidFill>
                  <a:srgbClr val="FF0000"/>
                </a:solidFill>
                <a:latin typeface="+mn-ea"/>
              </a:rPr>
              <a:t>相同</a:t>
            </a:r>
            <a:r>
              <a:rPr lang="en-US" altLang="en-US" sz="2400" dirty="0">
                <a:solidFill>
                  <a:srgbClr val="FF0000"/>
                </a:solidFill>
                <a:latin typeface="+mn-ea"/>
              </a:rPr>
              <a:t>，</a:t>
            </a:r>
            <a:r>
              <a:rPr lang="en-US" altLang="en-US" sz="2400" dirty="0" err="1">
                <a:solidFill>
                  <a:srgbClr val="FF0000"/>
                </a:solidFill>
                <a:latin typeface="+mn-ea"/>
              </a:rPr>
              <a:t>则X不</a:t>
            </a:r>
            <a:r>
              <a:rPr lang="zh-CN" altLang="en-US" sz="2400" dirty="0">
                <a:solidFill>
                  <a:srgbClr val="FF0000"/>
                </a:solidFill>
                <a:latin typeface="+mn-ea"/>
              </a:rPr>
              <a:t>是闭项</a:t>
            </a:r>
            <a:endParaRPr lang="en-US" altLang="en-US" sz="2400" dirty="0">
              <a:solidFill>
                <a:srgbClr val="FF0000"/>
              </a:solidFill>
              <a:latin typeface="+mn-ea"/>
            </a:endParaRPr>
          </a:p>
          <a:p>
            <a:pPr>
              <a:buFont typeface="Monotype Sorts" pitchFamily="2" charset="2"/>
              <a:buNone/>
            </a:pPr>
            <a:endParaRPr lang="en-US" altLang="en-US" sz="2000" dirty="0"/>
          </a:p>
        </p:txBody>
      </p:sp>
      <p:graphicFrame>
        <p:nvGraphicFramePr>
          <p:cNvPr id="61444" name="Object 4"/>
          <p:cNvGraphicFramePr>
            <a:graphicFrameLocks noGrp="1" noChangeAspect="1"/>
          </p:cNvGraphicFramePr>
          <p:nvPr>
            <p:ph sz="half" idx="4294967295"/>
          </p:nvPr>
        </p:nvGraphicFramePr>
        <p:xfrm>
          <a:off x="860425" y="3536791"/>
          <a:ext cx="1987550" cy="1811655"/>
        </p:xfrm>
        <a:graphic>
          <a:graphicData uri="http://schemas.openxmlformats.org/presentationml/2006/ole">
            <mc:AlternateContent xmlns:mc="http://schemas.openxmlformats.org/markup-compatibility/2006">
              <mc:Choice xmlns:v="urn:schemas-microsoft-com:vml" Requires="v">
                <p:oleObj spid="_x0000_s189553" name="Worksheet" r:id="rId4" imgW="1952625" imgH="1781175" progId="Excel.Sheet.8">
                  <p:embed/>
                </p:oleObj>
              </mc:Choice>
              <mc:Fallback>
                <p:oleObj name="Worksheet" r:id="rId4" imgW="1952625" imgH="1781175" progId="Excel.Sheet.8">
                  <p:embed/>
                  <p:pic>
                    <p:nvPicPr>
                      <p:cNvPr id="61444" name="Object 4"/>
                      <p:cNvPicPr>
                        <a:picLocks noChangeAspect="1" noChangeArrowheads="1"/>
                      </p:cNvPicPr>
                      <p:nvPr/>
                    </p:nvPicPr>
                    <p:blipFill>
                      <a:blip r:embed="rId5"/>
                      <a:srcRect/>
                      <a:stretch>
                        <a:fillRect/>
                      </a:stretch>
                    </p:blipFill>
                    <p:spPr bwMode="auto">
                      <a:xfrm>
                        <a:off x="860425" y="3536791"/>
                        <a:ext cx="1987550" cy="1811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5" name="Object 5"/>
          <p:cNvGraphicFramePr>
            <a:graphicFrameLocks noGrp="1" noChangeAspect="1"/>
          </p:cNvGraphicFramePr>
          <p:nvPr>
            <p:ph sz="half" idx="4294967295"/>
          </p:nvPr>
        </p:nvGraphicFramePr>
        <p:xfrm>
          <a:off x="3995103" y="2953862"/>
          <a:ext cx="2195195" cy="3323590"/>
        </p:xfrm>
        <a:graphic>
          <a:graphicData uri="http://schemas.openxmlformats.org/presentationml/2006/ole">
            <mc:AlternateContent xmlns:mc="http://schemas.openxmlformats.org/markup-compatibility/2006">
              <mc:Choice xmlns:v="urn:schemas-microsoft-com:vml" Requires="v">
                <p:oleObj spid="_x0000_s189554" name="Worksheet" r:id="rId6" imgW="2152650" imgH="3257550" progId="Excel.Sheet.8">
                  <p:embed/>
                </p:oleObj>
              </mc:Choice>
              <mc:Fallback>
                <p:oleObj name="Worksheet" r:id="rId6" imgW="2152650" imgH="3257550" progId="Excel.Sheet.8">
                  <p:embed/>
                  <p:pic>
                    <p:nvPicPr>
                      <p:cNvPr id="61445" name="Object 5"/>
                      <p:cNvPicPr>
                        <a:picLocks noChangeAspect="1" noChangeArrowheads="1"/>
                      </p:cNvPicPr>
                      <p:nvPr/>
                    </p:nvPicPr>
                    <p:blipFill>
                      <a:blip r:embed="rId7"/>
                      <a:srcRect/>
                      <a:stretch>
                        <a:fillRect/>
                      </a:stretch>
                    </p:blipFill>
                    <p:spPr bwMode="auto">
                      <a:xfrm>
                        <a:off x="3995103" y="2953862"/>
                        <a:ext cx="2195195" cy="332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6" name="Object 6"/>
          <p:cNvGraphicFramePr>
            <a:graphicFrameLocks noGrp="1" noChangeAspect="1"/>
          </p:cNvGraphicFramePr>
          <p:nvPr>
            <p:ph sz="half" idx="4294967295"/>
          </p:nvPr>
        </p:nvGraphicFramePr>
        <p:xfrm>
          <a:off x="6584950" y="3650139"/>
          <a:ext cx="2146300" cy="1775460"/>
        </p:xfrm>
        <a:graphic>
          <a:graphicData uri="http://schemas.openxmlformats.org/presentationml/2006/ole">
            <mc:AlternateContent xmlns:mc="http://schemas.openxmlformats.org/markup-compatibility/2006">
              <mc:Choice xmlns:v="urn:schemas-microsoft-com:vml" Requires="v">
                <p:oleObj spid="_x0000_s189555" name="Worksheet" r:id="rId8" imgW="2152650" imgH="1781175" progId="Excel.Sheet.8">
                  <p:embed/>
                </p:oleObj>
              </mc:Choice>
              <mc:Fallback>
                <p:oleObj name="Worksheet" r:id="rId8" imgW="2152650" imgH="1781175" progId="Excel.Sheet.8">
                  <p:embed/>
                  <p:pic>
                    <p:nvPicPr>
                      <p:cNvPr id="61446" name="Object 6"/>
                      <p:cNvPicPr>
                        <a:picLocks noChangeAspect="1" noChangeArrowheads="1"/>
                      </p:cNvPicPr>
                      <p:nvPr/>
                    </p:nvPicPr>
                    <p:blipFill>
                      <a:blip r:embed="rId9"/>
                      <a:srcRect/>
                      <a:stretch>
                        <a:fillRect/>
                      </a:stretch>
                    </p:blipFill>
                    <p:spPr bwMode="auto">
                      <a:xfrm>
                        <a:off x="6584950" y="3650139"/>
                        <a:ext cx="2146300" cy="177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dirty="0">
                <a:latin typeface="+mn-ea"/>
                <a:ea typeface="+mn-ea"/>
              </a:rPr>
              <a:t>闭频繁项集</a:t>
            </a:r>
          </a:p>
        </p:txBody>
      </p:sp>
      <p:sp>
        <p:nvSpPr>
          <p:cNvPr id="23558" name="Rectangle 3"/>
          <p:cNvSpPr>
            <a:spLocks noGrp="1" noChangeArrowheads="1"/>
          </p:cNvSpPr>
          <p:nvPr>
            <p:ph type="body" idx="1"/>
          </p:nvPr>
        </p:nvSpPr>
        <p:spPr/>
        <p:txBody>
          <a:bodyPr/>
          <a:lstStyle/>
          <a:p>
            <a:pPr>
              <a:lnSpc>
                <a:spcPct val="150000"/>
              </a:lnSpc>
              <a:buFont typeface="Wingdings" panose="05000000000000000000" pitchFamily="2" charset="2"/>
              <a:buChar char="l"/>
            </a:pPr>
            <a:r>
              <a:rPr lang="zh-CN" altLang="en-US" dirty="0"/>
              <a:t>如果一个项集是闭的</a:t>
            </a:r>
            <a:endParaRPr lang="en-US" altLang="zh-CN" dirty="0"/>
          </a:p>
          <a:p>
            <a:pPr>
              <a:lnSpc>
                <a:spcPct val="150000"/>
              </a:lnSpc>
              <a:buFont typeface="Wingdings" panose="05000000000000000000" pitchFamily="2" charset="2"/>
              <a:buChar char="l"/>
            </a:pPr>
            <a:r>
              <a:rPr lang="zh-CN" altLang="en-US" dirty="0"/>
              <a:t>并且是频繁的（支持度大于或等于最小支持度阈值）</a:t>
            </a:r>
            <a:endParaRPr lang="en-US" altLang="zh-CN" dirty="0"/>
          </a:p>
          <a:p>
            <a:pPr>
              <a:lnSpc>
                <a:spcPct val="150000"/>
              </a:lnSpc>
              <a:buFont typeface="Wingdings" panose="05000000000000000000" pitchFamily="2" charset="2"/>
              <a:buChar char="l"/>
            </a:pPr>
            <a:r>
              <a:rPr lang="zh-CN" altLang="en-US" dirty="0"/>
              <a:t>则该项集是闭频繁项集</a:t>
            </a:r>
            <a:endParaRPr lang="en-US" altLang="en-US" dirty="0"/>
          </a:p>
        </p:txBody>
      </p:sp>
    </p:spTree>
    <p:extLst>
      <p:ext uri="{BB962C8B-B14F-4D97-AF65-F5344CB8AC3E}">
        <p14:creationId xmlns:p14="http://schemas.microsoft.com/office/powerpoint/2010/main" val="242892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791B7C44-D41C-4D6F-B72D-F58B3635B6A1}"/>
              </a:ext>
            </a:extLst>
          </p:cNvPr>
          <p:cNvSpPr>
            <a:spLocks noGrp="1" noChangeArrowheads="1"/>
          </p:cNvSpPr>
          <p:nvPr>
            <p:ph type="title"/>
          </p:nvPr>
        </p:nvSpPr>
        <p:spPr>
          <a:xfrm>
            <a:off x="381000" y="152400"/>
            <a:ext cx="8280400" cy="552450"/>
          </a:xfrm>
        </p:spPr>
        <p:txBody>
          <a:bodyPr/>
          <a:lstStyle/>
          <a:p>
            <a:r>
              <a:rPr lang="zh-CN" altLang="en-US" dirty="0"/>
              <a:t>闵可夫斯基距离 </a:t>
            </a:r>
            <a:r>
              <a:rPr lang="en-US" altLang="zh-CN" dirty="0" err="1"/>
              <a:t>Minkowski</a:t>
            </a:r>
            <a:r>
              <a:rPr lang="en-US" altLang="zh-CN" dirty="0"/>
              <a:t> Distance</a:t>
            </a:r>
            <a:endParaRPr lang="zh-CN" altLang="en-US" dirty="0"/>
          </a:p>
        </p:txBody>
      </p:sp>
      <mc:AlternateContent xmlns:mc="http://schemas.openxmlformats.org/markup-compatibility/2006" xmlns:a14="http://schemas.microsoft.com/office/drawing/2010/main">
        <mc:Choice Requires="a14">
          <p:sp>
            <p:nvSpPr>
              <p:cNvPr id="69635" name="Rectangle 3">
                <a:extLst>
                  <a:ext uri="{FF2B5EF4-FFF2-40B4-BE49-F238E27FC236}">
                    <a16:creationId xmlns:a16="http://schemas.microsoft.com/office/drawing/2014/main" id="{29D2C2BE-561F-4EA3-8171-C723E958BC44}"/>
                  </a:ext>
                </a:extLst>
              </p:cNvPr>
              <p:cNvSpPr>
                <a:spLocks noGrp="1" noChangeArrowheads="1"/>
              </p:cNvSpPr>
              <p:nvPr>
                <p:ph idx="1"/>
              </p:nvPr>
            </p:nvSpPr>
            <p:spPr>
              <a:xfrm>
                <a:off x="467544" y="1124744"/>
                <a:ext cx="8193856" cy="750888"/>
              </a:xfrm>
            </p:spPr>
            <p:txBody>
              <a:bodyPr/>
              <a:lstStyle/>
              <a:p>
                <a:pPr>
                  <a:lnSpc>
                    <a:spcPct val="90000"/>
                  </a:lnSpc>
                  <a:spcBef>
                    <a:spcPct val="20000"/>
                  </a:spcBef>
                  <a:buFont typeface="Wingdings" panose="05000000000000000000" pitchFamily="2" charset="2"/>
                  <a:buChar char="n"/>
                </a:pPr>
                <a:r>
                  <a:rPr lang="zh-CN" altLang="en-US" sz="2400" noProof="1">
                    <a:ea typeface="宋体" panose="02010600030101010101" pitchFamily="2" charset="-122"/>
                    <a:sym typeface="+mn-ea"/>
                  </a:rPr>
                  <a:t>闵可夫斯基距离是欧几里得距离的一个泛化：</a:t>
                </a:r>
                <a:endParaRPr lang="zh-CN" altLang="en-US" sz="2000" dirty="0">
                  <a:ea typeface="宋体" panose="02010600030101010101" pitchFamily="2" charset="-122"/>
                </a:endParaRPr>
              </a:p>
              <a:p>
                <a:pPr marL="342900" indent="-342900">
                  <a:lnSpc>
                    <a:spcPct val="90000"/>
                  </a:lnSpc>
                  <a:spcBef>
                    <a:spcPct val="20000"/>
                  </a:spcBef>
                </a:pPr>
                <a:endParaRPr lang="zh-CN" altLang="en-US" sz="2400" dirty="0">
                  <a:ea typeface="宋体" panose="02010600030101010101" pitchFamily="2" charset="-122"/>
                </a:endParaRPr>
              </a:p>
              <a:p>
                <a:pPr marL="342900" indent="-342900">
                  <a:lnSpc>
                    <a:spcPct val="90000"/>
                  </a:lnSpc>
                  <a:spcBef>
                    <a:spcPct val="20000"/>
                  </a:spcBef>
                </a:pPr>
                <a:endParaRPr lang="zh-CN" altLang="en-US" sz="2400" dirty="0">
                  <a:ea typeface="宋体" panose="02010600030101010101" pitchFamily="2" charset="-122"/>
                </a:endParaRPr>
              </a:p>
              <a:p>
                <a:pPr marL="742950" lvl="1" indent="-285750">
                  <a:lnSpc>
                    <a:spcPct val="90000"/>
                  </a:lnSpc>
                  <a:spcBef>
                    <a:spcPct val="20000"/>
                  </a:spcBef>
                  <a:buFont typeface="Arial" panose="020B0604020202020204" pitchFamily="34" charset="0"/>
                  <a:buNone/>
                </a:pPr>
                <a:r>
                  <a:rPr lang="zh-CN" altLang="en-US" sz="2000" dirty="0">
                    <a:ea typeface="宋体" panose="02010600030101010101" pitchFamily="2" charset="-122"/>
                  </a:rPr>
                  <a:t>   </a:t>
                </a:r>
              </a:p>
              <a:p>
                <a:pPr marL="742950" lvl="1" indent="-285750">
                  <a:lnSpc>
                    <a:spcPct val="90000"/>
                  </a:lnSpc>
                  <a:spcBef>
                    <a:spcPct val="20000"/>
                  </a:spcBef>
                  <a:buFont typeface="Arial" panose="020B0604020202020204" pitchFamily="34" charset="0"/>
                  <a:buNone/>
                </a:pPr>
                <a:endParaRPr lang="zh-CN" altLang="en-US" sz="2000" dirty="0">
                  <a:ea typeface="宋体" panose="02010600030101010101" pitchFamily="2" charset="-122"/>
                </a:endParaRPr>
              </a:p>
              <a:p>
                <a:pPr lvl="1">
                  <a:lnSpc>
                    <a:spcPct val="90000"/>
                  </a:lnSpc>
                  <a:spcBef>
                    <a:spcPct val="20000"/>
                  </a:spcBef>
                  <a:buFont typeface="Wingdings" panose="05000000000000000000" pitchFamily="2" charset="2"/>
                  <a:buChar char="n"/>
                </a:pPr>
                <a:r>
                  <a:rPr lang="en-US" altLang="zh-CN" sz="2000" dirty="0">
                    <a:ea typeface="宋体" panose="02010600030101010101" pitchFamily="2" charset="-122"/>
                  </a:rPr>
                  <a:t>n</a:t>
                </a:r>
                <a:r>
                  <a:rPr lang="zh-CN" altLang="en-US" sz="2000" dirty="0">
                    <a:ea typeface="宋体" panose="02010600030101010101" pitchFamily="2" charset="-122"/>
                  </a:rPr>
                  <a:t>是维数，即属性的数量</a:t>
                </a:r>
                <a:endParaRPr lang="en-US" altLang="zh-CN" sz="2000" dirty="0">
                  <a:ea typeface="宋体" panose="02010600030101010101" pitchFamily="2" charset="-122"/>
                </a:endParaRPr>
              </a:p>
              <a:p>
                <a:pPr lvl="1">
                  <a:lnSpc>
                    <a:spcPct val="90000"/>
                  </a:lnSpc>
                  <a:spcBef>
                    <a:spcPct val="20000"/>
                  </a:spcBef>
                  <a:buFont typeface="Wingdings" panose="05000000000000000000" pitchFamily="2" charset="2"/>
                  <a:buChar char="n"/>
                </a:pP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𝑥</m:t>
                        </m:r>
                      </m:e>
                      <m:sub>
                        <m:r>
                          <a:rPr lang="en-US" altLang="zh-CN" sz="2000" b="0" i="1" smtClean="0">
                            <a:latin typeface="Cambria Math" panose="02040503050406030204" pitchFamily="18" charset="0"/>
                            <a:ea typeface="宋体" panose="02010600030101010101" pitchFamily="2" charset="-122"/>
                          </a:rPr>
                          <m:t>𝑘</m:t>
                        </m:r>
                      </m:sub>
                    </m:sSub>
                  </m:oMath>
                </a14:m>
                <a:r>
                  <a:rPr lang="zh-CN" altLang="en-US" sz="2000" dirty="0">
                    <a:ea typeface="宋体" panose="02010600030101010101" pitchFamily="2" charset="-122"/>
                  </a:rPr>
                  <a:t>和</a:t>
                </a:r>
                <a14:m>
                  <m:oMath xmlns:m="http://schemas.openxmlformats.org/officeDocument/2006/math">
                    <m:sSub>
                      <m:sSubPr>
                        <m:ctrlPr>
                          <a:rPr lang="en-US" altLang="zh-CN" sz="2000" i="1">
                            <a:solidFill>
                              <a:srgbClr val="000000"/>
                            </a:solidFill>
                            <a:latin typeface="Cambria Math" panose="02040503050406030204" pitchFamily="18" charset="0"/>
                            <a:ea typeface="宋体" panose="02010600030101010101" pitchFamily="2" charset="-122"/>
                          </a:rPr>
                        </m:ctrlPr>
                      </m:sSubPr>
                      <m:e>
                        <m:r>
                          <a:rPr lang="en-US" altLang="zh-CN" sz="2000" i="1">
                            <a:solidFill>
                              <a:srgbClr val="000000"/>
                            </a:solidFill>
                            <a:latin typeface="Cambria Math" panose="02040503050406030204" pitchFamily="18" charset="0"/>
                            <a:ea typeface="宋体" panose="02010600030101010101" pitchFamily="2" charset="-122"/>
                          </a:rPr>
                          <m:t>𝑦</m:t>
                        </m:r>
                      </m:e>
                      <m:sub>
                        <m:r>
                          <a:rPr lang="en-US" altLang="zh-CN" sz="2000" i="1">
                            <a:solidFill>
                              <a:srgbClr val="000000"/>
                            </a:solidFill>
                            <a:latin typeface="Cambria Math" panose="02040503050406030204" pitchFamily="18" charset="0"/>
                            <a:ea typeface="宋体" panose="02010600030101010101" pitchFamily="2" charset="-122"/>
                          </a:rPr>
                          <m:t>𝑘</m:t>
                        </m:r>
                      </m:sub>
                    </m:sSub>
                  </m:oMath>
                </a14:m>
                <a:r>
                  <a:rPr lang="zh-CN" altLang="en-US" sz="2000" dirty="0">
                    <a:ea typeface="宋体" panose="02010600030101010101" pitchFamily="2" charset="-122"/>
                  </a:rPr>
                  <a:t>分别表示对象</a:t>
                </a:r>
                <a:r>
                  <a:rPr lang="en-US" altLang="zh-CN" sz="2000" dirty="0">
                    <a:ea typeface="宋体" panose="02010600030101010101" pitchFamily="2" charset="-122"/>
                  </a:rPr>
                  <a:t>x</a:t>
                </a:r>
                <a:r>
                  <a:rPr lang="zh-CN" altLang="en-US" sz="2000" dirty="0">
                    <a:ea typeface="宋体" panose="02010600030101010101" pitchFamily="2" charset="-122"/>
                  </a:rPr>
                  <a:t>和对象</a:t>
                </a:r>
                <a:r>
                  <a:rPr lang="en-US" altLang="zh-CN" sz="2000" dirty="0">
                    <a:ea typeface="宋体" panose="02010600030101010101" pitchFamily="2" charset="-122"/>
                  </a:rPr>
                  <a:t>y</a:t>
                </a:r>
                <a:r>
                  <a:rPr lang="zh-CN" altLang="en-US" sz="2000" dirty="0">
                    <a:ea typeface="宋体" panose="02010600030101010101" pitchFamily="2" charset="-122"/>
                  </a:rPr>
                  <a:t>的第</a:t>
                </a:r>
                <a:r>
                  <a:rPr lang="en-US" altLang="zh-CN" sz="2000" dirty="0">
                    <a:ea typeface="宋体" panose="02010600030101010101" pitchFamily="2" charset="-122"/>
                  </a:rPr>
                  <a:t>k</a:t>
                </a:r>
                <a:r>
                  <a:rPr lang="zh-CN" altLang="en-US" sz="2000" dirty="0">
                    <a:ea typeface="宋体" panose="02010600030101010101" pitchFamily="2" charset="-122"/>
                  </a:rPr>
                  <a:t>个属性值</a:t>
                </a:r>
              </a:p>
              <a:p>
                <a:pPr lvl="1">
                  <a:lnSpc>
                    <a:spcPct val="90000"/>
                  </a:lnSpc>
                  <a:spcBef>
                    <a:spcPct val="20000"/>
                  </a:spcBef>
                  <a:buFont typeface="Wingdings" panose="05000000000000000000" pitchFamily="2" charset="2"/>
                  <a:buChar char="n"/>
                </a:pPr>
                <a:r>
                  <a:rPr lang="en-US" altLang="zh-CN" sz="2200" dirty="0">
                    <a:ea typeface="宋体" panose="02010600030101010101" pitchFamily="2" charset="-122"/>
                  </a:rPr>
                  <a:t>r</a:t>
                </a:r>
                <a:r>
                  <a:rPr lang="zh-CN" altLang="en-US" sz="2200" dirty="0">
                    <a:ea typeface="宋体" panose="02010600030101010101" pitchFamily="2" charset="-122"/>
                  </a:rPr>
                  <a:t>是一个参数</a:t>
                </a:r>
                <a:endParaRPr lang="en-US" altLang="zh-CN" sz="2200" dirty="0">
                  <a:ea typeface="宋体" panose="02010600030101010101" pitchFamily="2" charset="-122"/>
                </a:endParaRPr>
              </a:p>
              <a:p>
                <a:pPr marL="1257300" lvl="2" indent="-342900">
                  <a:lnSpc>
                    <a:spcPct val="90000"/>
                  </a:lnSpc>
                  <a:spcBef>
                    <a:spcPct val="20000"/>
                  </a:spcBef>
                  <a:buFont typeface="Wingdings" panose="05000000000000000000" pitchFamily="2" charset="2"/>
                  <a:buChar char="Ø"/>
                </a:pPr>
                <a:r>
                  <a:rPr lang="en-US" altLang="zh-CN" dirty="0">
                    <a:ea typeface="宋体" panose="02010600030101010101" pitchFamily="2" charset="-122"/>
                  </a:rPr>
                  <a:t>r=1,</a:t>
                </a:r>
                <a:r>
                  <a:rPr lang="zh-CN" altLang="en-US" dirty="0">
                    <a:ea typeface="宋体" panose="02010600030101010101" pitchFamily="2" charset="-122"/>
                  </a:rPr>
                  <a:t>也称曼哈顿距离</a:t>
                </a:r>
                <a:r>
                  <a:rPr lang="en-US" altLang="zh-CN" dirty="0">
                    <a:ea typeface="宋体" panose="02010600030101010101" pitchFamily="2" charset="-122"/>
                  </a:rPr>
                  <a:t>(Manhattan distance)</a:t>
                </a:r>
                <a:r>
                  <a:rPr lang="zh-CN" altLang="en-US" dirty="0">
                    <a:ea typeface="宋体" panose="02010600030101010101" pitchFamily="2" charset="-122"/>
                  </a:rPr>
                  <a:t>或</a:t>
                </a:r>
                <a14:m>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i="1">
                            <a:solidFill>
                              <a:srgbClr val="000000"/>
                            </a:solidFill>
                            <a:latin typeface="Cambria Math" panose="02040503050406030204" pitchFamily="18" charset="0"/>
                            <a:ea typeface="宋体" panose="02010600030101010101" pitchFamily="2" charset="-122"/>
                          </a:rPr>
                          <m:t>𝐿</m:t>
                        </m:r>
                      </m:e>
                      <m:sub>
                        <m:r>
                          <a:rPr lang="en-US" altLang="zh-CN" i="1">
                            <a:solidFill>
                              <a:srgbClr val="000000"/>
                            </a:solidFill>
                            <a:latin typeface="Cambria Math" panose="02040503050406030204" pitchFamily="18" charset="0"/>
                            <a:ea typeface="宋体" panose="02010600030101010101" pitchFamily="2" charset="-122"/>
                          </a:rPr>
                          <m:t>1</m:t>
                        </m:r>
                      </m:sub>
                    </m:sSub>
                  </m:oMath>
                </a14:m>
                <a:r>
                  <a:rPr lang="zh-CN" altLang="en-US" dirty="0">
                    <a:ea typeface="宋体" panose="02010600030101010101" pitchFamily="2" charset="-122"/>
                  </a:rPr>
                  <a:t>范数，所有对应属性差的绝对值之和</a:t>
                </a:r>
                <a:r>
                  <a:rPr lang="zh-CN" altLang="en-US" dirty="0">
                    <a:solidFill>
                      <a:srgbClr val="000000"/>
                    </a:solidFill>
                    <a:ea typeface="宋体" panose="02010600030101010101" pitchFamily="2" charset="-122"/>
                    <a:cs typeface="+mn-cs"/>
                  </a:rPr>
                  <a:t>。对于二元向量，也称</a:t>
                </a:r>
                <a:r>
                  <a:rPr lang="zh-CN" altLang="en-US" dirty="0">
                    <a:ea typeface="宋体" panose="02010600030101010101" pitchFamily="2" charset="-122"/>
                  </a:rPr>
                  <a:t>汉明距离（</a:t>
                </a:r>
                <a:r>
                  <a:rPr lang="en-US" altLang="zh-CN" dirty="0">
                    <a:ea typeface="宋体" panose="02010600030101010101" pitchFamily="2" charset="-122"/>
                  </a:rPr>
                  <a:t>Hamming distance</a:t>
                </a:r>
                <a:r>
                  <a:rPr lang="zh-CN" altLang="en-US" dirty="0">
                    <a:ea typeface="宋体" panose="02010600030101010101" pitchFamily="2" charset="-122"/>
                  </a:rPr>
                  <a:t>），是两个二元向量之间不同的二进制位个数。</a:t>
                </a:r>
                <a:endParaRPr lang="en-US" altLang="zh-CN" dirty="0">
                  <a:ea typeface="宋体" panose="02010600030101010101" pitchFamily="2" charset="-122"/>
                </a:endParaRPr>
              </a:p>
              <a:p>
                <a:pPr marL="1257300" lvl="2" indent="-342900">
                  <a:lnSpc>
                    <a:spcPct val="90000"/>
                  </a:lnSpc>
                  <a:spcBef>
                    <a:spcPct val="20000"/>
                  </a:spcBef>
                  <a:buFont typeface="Wingdings" panose="05000000000000000000" pitchFamily="2" charset="2"/>
                  <a:buChar char="Ø"/>
                </a:pPr>
                <a:r>
                  <a:rPr lang="en-US" altLang="zh-CN" dirty="0">
                    <a:ea typeface="宋体" panose="02010600030101010101" pitchFamily="2" charset="-122"/>
                  </a:rPr>
                  <a:t>r=2</a:t>
                </a:r>
                <a:r>
                  <a:rPr lang="zh-CN" altLang="en-US" dirty="0">
                    <a:ea typeface="宋体" panose="02010600030101010101" pitchFamily="2" charset="-122"/>
                  </a:rPr>
                  <a:t>，欧几里得距离，</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𝐿</m:t>
                        </m:r>
                      </m:e>
                      <m:sub>
                        <m:r>
                          <a:rPr lang="en-US" altLang="zh-CN" b="0" i="1" smtClean="0">
                            <a:latin typeface="Cambria Math" panose="02040503050406030204" pitchFamily="18" charset="0"/>
                            <a:ea typeface="宋体" panose="02010600030101010101" pitchFamily="2" charset="-122"/>
                          </a:rPr>
                          <m:t>2</m:t>
                        </m:r>
                      </m:sub>
                    </m:sSub>
                    <m:r>
                      <a:rPr lang="zh-CN" altLang="en-US" i="1">
                        <a:latin typeface="Cambria Math" panose="02040503050406030204" pitchFamily="18" charset="0"/>
                        <a:ea typeface="宋体" panose="02010600030101010101" pitchFamily="2" charset="-122"/>
                      </a:rPr>
                      <m:t>范</m:t>
                    </m:r>
                  </m:oMath>
                </a14:m>
                <a:r>
                  <a:rPr lang="zh-CN" altLang="en-US" dirty="0">
                    <a:ea typeface="宋体" panose="02010600030101010101" pitchFamily="2" charset="-122"/>
                  </a:rPr>
                  <a:t>数 </a:t>
                </a:r>
                <a:r>
                  <a:rPr lang="en-US" altLang="zh-CN" dirty="0">
                    <a:ea typeface="宋体" panose="02010600030101010101" pitchFamily="2" charset="-122"/>
                  </a:rPr>
                  <a:t>(</a:t>
                </a:r>
                <a14:m>
                  <m:oMath xmlns:m="http://schemas.openxmlformats.org/officeDocument/2006/math">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i="1">
                            <a:solidFill>
                              <a:srgbClr val="000000"/>
                            </a:solidFill>
                            <a:latin typeface="Cambria Math" panose="02040503050406030204" pitchFamily="18" charset="0"/>
                            <a:ea typeface="宋体" panose="02010600030101010101" pitchFamily="2" charset="-122"/>
                          </a:rPr>
                          <m:t>𝐿</m:t>
                        </m:r>
                      </m:e>
                      <m:sub>
                        <m:r>
                          <a:rPr lang="en-US" altLang="zh-CN" i="1">
                            <a:solidFill>
                              <a:srgbClr val="000000"/>
                            </a:solidFill>
                            <a:latin typeface="Cambria Math" panose="02040503050406030204" pitchFamily="18" charset="0"/>
                            <a:ea typeface="宋体" panose="02010600030101010101" pitchFamily="2" charset="-122"/>
                          </a:rPr>
                          <m:t>2</m:t>
                        </m:r>
                      </m:sub>
                    </m:sSub>
                  </m:oMath>
                </a14:m>
                <a:r>
                  <a:rPr lang="en-US" altLang="zh-CN" dirty="0">
                    <a:ea typeface="宋体" panose="02010600030101010101" pitchFamily="2" charset="-122"/>
                  </a:rPr>
                  <a:t>-norm)</a:t>
                </a:r>
              </a:p>
              <a:p>
                <a:pPr marL="1257300" lvl="2" indent="-342900">
                  <a:lnSpc>
                    <a:spcPct val="90000"/>
                  </a:lnSpc>
                  <a:spcBef>
                    <a:spcPct val="20000"/>
                  </a:spcBef>
                  <a:buFont typeface="Wingdings" panose="05000000000000000000" pitchFamily="2" charset="2"/>
                  <a:buChar char="Ø"/>
                </a:pPr>
                <a:r>
                  <a:rPr lang="en-US" altLang="zh-CN" dirty="0">
                    <a:ea typeface="宋体" panose="02010600030101010101" pitchFamily="2" charset="-122"/>
                  </a:rPr>
                  <a:t>r</a:t>
                </a:r>
                <a14:m>
                  <m:oMath xmlns:m="http://schemas.openxmlformats.org/officeDocument/2006/math">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Cambria Math" panose="02040503050406030204" pitchFamily="18" charset="0"/>
                      </a:rPr>
                      <m:t>∞, </m:t>
                    </m:r>
                    <m:sSub>
                      <m:sSubPr>
                        <m:ctrlPr>
                          <a:rPr lang="en-US" altLang="zh-CN" i="1">
                            <a:solidFill>
                              <a:srgbClr val="000000"/>
                            </a:solidFill>
                            <a:latin typeface="Cambria Math" panose="02040503050406030204" pitchFamily="18" charset="0"/>
                            <a:ea typeface="宋体" panose="02010600030101010101" pitchFamily="2" charset="-122"/>
                            <a:cs typeface="+mn-cs"/>
                          </a:rPr>
                        </m:ctrlPr>
                      </m:sSubPr>
                      <m:e>
                        <m:r>
                          <a:rPr lang="en-US" altLang="zh-CN" i="1">
                            <a:solidFill>
                              <a:srgbClr val="000000"/>
                            </a:solidFill>
                            <a:latin typeface="Cambria Math" panose="02040503050406030204" pitchFamily="18" charset="0"/>
                            <a:ea typeface="宋体" panose="02010600030101010101" pitchFamily="2" charset="-122"/>
                            <a:cs typeface="+mn-cs"/>
                          </a:rPr>
                          <m:t>𝐿</m:t>
                        </m:r>
                      </m:e>
                      <m:sub>
                        <m:r>
                          <a:rPr lang="en-US" altLang="zh-CN" i="1">
                            <a:solidFill>
                              <a:srgbClr val="000000"/>
                            </a:solidFill>
                            <a:latin typeface="Cambria Math" panose="02040503050406030204" pitchFamily="18" charset="0"/>
                            <a:ea typeface="Cambria Math" panose="02040503050406030204" pitchFamily="18" charset="0"/>
                            <a:cs typeface="+mn-cs"/>
                          </a:rPr>
                          <m:t>∞</m:t>
                        </m:r>
                      </m:sub>
                    </m:sSub>
                    <m:r>
                      <a:rPr lang="en-US" altLang="zh-CN" b="0" i="1" smtClean="0">
                        <a:solidFill>
                          <a:srgbClr val="000000"/>
                        </a:solidFill>
                        <a:latin typeface="Cambria Math" panose="02040503050406030204" pitchFamily="18" charset="0"/>
                        <a:ea typeface="宋体" panose="02010600030101010101" pitchFamily="2" charset="-122"/>
                        <a:cs typeface="+mn-cs"/>
                      </a:rPr>
                      <m:t>/</m:t>
                    </m:r>
                    <m:sSub>
                      <m:sSubPr>
                        <m:ctrlPr>
                          <a:rPr lang="en-US" altLang="zh-CN" i="1">
                            <a:solidFill>
                              <a:srgbClr val="000000"/>
                            </a:solidFill>
                            <a:latin typeface="Cambria Math" panose="02040503050406030204" pitchFamily="18" charset="0"/>
                            <a:ea typeface="宋体" panose="02010600030101010101" pitchFamily="2" charset="-122"/>
                          </a:rPr>
                        </m:ctrlPr>
                      </m:sSubPr>
                      <m:e>
                        <m:r>
                          <a:rPr lang="en-US" altLang="zh-CN" i="1">
                            <a:solidFill>
                              <a:srgbClr val="000000"/>
                            </a:solidFill>
                            <a:latin typeface="Cambria Math" panose="02040503050406030204" pitchFamily="18" charset="0"/>
                            <a:ea typeface="宋体" panose="02010600030101010101" pitchFamily="2" charset="-122"/>
                          </a:rPr>
                          <m:t>𝐿</m:t>
                        </m:r>
                      </m:e>
                      <m:sub>
                        <m:r>
                          <a:rPr lang="en-US" altLang="zh-CN" b="0" i="1" smtClean="0">
                            <a:solidFill>
                              <a:srgbClr val="000000"/>
                            </a:solidFill>
                            <a:latin typeface="Cambria Math" panose="02040503050406030204" pitchFamily="18" charset="0"/>
                            <a:ea typeface="宋体" panose="02010600030101010101" pitchFamily="2" charset="-122"/>
                          </a:rPr>
                          <m:t>𝑚𝑎𝑥</m:t>
                        </m:r>
                      </m:sub>
                    </m:sSub>
                    <m:r>
                      <a:rPr lang="en-US" altLang="zh-CN" i="1">
                        <a:solidFill>
                          <a:srgbClr val="000000"/>
                        </a:solidFill>
                        <a:latin typeface="Cambria Math" panose="02040503050406030204" pitchFamily="18" charset="0"/>
                        <a:ea typeface="宋体" panose="02010600030101010101" pitchFamily="2" charset="-122"/>
                        <a:cs typeface="+mn-cs"/>
                      </a:rPr>
                      <m:t>−</m:t>
                    </m:r>
                  </m:oMath>
                </a14:m>
                <a:r>
                  <a:rPr lang="en-US" altLang="zh-CN" dirty="0">
                    <a:solidFill>
                      <a:srgbClr val="000000"/>
                    </a:solidFill>
                    <a:ea typeface="宋体" panose="02010600030101010101" pitchFamily="2" charset="-122"/>
                    <a:cs typeface="+mn-cs"/>
                  </a:rPr>
                  <a:t>norm, </a:t>
                </a:r>
                <a:r>
                  <a:rPr lang="zh-CN" altLang="en-US" dirty="0">
                    <a:solidFill>
                      <a:srgbClr val="000000"/>
                    </a:solidFill>
                    <a:ea typeface="宋体" panose="02010600030101010101" pitchFamily="2" charset="-122"/>
                    <a:cs typeface="+mn-cs"/>
                  </a:rPr>
                  <a:t>上确界距离，任何属性之间的最大差异</a:t>
                </a:r>
              </a:p>
              <a:p>
                <a:pPr marL="1257300" lvl="2" indent="-342900">
                  <a:lnSpc>
                    <a:spcPct val="90000"/>
                  </a:lnSpc>
                  <a:spcBef>
                    <a:spcPct val="20000"/>
                  </a:spcBef>
                  <a:buFont typeface="Wingdings" panose="05000000000000000000" pitchFamily="2" charset="2"/>
                  <a:buChar char="Ø"/>
                </a:pPr>
                <a:endParaRPr lang="en-US" altLang="zh-CN" dirty="0">
                  <a:ea typeface="宋体" panose="02010600030101010101" pitchFamily="2" charset="-122"/>
                </a:endParaRPr>
              </a:p>
              <a:p>
                <a:pPr lvl="1">
                  <a:lnSpc>
                    <a:spcPct val="90000"/>
                  </a:lnSpc>
                  <a:spcBef>
                    <a:spcPct val="20000"/>
                  </a:spcBef>
                  <a:buFont typeface="Wingdings" panose="05000000000000000000" pitchFamily="2" charset="2"/>
                  <a:buChar char="n"/>
                </a:pPr>
                <a:endParaRPr lang="zh-CN" altLang="en-US" sz="2000" dirty="0">
                  <a:ea typeface="宋体" panose="02010600030101010101" pitchFamily="2" charset="-122"/>
                </a:endParaRPr>
              </a:p>
              <a:p>
                <a:pPr lvl="1">
                  <a:lnSpc>
                    <a:spcPct val="90000"/>
                  </a:lnSpc>
                  <a:spcBef>
                    <a:spcPct val="20000"/>
                  </a:spcBef>
                  <a:buFont typeface="Wingdings" panose="05000000000000000000" pitchFamily="2" charset="2"/>
                  <a:buChar char="n"/>
                </a:pPr>
                <a:endParaRPr lang="en-US" altLang="zh-CN" sz="2000" dirty="0">
                  <a:ea typeface="宋体" panose="02010600030101010101" pitchFamily="2" charset="-122"/>
                </a:endParaRPr>
              </a:p>
              <a:p>
                <a:pPr lvl="1">
                  <a:lnSpc>
                    <a:spcPct val="90000"/>
                  </a:lnSpc>
                  <a:spcBef>
                    <a:spcPct val="20000"/>
                  </a:spcBef>
                  <a:buFont typeface="Wingdings" panose="05000000000000000000" pitchFamily="2" charset="2"/>
                  <a:buChar char="n"/>
                </a:pPr>
                <a:endParaRPr lang="en-US" altLang="zh-CN" sz="2000" dirty="0">
                  <a:ea typeface="宋体" panose="02010600030101010101" pitchFamily="2" charset="-122"/>
                </a:endParaRPr>
              </a:p>
              <a:p>
                <a:pPr lvl="1">
                  <a:lnSpc>
                    <a:spcPct val="90000"/>
                  </a:lnSpc>
                  <a:spcBef>
                    <a:spcPct val="20000"/>
                  </a:spcBef>
                  <a:buFont typeface="Wingdings" panose="05000000000000000000" pitchFamily="2" charset="2"/>
                  <a:buChar char="n"/>
                </a:pPr>
                <a:endParaRPr lang="en-US" altLang="zh-CN" sz="2000" dirty="0">
                  <a:ea typeface="宋体" panose="02010600030101010101" pitchFamily="2" charset="-122"/>
                </a:endParaRPr>
              </a:p>
              <a:p>
                <a:pPr marL="742950" lvl="1" indent="-285750">
                  <a:lnSpc>
                    <a:spcPct val="90000"/>
                  </a:lnSpc>
                  <a:spcBef>
                    <a:spcPct val="20000"/>
                  </a:spcBef>
                  <a:buFont typeface="Arial" panose="020B0604020202020204" pitchFamily="34" charset="0"/>
                  <a:buNone/>
                </a:pPr>
                <a:endParaRPr lang="zh-CN" altLang="en-US" sz="2200" dirty="0">
                  <a:ea typeface="宋体" panose="02010600030101010101" pitchFamily="2" charset="-122"/>
                </a:endParaRPr>
              </a:p>
            </p:txBody>
          </p:sp>
        </mc:Choice>
        <mc:Fallback xmlns="">
          <p:sp>
            <p:nvSpPr>
              <p:cNvPr id="69635" name="Rectangle 3">
                <a:extLst>
                  <a:ext uri="{FF2B5EF4-FFF2-40B4-BE49-F238E27FC236}">
                    <a16:creationId xmlns:a16="http://schemas.microsoft.com/office/drawing/2014/main" id="{29D2C2BE-561F-4EA3-8171-C723E958BC44}"/>
                  </a:ext>
                </a:extLst>
              </p:cNvPr>
              <p:cNvSpPr>
                <a:spLocks noGrp="1" noRot="1" noChangeAspect="1" noMove="1" noResize="1" noEditPoints="1" noAdjustHandles="1" noChangeArrowheads="1" noChangeShapeType="1" noTextEdit="1"/>
              </p:cNvSpPr>
              <p:nvPr>
                <p:ph idx="1"/>
              </p:nvPr>
            </p:nvSpPr>
            <p:spPr>
              <a:xfrm>
                <a:off x="467544" y="1124744"/>
                <a:ext cx="8193856" cy="750888"/>
              </a:xfrm>
              <a:blipFill>
                <a:blip r:embed="rId3"/>
                <a:stretch>
                  <a:fillRect l="-521" t="-14634" b="-652033"/>
                </a:stretch>
              </a:blipFill>
            </p:spPr>
            <p:txBody>
              <a:bodyPr/>
              <a:lstStyle/>
              <a:p>
                <a:r>
                  <a:rPr lang="zh-CN" altLang="en-US">
                    <a:noFill/>
                  </a:rPr>
                  <a:t> </a:t>
                </a:r>
              </a:p>
            </p:txBody>
          </p:sp>
        </mc:Fallback>
      </mc:AlternateContent>
      <p:pic>
        <p:nvPicPr>
          <p:cNvPr id="69636" name="Picture 48">
            <a:extLst>
              <a:ext uri="{FF2B5EF4-FFF2-40B4-BE49-F238E27FC236}">
                <a16:creationId xmlns:a16="http://schemas.microsoft.com/office/drawing/2014/main" id="{B5E24D63-C6EC-436C-A257-2B837CA9B2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646238"/>
            <a:ext cx="51101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en-US" dirty="0"/>
              <a:t>关联模式的评估</a:t>
            </a:r>
            <a:endParaRPr lang="en-US" altLang="en-US" dirty="0"/>
          </a:p>
        </p:txBody>
      </p:sp>
      <p:sp>
        <p:nvSpPr>
          <p:cNvPr id="77827" name="Rectangle 3"/>
          <p:cNvSpPr>
            <a:spLocks noGrp="1" noChangeArrowheads="1"/>
          </p:cNvSpPr>
          <p:nvPr>
            <p:ph type="body" idx="1"/>
          </p:nvPr>
        </p:nvSpPr>
        <p:spPr/>
        <p:txBody>
          <a:bodyPr/>
          <a:lstStyle/>
          <a:p>
            <a:pPr>
              <a:buFont typeface="Wingdings" panose="05000000000000000000" pitchFamily="2" charset="2"/>
              <a:buChar char="n"/>
            </a:pPr>
            <a:r>
              <a:rPr lang="en-US" altLang="en-US" dirty="0" err="1"/>
              <a:t>关联</a:t>
            </a:r>
            <a:r>
              <a:rPr lang="zh-CN" altLang="en-US" dirty="0"/>
              <a:t>分析</a:t>
            </a:r>
            <a:r>
              <a:rPr lang="en-US" altLang="en-US" dirty="0" err="1"/>
              <a:t>算法可以产生大量的规则</a:t>
            </a:r>
            <a:r>
              <a:rPr lang="en-US" altLang="en-US" dirty="0"/>
              <a:t> </a:t>
            </a:r>
          </a:p>
          <a:p>
            <a:pPr lvl="1">
              <a:buFont typeface="Arial" panose="020B0604020202020204" pitchFamily="34" charset="0"/>
              <a:buNone/>
            </a:pPr>
            <a:endParaRPr lang="en-US" altLang="en-US" dirty="0"/>
          </a:p>
          <a:p>
            <a:pPr lvl="1">
              <a:buFont typeface="Arial" panose="020B0604020202020204" pitchFamily="34" charset="0"/>
              <a:buNone/>
            </a:pPr>
            <a:endParaRPr lang="en-US" altLang="en-US" dirty="0"/>
          </a:p>
          <a:p>
            <a:pPr>
              <a:buFont typeface="Wingdings" panose="05000000000000000000" pitchFamily="2" charset="2"/>
              <a:buChar char="n"/>
            </a:pPr>
            <a:r>
              <a:rPr lang="zh-CN" altLang="en-US" dirty="0"/>
              <a:t>如何评估发现的模式是否令人感兴趣？</a:t>
            </a:r>
            <a:endParaRPr lang="en-US" altLang="zh-CN" dirty="0"/>
          </a:p>
          <a:p>
            <a:pPr lvl="1"/>
            <a:r>
              <a:rPr lang="zh-CN" altLang="en-US" dirty="0">
                <a:latin typeface="+mn-ea"/>
              </a:rPr>
              <a:t>支持度</a:t>
            </a:r>
            <a:endParaRPr lang="en-US" altLang="zh-CN" dirty="0">
              <a:latin typeface="+mn-ea"/>
            </a:endParaRPr>
          </a:p>
          <a:p>
            <a:pPr lvl="1"/>
            <a:r>
              <a:rPr lang="zh-CN" altLang="en-US" dirty="0">
                <a:latin typeface="+mn-ea"/>
              </a:rPr>
              <a:t>置信度</a:t>
            </a:r>
            <a:endParaRPr lang="en-US" altLang="zh-CN" dirty="0">
              <a:latin typeface="+mn-ea"/>
            </a:endParaRPr>
          </a:p>
          <a:p>
            <a:pPr lvl="1"/>
            <a:r>
              <a:rPr lang="zh-CN" altLang="en-US" dirty="0">
                <a:latin typeface="+mn-ea"/>
              </a:rPr>
              <a:t>其他兴趣度度量？</a:t>
            </a:r>
            <a:endParaRPr lang="en-US" altLang="en-US" dirty="0">
              <a:latin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p:txBody>
          <a:bodyPr/>
          <a:lstStyle/>
          <a:p>
            <a:r>
              <a:rPr lang="zh-CN" altLang="en-US" dirty="0"/>
              <a:t>置信度的缺点</a:t>
            </a:r>
            <a:endParaRPr lang="en-US" altLang="en-US" dirty="0"/>
          </a:p>
        </p:txBody>
      </p:sp>
      <mc:AlternateContent xmlns:mc="http://schemas.openxmlformats.org/markup-compatibility/2006" xmlns:a14="http://schemas.microsoft.com/office/drawing/2010/main">
        <mc:Choice Requires="a14">
          <p:sp>
            <p:nvSpPr>
              <p:cNvPr id="81923" name="Rectangle 3"/>
              <p:cNvSpPr>
                <a:spLocks noGrp="1" noChangeArrowheads="1"/>
              </p:cNvSpPr>
              <p:nvPr>
                <p:ph type="body" idx="4294967295"/>
              </p:nvPr>
            </p:nvSpPr>
            <p:spPr/>
            <p:txBody>
              <a:bodyPr/>
              <a:lstStyle/>
              <a:p>
                <a:pPr>
                  <a:buFont typeface="Wingdings" panose="05000000000000000000" pitchFamily="2" charset="2"/>
                  <a:buChar char="n"/>
                </a:pPr>
                <a:r>
                  <a:rPr lang="en-US" altLang="en-US" dirty="0">
                    <a:latin typeface="+mn-ea"/>
                  </a:rPr>
                  <a:t>那么，我们真正想要什么样的规则呢?</a:t>
                </a:r>
              </a:p>
              <a:p>
                <a:pPr lvl="1"/>
                <a:r>
                  <a:rPr lang="zh-CN" altLang="en-US" sz="2800" dirty="0">
                    <a:latin typeface="+mn-ea"/>
                    <a:ea typeface="+mn-ea"/>
                  </a:rPr>
                  <a:t>置信度</a:t>
                </a:r>
                <a:r>
                  <a:rPr lang="en-US" altLang="en-US" sz="2800" dirty="0">
                    <a:latin typeface="+mn-ea"/>
                    <a:ea typeface="+mn-ea"/>
                  </a:rPr>
                  <a:t>(X </a:t>
                </a:r>
                <a:r>
                  <a:rPr lang="en-US" altLang="en-US" sz="2800" dirty="0">
                    <a:latin typeface="+mn-ea"/>
                    <a:ea typeface="+mn-ea"/>
                    <a:sym typeface="Symbol" panose="05050102010706020507" pitchFamily="18" charset="2"/>
                  </a:rPr>
                  <a:t> Y)</a:t>
                </a:r>
                <a:r>
                  <a:rPr lang="en-US" altLang="en-US" sz="2800" dirty="0">
                    <a:latin typeface="+mn-ea"/>
                    <a:ea typeface="+mn-ea"/>
                  </a:rPr>
                  <a:t> </a:t>
                </a:r>
                <a:r>
                  <a:rPr lang="en-US" altLang="en-US" sz="2800" dirty="0" err="1">
                    <a:latin typeface="+mn-ea"/>
                    <a:ea typeface="+mn-ea"/>
                  </a:rPr>
                  <a:t>应该足够高</a:t>
                </a:r>
                <a:r>
                  <a:rPr lang="en-US" altLang="en-US" sz="2800" dirty="0">
                    <a:latin typeface="+mn-ea"/>
                    <a:ea typeface="+mn-ea"/>
                  </a:rPr>
                  <a:t> </a:t>
                </a:r>
              </a:p>
              <a:p>
                <a:pPr lvl="2"/>
                <a:r>
                  <a:rPr lang="en-US" altLang="en-US" sz="2400" dirty="0">
                    <a:latin typeface="+mn-ea"/>
                    <a:ea typeface="+mn-ea"/>
                  </a:rPr>
                  <a:t> </a:t>
                </a:r>
                <a:r>
                  <a:rPr lang="en-US" altLang="en-US" sz="2400" dirty="0" err="1">
                    <a:latin typeface="+mn-ea"/>
                    <a:ea typeface="+mn-ea"/>
                  </a:rPr>
                  <a:t>为了确保买X的人更有可能买Y而不是不买Y</a:t>
                </a:r>
                <a:endParaRPr lang="en-US" altLang="en-US" sz="2400" dirty="0">
                  <a:latin typeface="+mn-ea"/>
                  <a:ea typeface="+mn-ea"/>
                </a:endParaRPr>
              </a:p>
              <a:p>
                <a:pPr marL="457200" lvl="1" indent="0">
                  <a:buNone/>
                </a:pPr>
                <a:endParaRPr lang="en-US" altLang="en-US" dirty="0">
                  <a:latin typeface="+mn-ea"/>
                  <a:ea typeface="+mn-ea"/>
                </a:endParaRPr>
              </a:p>
              <a:p>
                <a:pPr lvl="1"/>
                <a:r>
                  <a:rPr lang="zh-CN" altLang="en-US" sz="2800" dirty="0">
                    <a:latin typeface="+mn-ea"/>
                    <a:ea typeface="+mn-ea"/>
                  </a:rPr>
                  <a:t>置信度</a:t>
                </a:r>
                <a:r>
                  <a:rPr lang="en-US" altLang="en-US" sz="2800" dirty="0">
                    <a:latin typeface="+mn-ea"/>
                    <a:ea typeface="+mn-ea"/>
                  </a:rPr>
                  <a:t>(X </a:t>
                </a:r>
                <a:r>
                  <a:rPr lang="en-US" altLang="en-US" sz="2800" dirty="0">
                    <a:latin typeface="+mn-ea"/>
                    <a:ea typeface="+mn-ea"/>
                    <a:sym typeface="Symbol" panose="05050102010706020507" pitchFamily="18" charset="2"/>
                  </a:rPr>
                  <a:t> Y) &gt; </a:t>
                </a:r>
                <a:r>
                  <a:rPr lang="zh-CN" altLang="en-US" sz="2800" dirty="0">
                    <a:latin typeface="+mn-ea"/>
                    <a:ea typeface="+mn-ea"/>
                    <a:sym typeface="Symbol" panose="05050102010706020507" pitchFamily="18" charset="2"/>
                  </a:rPr>
                  <a:t>支持度</a:t>
                </a:r>
                <a:r>
                  <a:rPr lang="en-US" altLang="en-US" sz="2800" dirty="0">
                    <a:latin typeface="+mn-ea"/>
                    <a:ea typeface="+mn-ea"/>
                    <a:sym typeface="Symbol" panose="05050102010706020507" pitchFamily="18" charset="2"/>
                  </a:rPr>
                  <a:t>(Y) </a:t>
                </a:r>
              </a:p>
              <a:p>
                <a:pPr lvl="2"/>
                <a:r>
                  <a:rPr lang="en-US" altLang="en-US" sz="2400" dirty="0">
                    <a:latin typeface="+mn-ea"/>
                    <a:ea typeface="+mn-ea"/>
                    <a:sym typeface="Symbol" panose="05050102010706020507" pitchFamily="18" charset="2"/>
                  </a:rPr>
                  <a:t> </a:t>
                </a:r>
                <a:r>
                  <a:rPr lang="en-US" altLang="en-US" sz="2400" dirty="0" err="1">
                    <a:latin typeface="+mn-ea"/>
                    <a:ea typeface="+mn-ea"/>
                    <a:sym typeface="Symbol" panose="05050102010706020507" pitchFamily="18" charset="2"/>
                  </a:rPr>
                  <a:t>否则，规则会产生误导，因为项X实际上减少了项Y在同一事务中的机会</a:t>
                </a:r>
                <a:endParaRPr lang="en-US" altLang="en-US" sz="2400" dirty="0">
                  <a:latin typeface="+mn-ea"/>
                  <a:ea typeface="+mn-ea"/>
                  <a:sym typeface="Symbol" panose="05050102010706020507" pitchFamily="18" charset="2"/>
                </a:endParaRPr>
              </a:p>
              <a:p>
                <a:pPr lvl="2"/>
                <a:endParaRPr lang="en-US" altLang="en-US" dirty="0">
                  <a:latin typeface="+mn-ea"/>
                  <a:ea typeface="+mn-ea"/>
                  <a:sym typeface="Symbol" panose="05050102010706020507" pitchFamily="18" charset="2"/>
                </a:endParaRPr>
              </a:p>
              <a:p>
                <a:pPr>
                  <a:buFont typeface="Wingdings" panose="05000000000000000000" pitchFamily="2" charset="2"/>
                  <a:buChar char="n"/>
                </a:pPr>
                <a:r>
                  <a:rPr lang="zh-CN" altLang="en-US" dirty="0">
                    <a:latin typeface="+mn-ea"/>
                  </a:rPr>
                  <a:t>回顾置信度定义，缺乏考虑</a:t>
                </a:r>
                <a:r>
                  <a:rPr lang="zh-CN" altLang="en-US" dirty="0">
                    <a:latin typeface="+mn-ea"/>
                    <a:sym typeface="Symbol" panose="05050102010706020507" pitchFamily="18" charset="2"/>
                  </a:rPr>
                  <a:t>支持度</a:t>
                </a:r>
                <a:r>
                  <a:rPr lang="en-US" altLang="en-US" dirty="0">
                    <a:latin typeface="+mn-ea"/>
                    <a:sym typeface="Symbol" panose="05050102010706020507" pitchFamily="18" charset="2"/>
                  </a:rPr>
                  <a:t>(Y)</a:t>
                </a:r>
                <a:r>
                  <a:rPr lang="en-US" altLang="zh-CN" dirty="0">
                    <a:latin typeface="+mn-ea"/>
                  </a:rPr>
                  <a:t> </a:t>
                </a:r>
                <a:r>
                  <a:rPr lang="zh-CN" altLang="en-US" dirty="0">
                    <a:latin typeface="+mn-ea"/>
                  </a:rPr>
                  <a:t>：</a:t>
                </a:r>
                <a:endParaRPr lang="en-US" altLang="en-US" dirty="0">
                  <a:latin typeface="+mn-ea"/>
                </a:endParaRPr>
              </a:p>
              <a:p>
                <a:pPr marL="508000" lvl="1" indent="0" algn="ctr">
                  <a:buNone/>
                </a:pPr>
                <a:r>
                  <a:rPr lang="en-US" altLang="en-US" dirty="0">
                    <a:solidFill>
                      <a:srgbClr val="000000"/>
                    </a:solidFill>
                    <a:latin typeface="+mn-ea"/>
                  </a:rPr>
                  <a:t>c</a:t>
                </a:r>
                <a14:m>
                  <m:oMath xmlns:m="http://schemas.openxmlformats.org/officeDocument/2006/math">
                    <m:d>
                      <m:dPr>
                        <m:ctrlPr>
                          <a:rPr lang="en-US" altLang="en-US" i="1">
                            <a:solidFill>
                              <a:srgbClr val="000000"/>
                            </a:solidFill>
                            <a:latin typeface="Cambria Math" panose="02040503050406030204" pitchFamily="18" charset="0"/>
                          </a:rPr>
                        </m:ctrlPr>
                      </m:dPr>
                      <m:e>
                        <m:r>
                          <a:rPr lang="en-US" altLang="en-US" i="1">
                            <a:solidFill>
                              <a:srgbClr val="000000"/>
                            </a:solidFill>
                            <a:latin typeface="Cambria Math" panose="02040503050406030204" pitchFamily="18" charset="0"/>
                          </a:rPr>
                          <m:t>𝑋</m:t>
                        </m:r>
                        <m:r>
                          <a:rPr lang="en-US" altLang="en-US" i="1">
                            <a:solidFill>
                              <a:srgbClr val="000000"/>
                            </a:solidFill>
                            <a:latin typeface="Cambria Math" panose="02040503050406030204" pitchFamily="18" charset="0"/>
                          </a:rPr>
                          <m:t>→</m:t>
                        </m:r>
                        <m:r>
                          <a:rPr lang="en-US" altLang="en-US" i="1">
                            <a:solidFill>
                              <a:srgbClr val="000000"/>
                            </a:solidFill>
                            <a:latin typeface="Cambria Math" panose="02040503050406030204" pitchFamily="18" charset="0"/>
                          </a:rPr>
                          <m:t>𝑌</m:t>
                        </m:r>
                      </m:e>
                    </m:d>
                    <m:r>
                      <a:rPr lang="en-US" altLang="en-US" i="1">
                        <a:solidFill>
                          <a:srgbClr val="000000"/>
                        </a:solidFill>
                        <a:latin typeface="Cambria Math" panose="02040503050406030204" pitchFamily="18" charset="0"/>
                      </a:rPr>
                      <m:t>=</m:t>
                    </m:r>
                    <m:r>
                      <a:rPr lang="en-US" altLang="en-US" i="1">
                        <a:solidFill>
                          <a:srgbClr val="000000"/>
                        </a:solidFill>
                        <a:latin typeface="Cambria Math" panose="02040503050406030204" pitchFamily="18" charset="0"/>
                      </a:rPr>
                      <m:t>𝑃</m:t>
                    </m:r>
                    <m:d>
                      <m:dPr>
                        <m:ctrlPr>
                          <a:rPr lang="en-US" altLang="en-US" i="1">
                            <a:solidFill>
                              <a:srgbClr val="000000"/>
                            </a:solidFill>
                            <a:latin typeface="Cambria Math" panose="02040503050406030204" pitchFamily="18" charset="0"/>
                          </a:rPr>
                        </m:ctrlPr>
                      </m:dPr>
                      <m:e>
                        <m:r>
                          <a:rPr lang="en-US" altLang="en-US" i="1">
                            <a:solidFill>
                              <a:srgbClr val="000000"/>
                            </a:solidFill>
                            <a:latin typeface="Cambria Math" panose="02040503050406030204" pitchFamily="18" charset="0"/>
                          </a:rPr>
                          <m:t>𝑌</m:t>
                        </m:r>
                      </m:e>
                      <m:e>
                        <m:r>
                          <a:rPr lang="en-US" altLang="en-US" i="1">
                            <a:solidFill>
                              <a:srgbClr val="000000"/>
                            </a:solidFill>
                            <a:latin typeface="Cambria Math" panose="02040503050406030204" pitchFamily="18" charset="0"/>
                          </a:rPr>
                          <m:t>𝑋</m:t>
                        </m:r>
                      </m:e>
                    </m:d>
                    <m:r>
                      <a:rPr lang="en-US" altLang="en-US" i="1">
                        <a:solidFill>
                          <a:srgbClr val="000000"/>
                        </a:solidFill>
                        <a:latin typeface="Cambria Math" panose="02040503050406030204" pitchFamily="18" charset="0"/>
                      </a:rPr>
                      <m:t>=</m:t>
                    </m:r>
                    <m:f>
                      <m:fPr>
                        <m:ctrlPr>
                          <a:rPr lang="en-US" altLang="en-US" i="1">
                            <a:solidFill>
                              <a:srgbClr val="000000"/>
                            </a:solidFill>
                            <a:latin typeface="Cambria Math" panose="02040503050406030204" pitchFamily="18" charset="0"/>
                          </a:rPr>
                        </m:ctrlPr>
                      </m:fPr>
                      <m:num>
                        <m:r>
                          <a:rPr lang="en-US" altLang="en-US" b="0" i="1" smtClean="0">
                            <a:solidFill>
                              <a:srgbClr val="000000"/>
                            </a:solidFill>
                            <a:latin typeface="Cambria Math" panose="02040503050406030204" pitchFamily="18" charset="0"/>
                          </a:rPr>
                          <m:t>𝑃</m:t>
                        </m:r>
                        <m:d>
                          <m:dPr>
                            <m:ctrlPr>
                              <a:rPr lang="en-US" altLang="en-US" i="1">
                                <a:solidFill>
                                  <a:srgbClr val="000000"/>
                                </a:solidFill>
                                <a:latin typeface="Cambria Math" panose="02040503050406030204" pitchFamily="18" charset="0"/>
                              </a:rPr>
                            </m:ctrlPr>
                          </m:dPr>
                          <m:e>
                            <m:r>
                              <a:rPr lang="en-US" altLang="en-US" i="1">
                                <a:solidFill>
                                  <a:srgbClr val="000000"/>
                                </a:solidFill>
                                <a:latin typeface="Cambria Math" panose="02040503050406030204" pitchFamily="18" charset="0"/>
                              </a:rPr>
                              <m:t>𝑋</m:t>
                            </m:r>
                            <m:r>
                              <a:rPr lang="en-US" altLang="en-US" i="1">
                                <a:solidFill>
                                  <a:srgbClr val="000000"/>
                                </a:solidFill>
                                <a:latin typeface="Cambria Math" panose="02040503050406030204" pitchFamily="18" charset="0"/>
                              </a:rPr>
                              <m:t>,</m:t>
                            </m:r>
                            <m:r>
                              <a:rPr lang="en-US" altLang="en-US" i="1">
                                <a:solidFill>
                                  <a:srgbClr val="000000"/>
                                </a:solidFill>
                                <a:latin typeface="Cambria Math" panose="02040503050406030204" pitchFamily="18" charset="0"/>
                              </a:rPr>
                              <m:t>𝑌</m:t>
                            </m:r>
                          </m:e>
                        </m:d>
                      </m:num>
                      <m:den>
                        <m:r>
                          <a:rPr lang="en-US" altLang="en-US" b="0" i="1" smtClean="0">
                            <a:solidFill>
                              <a:srgbClr val="000000"/>
                            </a:solidFill>
                            <a:latin typeface="Cambria Math" panose="02040503050406030204" pitchFamily="18" charset="0"/>
                          </a:rPr>
                          <m:t>𝑃</m:t>
                        </m:r>
                        <m:d>
                          <m:dPr>
                            <m:ctrlPr>
                              <a:rPr lang="en-US" altLang="en-US" i="1">
                                <a:solidFill>
                                  <a:srgbClr val="000000"/>
                                </a:solidFill>
                                <a:latin typeface="Cambria Math" panose="02040503050406030204" pitchFamily="18" charset="0"/>
                              </a:rPr>
                            </m:ctrlPr>
                          </m:dPr>
                          <m:e>
                            <m:r>
                              <a:rPr lang="en-US" altLang="en-US" i="1">
                                <a:solidFill>
                                  <a:srgbClr val="000000"/>
                                </a:solidFill>
                                <a:latin typeface="Cambria Math" panose="02040503050406030204" pitchFamily="18" charset="0"/>
                              </a:rPr>
                              <m:t>𝑋</m:t>
                            </m:r>
                          </m:e>
                        </m:d>
                      </m:den>
                    </m:f>
                  </m:oMath>
                </a14:m>
                <a:endParaRPr lang="en-US" altLang="en-US" dirty="0">
                  <a:latin typeface="+mn-ea"/>
                </a:endParaRPr>
              </a:p>
              <a:p>
                <a:pPr lvl="2">
                  <a:buNone/>
                </a:pPr>
                <a:endParaRPr lang="en-US" altLang="en-US" dirty="0">
                  <a:latin typeface="+mn-ea"/>
                  <a:ea typeface="+mn-ea"/>
                  <a:sym typeface="Symbol" panose="05050102010706020507" pitchFamily="18" charset="2"/>
                </a:endParaRPr>
              </a:p>
              <a:p>
                <a:pPr lvl="2"/>
                <a:endParaRPr lang="en-US" altLang="en-US" dirty="0">
                  <a:latin typeface="+mn-ea"/>
                  <a:ea typeface="+mn-ea"/>
                  <a:sym typeface="Symbol" panose="05050102010706020507" pitchFamily="18" charset="2"/>
                </a:endParaRPr>
              </a:p>
            </p:txBody>
          </p:sp>
        </mc:Choice>
        <mc:Fallback xmlns="">
          <p:sp>
            <p:nvSpPr>
              <p:cNvPr id="81923" name="Rectangle 3"/>
              <p:cNvSpPr>
                <a:spLocks noGrp="1" noRot="1" noChangeAspect="1" noMove="1" noResize="1" noEditPoints="1" noAdjustHandles="1" noChangeArrowheads="1" noChangeShapeType="1" noTextEdit="1"/>
              </p:cNvSpPr>
              <p:nvPr>
                <p:ph type="body" idx="4294967295"/>
              </p:nvPr>
            </p:nvSpPr>
            <p:spPr>
              <a:blipFill>
                <a:blip r:embed="rId2"/>
                <a:stretch>
                  <a:fillRect l="-733" t="-1412"/>
                </a:stretch>
              </a:blipFill>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p:txBody>
          <a:bodyPr/>
          <a:lstStyle/>
          <a:p>
            <a:r>
              <a:rPr lang="en-US" altLang="en-US"/>
              <a:t>统计独立性</a:t>
            </a:r>
          </a:p>
        </p:txBody>
      </p:sp>
      <p:sp>
        <p:nvSpPr>
          <p:cNvPr id="82947" name="Rectangle 3"/>
          <p:cNvSpPr>
            <a:spLocks noGrp="1" noChangeArrowheads="1"/>
          </p:cNvSpPr>
          <p:nvPr>
            <p:ph type="body" idx="4294967295"/>
          </p:nvPr>
        </p:nvSpPr>
        <p:spPr/>
        <p:txBody>
          <a:bodyPr/>
          <a:lstStyle/>
          <a:p>
            <a:pPr>
              <a:buFont typeface="Wingdings" panose="05000000000000000000" pitchFamily="2" charset="2"/>
              <a:buChar char="n"/>
            </a:pPr>
            <a:r>
              <a:rPr lang="zh-CN" altLang="en-US" dirty="0"/>
              <a:t>如果</a:t>
            </a:r>
            <a:r>
              <a:rPr lang="en-US" altLang="zh-CN" b="1" dirty="0">
                <a:solidFill>
                  <a:srgbClr val="0070C0"/>
                </a:solidFill>
              </a:rPr>
              <a:t>X</a:t>
            </a:r>
            <a:r>
              <a:rPr lang="zh-CN" altLang="en-US" b="1" dirty="0">
                <a:solidFill>
                  <a:srgbClr val="0070C0"/>
                </a:solidFill>
              </a:rPr>
              <a:t>和</a:t>
            </a:r>
            <a:r>
              <a:rPr lang="en-US" altLang="zh-CN" b="1" dirty="0">
                <a:solidFill>
                  <a:srgbClr val="0070C0"/>
                </a:solidFill>
              </a:rPr>
              <a:t>Y</a:t>
            </a:r>
            <a:r>
              <a:rPr lang="zh-CN" altLang="en-US" b="1" dirty="0">
                <a:solidFill>
                  <a:srgbClr val="0070C0"/>
                </a:solidFill>
              </a:rPr>
              <a:t>是独立的</a:t>
            </a:r>
            <a:endParaRPr lang="en-US" altLang="zh-CN" b="1" dirty="0">
              <a:solidFill>
                <a:srgbClr val="0070C0"/>
              </a:solidFill>
            </a:endParaRPr>
          </a:p>
          <a:p>
            <a:pPr lvl="1"/>
            <a:r>
              <a:rPr lang="en-US" altLang="en-US" dirty="0">
                <a:solidFill>
                  <a:srgbClr val="000000"/>
                </a:solidFill>
                <a:sym typeface="Symbol" panose="05050102010706020507" pitchFamily="18" charset="2"/>
              </a:rPr>
              <a:t>P(Y|X) = P(Y)</a:t>
            </a:r>
          </a:p>
          <a:p>
            <a:pPr lvl="1"/>
            <a:r>
              <a:rPr lang="en-US" altLang="en-US" dirty="0">
                <a:solidFill>
                  <a:srgbClr val="000000"/>
                </a:solidFill>
                <a:sym typeface="Symbol" panose="05050102010706020507" pitchFamily="18" charset="2"/>
              </a:rPr>
              <a:t>P(X,Y) = P(X)  P(Y)</a:t>
            </a:r>
          </a:p>
          <a:p>
            <a:pPr lvl="1"/>
            <a:r>
              <a:rPr lang="zh-CN" altLang="en-US" sz="2800" b="1" dirty="0">
                <a:solidFill>
                  <a:srgbClr val="0070C0"/>
                </a:solidFill>
              </a:rPr>
              <a:t>置信度</a:t>
            </a:r>
            <a:r>
              <a:rPr lang="en-US" altLang="en-US" sz="2800" b="1" dirty="0">
                <a:solidFill>
                  <a:srgbClr val="0070C0"/>
                </a:solidFill>
              </a:rPr>
              <a:t>(X </a:t>
            </a:r>
            <a:r>
              <a:rPr lang="en-US" altLang="en-US" sz="2800" b="1" dirty="0">
                <a:solidFill>
                  <a:srgbClr val="0070C0"/>
                </a:solidFill>
                <a:sym typeface="Symbol" panose="05050102010706020507" pitchFamily="18" charset="2"/>
              </a:rPr>
              <a:t> Y) = </a:t>
            </a:r>
            <a:r>
              <a:rPr lang="zh-CN" altLang="en-US" sz="2800" b="1" dirty="0">
                <a:solidFill>
                  <a:srgbClr val="0070C0"/>
                </a:solidFill>
                <a:sym typeface="Symbol" panose="05050102010706020507" pitchFamily="18" charset="2"/>
              </a:rPr>
              <a:t>支持度</a:t>
            </a:r>
            <a:r>
              <a:rPr lang="en-US" altLang="en-US" sz="2800" b="1" dirty="0">
                <a:solidFill>
                  <a:srgbClr val="0070C0"/>
                </a:solidFill>
                <a:sym typeface="Symbol" panose="05050102010706020507" pitchFamily="18" charset="2"/>
              </a:rPr>
              <a:t>(Y) </a:t>
            </a:r>
            <a:br>
              <a:rPr lang="en-US" altLang="en-US" dirty="0">
                <a:sym typeface="Symbol" panose="05050102010706020507" pitchFamily="18" charset="2"/>
              </a:rPr>
            </a:br>
            <a:endParaRPr lang="en-US" altLang="en-US" dirty="0">
              <a:sym typeface="Symbol" panose="05050102010706020507" pitchFamily="18" charset="2"/>
            </a:endParaRPr>
          </a:p>
          <a:p>
            <a:pPr marL="292100" lvl="1" indent="-292100">
              <a:buSzPct val="75000"/>
              <a:buFont typeface="Wingdings" panose="05000000000000000000" pitchFamily="2" charset="2"/>
              <a:buChar char="n"/>
            </a:pPr>
            <a:r>
              <a:rPr lang="en-US" altLang="en-US" sz="2800" dirty="0">
                <a:ea typeface="+mn-ea"/>
                <a:cs typeface="+mn-cs"/>
                <a:sym typeface="Symbol" panose="05050102010706020507" pitchFamily="18" charset="2"/>
              </a:rPr>
              <a:t>If P(X,Y) &gt; P(X)  P(Y) </a:t>
            </a:r>
            <a:r>
              <a:rPr lang="zh-CN" altLang="en-US" sz="2800" dirty="0">
                <a:ea typeface="+mn-ea"/>
                <a:cs typeface="+mn-cs"/>
                <a:sym typeface="Symbol" panose="05050102010706020507" pitchFamily="18" charset="2"/>
              </a:rPr>
              <a:t>，即 </a:t>
            </a:r>
            <a:r>
              <a:rPr lang="en-US" altLang="en-US" sz="2800" dirty="0">
                <a:ea typeface="+mn-ea"/>
                <a:cs typeface="+mn-cs"/>
                <a:sym typeface="Symbol" panose="05050102010706020507" pitchFamily="18" charset="2"/>
              </a:rPr>
              <a:t>P(Y|X) &gt; P(Y)</a:t>
            </a:r>
          </a:p>
          <a:p>
            <a:pPr lvl="1"/>
            <a:r>
              <a:rPr lang="en-US" altLang="en-US" sz="2800" b="1" dirty="0" err="1">
                <a:solidFill>
                  <a:srgbClr val="0070C0"/>
                </a:solidFill>
                <a:sym typeface="Symbol" panose="05050102010706020507" pitchFamily="18" charset="2"/>
              </a:rPr>
              <a:t>X和Y正相关</a:t>
            </a:r>
            <a:endParaRPr lang="en-US" altLang="en-US" sz="2800" b="1" dirty="0">
              <a:solidFill>
                <a:srgbClr val="0070C0"/>
              </a:solidFill>
              <a:sym typeface="Symbol" panose="05050102010706020507" pitchFamily="18" charset="2"/>
            </a:endParaRPr>
          </a:p>
          <a:p>
            <a:pPr lvl="1"/>
            <a:endParaRPr lang="en-US" altLang="en-US" sz="2800" b="1" dirty="0">
              <a:solidFill>
                <a:srgbClr val="0070C0"/>
              </a:solidFill>
              <a:sym typeface="Symbol" panose="05050102010706020507" pitchFamily="18" charset="2"/>
            </a:endParaRPr>
          </a:p>
          <a:p>
            <a:pPr marL="292100" lvl="1" indent="-292100">
              <a:buSzPct val="75000"/>
              <a:buFont typeface="Wingdings" panose="05000000000000000000" pitchFamily="2" charset="2"/>
              <a:buChar char="n"/>
            </a:pPr>
            <a:r>
              <a:rPr lang="en-US" altLang="en-US" sz="2800" dirty="0">
                <a:ea typeface="+mn-ea"/>
                <a:cs typeface="+mn-cs"/>
                <a:sym typeface="Symbol" panose="05050102010706020507" pitchFamily="18" charset="2"/>
              </a:rPr>
              <a:t>If P(X,Y) &lt; P(X)  P(Y) , </a:t>
            </a:r>
            <a:r>
              <a:rPr lang="zh-CN" altLang="en-US" sz="2800" dirty="0">
                <a:ea typeface="+mn-ea"/>
                <a:cs typeface="+mn-cs"/>
                <a:sym typeface="Symbol" panose="05050102010706020507" pitchFamily="18" charset="2"/>
              </a:rPr>
              <a:t>即 </a:t>
            </a:r>
            <a:r>
              <a:rPr lang="en-US" altLang="en-US" sz="2800" dirty="0">
                <a:ea typeface="+mn-ea"/>
                <a:cs typeface="+mn-cs"/>
                <a:sym typeface="Symbol" panose="05050102010706020507" pitchFamily="18" charset="2"/>
              </a:rPr>
              <a:t>P(Y|X) &lt; P(Y)</a:t>
            </a:r>
          </a:p>
          <a:p>
            <a:pPr lvl="1"/>
            <a:r>
              <a:rPr lang="en-US" altLang="en-US" sz="2800" b="1" dirty="0" err="1">
                <a:solidFill>
                  <a:srgbClr val="0070C0"/>
                </a:solidFill>
                <a:sym typeface="Symbol" panose="05050102010706020507" pitchFamily="18" charset="2"/>
              </a:rPr>
              <a:t>X和Y负相关</a:t>
            </a:r>
            <a:endParaRPr lang="en-US" altLang="en-US" sz="2800" b="1" dirty="0">
              <a:solidFill>
                <a:srgbClr val="0070C0"/>
              </a:solidFill>
              <a:sym typeface="Symbol" panose="05050102010706020507" pitchFamily="18" charset="2"/>
            </a:endParaRPr>
          </a:p>
          <a:p>
            <a:pPr lvl="1">
              <a:buFont typeface="Arial" panose="020B0604020202020204" pitchFamily="34" charset="0"/>
              <a:buNone/>
            </a:pPr>
            <a:endParaRPr lang="en-US" altLang="en-US" dirty="0">
              <a:sym typeface="Symbol" panose="05050102010706020507" pitchFamily="18" charset="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p:txBody>
          <a:bodyPr/>
          <a:lstStyle/>
          <a:p>
            <a:r>
              <a:rPr lang="zh-CN" altLang="en-US" dirty="0"/>
              <a:t>兴趣度度量</a:t>
            </a:r>
            <a:endParaRPr lang="en-US"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F4385DE-55D8-4D24-89D1-947CAA1ADA2C}"/>
                  </a:ext>
                </a:extLst>
              </p:cNvPr>
              <p:cNvSpPr/>
              <p:nvPr/>
            </p:nvSpPr>
            <p:spPr>
              <a:xfrm>
                <a:off x="409832" y="1015282"/>
                <a:ext cx="5498236" cy="778675"/>
              </a:xfrm>
              <a:prstGeom prst="rect">
                <a:avLst/>
              </a:prstGeom>
            </p:spPr>
            <p:txBody>
              <a:bodyPr wrap="none">
                <a:spAutoFit/>
              </a:bodyPr>
              <a:lstStyle/>
              <a:p>
                <a:r>
                  <a:rPr lang="zh-CN" altLang="en-US" sz="2400" b="0" dirty="0">
                    <a:solidFill>
                      <a:srgbClr val="000000"/>
                    </a:solidFill>
                    <a:latin typeface="+mn-ea"/>
                  </a:rPr>
                  <a:t>置信度 </a:t>
                </a:r>
                <a:r>
                  <a:rPr lang="en-US" altLang="en-US" sz="2400" b="0" i="1" dirty="0">
                    <a:solidFill>
                      <a:srgbClr val="000000"/>
                    </a:solidFill>
                    <a:latin typeface="+mn-ea"/>
                  </a:rPr>
                  <a:t>Confidence</a:t>
                </a:r>
                <a14:m>
                  <m:oMath xmlns:m="http://schemas.openxmlformats.org/officeDocument/2006/math">
                    <m:r>
                      <a:rPr lang="en-US" altLang="en-US" sz="2800" i="1">
                        <a:solidFill>
                          <a:srgbClr val="000000"/>
                        </a:solidFill>
                        <a:latin typeface="Cambria Math" panose="02040503050406030204" pitchFamily="18" charset="0"/>
                      </a:rPr>
                      <m:t>=</m:t>
                    </m:r>
                    <m:r>
                      <a:rPr lang="en-US" altLang="en-US" sz="2800" i="1">
                        <a:solidFill>
                          <a:srgbClr val="000000"/>
                        </a:solidFill>
                        <a:latin typeface="Cambria Math" panose="02040503050406030204" pitchFamily="18" charset="0"/>
                      </a:rPr>
                      <m:t>𝑃</m:t>
                    </m:r>
                    <m:d>
                      <m:dPr>
                        <m:ctrlPr>
                          <a:rPr lang="en-US" altLang="en-US" sz="2800" i="1">
                            <a:solidFill>
                              <a:srgbClr val="000000"/>
                            </a:solidFill>
                            <a:latin typeface="Cambria Math" panose="02040503050406030204" pitchFamily="18" charset="0"/>
                          </a:rPr>
                        </m:ctrlPr>
                      </m:dPr>
                      <m:e>
                        <m:r>
                          <a:rPr lang="en-US" altLang="en-US" sz="2800" i="1">
                            <a:solidFill>
                              <a:srgbClr val="000000"/>
                            </a:solidFill>
                            <a:latin typeface="Cambria Math" panose="02040503050406030204" pitchFamily="18" charset="0"/>
                          </a:rPr>
                          <m:t>𝑌</m:t>
                        </m:r>
                      </m:e>
                      <m:e>
                        <m:r>
                          <a:rPr lang="en-US" altLang="en-US" sz="2800" i="1">
                            <a:solidFill>
                              <a:srgbClr val="000000"/>
                            </a:solidFill>
                            <a:latin typeface="Cambria Math" panose="02040503050406030204" pitchFamily="18" charset="0"/>
                          </a:rPr>
                          <m:t>𝑋</m:t>
                        </m:r>
                      </m:e>
                    </m:d>
                    <m:r>
                      <a:rPr lang="en-US" altLang="en-US" sz="2800" i="1">
                        <a:solidFill>
                          <a:srgbClr val="000000"/>
                        </a:solidFill>
                        <a:latin typeface="Cambria Math" panose="02040503050406030204" pitchFamily="18" charset="0"/>
                      </a:rPr>
                      <m:t>=</m:t>
                    </m:r>
                    <m:f>
                      <m:fPr>
                        <m:ctrlPr>
                          <a:rPr lang="en-US" altLang="en-US" sz="2800" i="1">
                            <a:solidFill>
                              <a:srgbClr val="000000"/>
                            </a:solidFill>
                            <a:latin typeface="Cambria Math" panose="02040503050406030204" pitchFamily="18" charset="0"/>
                          </a:rPr>
                        </m:ctrlPr>
                      </m:fPr>
                      <m:num>
                        <m:r>
                          <a:rPr lang="en-US" altLang="en-US" sz="2800" b="0" i="1">
                            <a:solidFill>
                              <a:srgbClr val="000000"/>
                            </a:solidFill>
                            <a:latin typeface="Cambria Math" panose="02040503050406030204" pitchFamily="18" charset="0"/>
                          </a:rPr>
                          <m:t>𝑃</m:t>
                        </m:r>
                        <m:d>
                          <m:dPr>
                            <m:ctrlPr>
                              <a:rPr lang="en-US" altLang="en-US" sz="2800" i="1">
                                <a:solidFill>
                                  <a:srgbClr val="000000"/>
                                </a:solidFill>
                                <a:latin typeface="Cambria Math" panose="02040503050406030204" pitchFamily="18" charset="0"/>
                              </a:rPr>
                            </m:ctrlPr>
                          </m:dPr>
                          <m:e>
                            <m:r>
                              <a:rPr lang="en-US" altLang="en-US" sz="2800" i="1">
                                <a:solidFill>
                                  <a:srgbClr val="000000"/>
                                </a:solidFill>
                                <a:latin typeface="Cambria Math" panose="02040503050406030204" pitchFamily="18" charset="0"/>
                              </a:rPr>
                              <m:t>𝑋</m:t>
                            </m:r>
                            <m:r>
                              <a:rPr lang="en-US" altLang="en-US" sz="2800" i="1">
                                <a:solidFill>
                                  <a:srgbClr val="000000"/>
                                </a:solidFill>
                                <a:latin typeface="Cambria Math" panose="02040503050406030204" pitchFamily="18" charset="0"/>
                              </a:rPr>
                              <m:t>,</m:t>
                            </m:r>
                            <m:r>
                              <a:rPr lang="en-US" altLang="en-US" sz="2800" i="1">
                                <a:solidFill>
                                  <a:srgbClr val="000000"/>
                                </a:solidFill>
                                <a:latin typeface="Cambria Math" panose="02040503050406030204" pitchFamily="18" charset="0"/>
                              </a:rPr>
                              <m:t>𝑌</m:t>
                            </m:r>
                          </m:e>
                        </m:d>
                      </m:num>
                      <m:den>
                        <m:r>
                          <a:rPr lang="en-US" altLang="en-US" sz="2800" b="0" i="1">
                            <a:solidFill>
                              <a:srgbClr val="000000"/>
                            </a:solidFill>
                            <a:latin typeface="Cambria Math" panose="02040503050406030204" pitchFamily="18" charset="0"/>
                          </a:rPr>
                          <m:t>𝑃</m:t>
                        </m:r>
                        <m:d>
                          <m:dPr>
                            <m:ctrlPr>
                              <a:rPr lang="en-US" altLang="en-US" sz="2800" i="1">
                                <a:solidFill>
                                  <a:srgbClr val="000000"/>
                                </a:solidFill>
                                <a:latin typeface="Cambria Math" panose="02040503050406030204" pitchFamily="18" charset="0"/>
                              </a:rPr>
                            </m:ctrlPr>
                          </m:dPr>
                          <m:e>
                            <m:r>
                              <a:rPr lang="en-US" altLang="en-US" sz="2800" i="1">
                                <a:solidFill>
                                  <a:srgbClr val="000000"/>
                                </a:solidFill>
                                <a:latin typeface="Cambria Math" panose="02040503050406030204" pitchFamily="18" charset="0"/>
                              </a:rPr>
                              <m:t>𝑋</m:t>
                            </m:r>
                          </m:e>
                        </m:d>
                      </m:den>
                    </m:f>
                  </m:oMath>
                </a14:m>
                <a:endParaRPr lang="zh-CN" altLang="en-US" sz="2400" dirty="0"/>
              </a:p>
            </p:txBody>
          </p:sp>
        </mc:Choice>
        <mc:Fallback xmlns="">
          <p:sp>
            <p:nvSpPr>
              <p:cNvPr id="4" name="矩形 3">
                <a:extLst>
                  <a:ext uri="{FF2B5EF4-FFF2-40B4-BE49-F238E27FC236}">
                    <a16:creationId xmlns:a16="http://schemas.microsoft.com/office/drawing/2014/main" id="{DF4385DE-55D8-4D24-89D1-947CAA1ADA2C}"/>
                  </a:ext>
                </a:extLst>
              </p:cNvPr>
              <p:cNvSpPr>
                <a:spLocks noRot="1" noChangeAspect="1" noMove="1" noResize="1" noEditPoints="1" noAdjustHandles="1" noChangeArrowheads="1" noChangeShapeType="1" noTextEdit="1"/>
              </p:cNvSpPr>
              <p:nvPr/>
            </p:nvSpPr>
            <p:spPr>
              <a:xfrm>
                <a:off x="409832" y="1015282"/>
                <a:ext cx="5498236" cy="778675"/>
              </a:xfrm>
              <a:prstGeom prst="rect">
                <a:avLst/>
              </a:prstGeom>
              <a:blipFill>
                <a:blip r:embed="rId3"/>
                <a:stretch>
                  <a:fillRect l="-166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A420F30-98A8-4EFE-AB12-E14660C808F4}"/>
              </a:ext>
            </a:extLst>
          </p:cNvPr>
          <p:cNvSpPr txBox="1"/>
          <p:nvPr/>
        </p:nvSpPr>
        <p:spPr>
          <a:xfrm>
            <a:off x="409832" y="2123439"/>
            <a:ext cx="1101710" cy="461665"/>
          </a:xfrm>
          <a:prstGeom prst="rect">
            <a:avLst/>
          </a:prstGeom>
          <a:noFill/>
        </p:spPr>
        <p:txBody>
          <a:bodyPr wrap="square" rtlCol="0">
            <a:spAutoFit/>
          </a:bodyPr>
          <a:lstStyle/>
          <a:p>
            <a:r>
              <a:rPr lang="zh-CN" altLang="en-US" sz="2400" b="0" dirty="0"/>
              <a:t>提升</a:t>
            </a:r>
          </a:p>
        </p:txBody>
      </p:sp>
      <p:pic>
        <p:nvPicPr>
          <p:cNvPr id="13" name="图片 12">
            <a:extLst>
              <a:ext uri="{FF2B5EF4-FFF2-40B4-BE49-F238E27FC236}">
                <a16:creationId xmlns:a16="http://schemas.microsoft.com/office/drawing/2014/main" id="{54BAD27A-E8E8-41B7-AD8F-E2D783F7BD69}"/>
              </a:ext>
            </a:extLst>
          </p:cNvPr>
          <p:cNvPicPr>
            <a:picLocks noChangeAspect="1"/>
          </p:cNvPicPr>
          <p:nvPr/>
        </p:nvPicPr>
        <p:blipFill>
          <a:blip r:embed="rId4"/>
          <a:stretch>
            <a:fillRect/>
          </a:stretch>
        </p:blipFill>
        <p:spPr>
          <a:xfrm>
            <a:off x="1295400" y="1905000"/>
            <a:ext cx="6629400" cy="3159044"/>
          </a:xfrm>
          <a:prstGeom prst="rect">
            <a:avLst/>
          </a:prstGeom>
        </p:spPr>
      </p:pic>
      <p:sp>
        <p:nvSpPr>
          <p:cNvPr id="19" name="文本框 18">
            <a:extLst>
              <a:ext uri="{FF2B5EF4-FFF2-40B4-BE49-F238E27FC236}">
                <a16:creationId xmlns:a16="http://schemas.microsoft.com/office/drawing/2014/main" id="{B7A03033-1C62-4EB6-BAAD-BA8C178A66C6}"/>
              </a:ext>
            </a:extLst>
          </p:cNvPr>
          <p:cNvSpPr txBox="1"/>
          <p:nvPr/>
        </p:nvSpPr>
        <p:spPr>
          <a:xfrm>
            <a:off x="301761" y="4114800"/>
            <a:ext cx="1101710" cy="461665"/>
          </a:xfrm>
          <a:prstGeom prst="rect">
            <a:avLst/>
          </a:prstGeom>
          <a:noFill/>
        </p:spPr>
        <p:txBody>
          <a:bodyPr wrap="square" rtlCol="0">
            <a:spAutoFit/>
          </a:bodyPr>
          <a:lstStyle/>
          <a:p>
            <a:r>
              <a:rPr lang="zh-CN" altLang="en-US" sz="2400" b="0" dirty="0"/>
              <a:t>相关性</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dirty="0"/>
              <a:t>辛普森悖论</a:t>
            </a:r>
          </a:p>
        </p:txBody>
      </p:sp>
      <p:sp>
        <p:nvSpPr>
          <p:cNvPr id="97283" name="Rectangle 3"/>
          <p:cNvSpPr>
            <a:spLocks noGrp="1" noChangeArrowheads="1"/>
          </p:cNvSpPr>
          <p:nvPr>
            <p:ph type="body" idx="1"/>
          </p:nvPr>
        </p:nvSpPr>
        <p:spPr/>
        <p:txBody>
          <a:bodyPr/>
          <a:lstStyle/>
          <a:p>
            <a:pPr>
              <a:buFont typeface="Wingdings" panose="05000000000000000000" pitchFamily="2" charset="2"/>
              <a:buChar char="n"/>
            </a:pPr>
            <a:r>
              <a:rPr lang="en-US" altLang="en-US" dirty="0" err="1"/>
              <a:t>数据中观察到的</a:t>
            </a:r>
            <a:r>
              <a:rPr lang="zh-CN" altLang="en-US" dirty="0"/>
              <a:t>联</a:t>
            </a:r>
            <a:r>
              <a:rPr lang="en-US" altLang="en-US" dirty="0" err="1"/>
              <a:t>系可能受到其他混杂因素</a:t>
            </a:r>
            <a:r>
              <a:rPr lang="en-US" altLang="en-US" dirty="0"/>
              <a:t>(</a:t>
            </a:r>
            <a:r>
              <a:rPr lang="en-US" altLang="en-US" dirty="0" err="1"/>
              <a:t>隐藏变量</a:t>
            </a:r>
            <a:r>
              <a:rPr lang="en-US" altLang="en-US" dirty="0"/>
              <a:t>)</a:t>
            </a:r>
            <a:r>
              <a:rPr lang="en-US" altLang="en-US" dirty="0" err="1"/>
              <a:t>的影响</a:t>
            </a:r>
            <a:endParaRPr lang="en-US" altLang="en-US" dirty="0"/>
          </a:p>
          <a:p>
            <a:pPr lvl="1"/>
            <a:r>
              <a:rPr lang="en-US" altLang="en-US" dirty="0" err="1"/>
              <a:t>隐藏变量可能会导致观察到的</a:t>
            </a:r>
            <a:r>
              <a:rPr lang="zh-CN" altLang="en-US" dirty="0"/>
              <a:t>联</a:t>
            </a:r>
            <a:r>
              <a:rPr lang="en-US" altLang="en-US" dirty="0" err="1"/>
              <a:t>系消失或</a:t>
            </a:r>
            <a:r>
              <a:rPr lang="zh-CN" altLang="en-US" dirty="0">
                <a:solidFill>
                  <a:srgbClr val="0070C0"/>
                </a:solidFill>
              </a:rPr>
              <a:t>改变方向</a:t>
            </a:r>
            <a:r>
              <a:rPr lang="en-US" altLang="en-US" dirty="0"/>
              <a:t>!</a:t>
            </a:r>
          </a:p>
          <a:p>
            <a:pPr lvl="1"/>
            <a:endParaRPr lang="en-US" altLang="en-US" dirty="0"/>
          </a:p>
          <a:p>
            <a:pPr>
              <a:buFont typeface="Wingdings" panose="05000000000000000000" pitchFamily="2" charset="2"/>
              <a:buChar char="n"/>
            </a:pPr>
            <a:r>
              <a:rPr lang="en-US" altLang="en-US" dirty="0" err="1"/>
              <a:t>需要</a:t>
            </a:r>
            <a:r>
              <a:rPr lang="en-US" altLang="en-US" dirty="0" err="1">
                <a:solidFill>
                  <a:srgbClr val="0070C0"/>
                </a:solidFill>
              </a:rPr>
              <a:t>适当的分层</a:t>
            </a:r>
            <a:r>
              <a:rPr lang="en-US" altLang="en-US" dirty="0" err="1"/>
              <a:t>以避免产生虚假的</a:t>
            </a:r>
            <a:r>
              <a:rPr lang="zh-CN" altLang="en-US" dirty="0"/>
              <a:t>模式</a:t>
            </a:r>
            <a:endParaRPr lang="en-US"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en-US" altLang="en-US" dirty="0" err="1">
                <a:latin typeface="+mn-ea"/>
                <a:ea typeface="+mn-ea"/>
                <a:sym typeface="+mn-ea"/>
              </a:rPr>
              <a:t>交叉支持</a:t>
            </a:r>
            <a:r>
              <a:rPr lang="zh-CN" altLang="en-US" dirty="0">
                <a:latin typeface="+mn-ea"/>
                <a:ea typeface="+mn-ea"/>
                <a:sym typeface="+mn-ea"/>
              </a:rPr>
              <a:t>模式</a:t>
            </a:r>
            <a:r>
              <a:rPr lang="en-US" altLang="en-US" dirty="0" err="1">
                <a:latin typeface="+mn-ea"/>
                <a:ea typeface="+mn-ea"/>
                <a:sym typeface="+mn-ea"/>
              </a:rPr>
              <a:t>和H</a:t>
            </a:r>
            <a:r>
              <a:rPr lang="en-US" altLang="en-US" dirty="0">
                <a:latin typeface="+mn-ea"/>
                <a:ea typeface="+mn-ea"/>
                <a:sym typeface="+mn-ea"/>
              </a:rPr>
              <a:t>-</a:t>
            </a:r>
            <a:r>
              <a:rPr lang="zh-CN" altLang="en-US" dirty="0">
                <a:latin typeface="+mn-ea"/>
                <a:ea typeface="+mn-ea"/>
                <a:sym typeface="+mn-ea"/>
              </a:rPr>
              <a:t>置信度（全置信度）</a:t>
            </a:r>
            <a:endParaRPr lang="en-US" altLang="en-US" dirty="0">
              <a:latin typeface="+mn-ea"/>
              <a:ea typeface="+mn-ea"/>
            </a:endParaRPr>
          </a:p>
        </p:txBody>
      </p:sp>
      <mc:AlternateContent xmlns:mc="http://schemas.openxmlformats.org/markup-compatibility/2006" xmlns:a14="http://schemas.microsoft.com/office/drawing/2010/main">
        <mc:Choice Requires="a14">
          <p:sp>
            <p:nvSpPr>
              <p:cNvPr id="1334275" name="Rectangle 3"/>
              <p:cNvSpPr>
                <a:spLocks noGrp="1" noChangeArrowheads="1"/>
              </p:cNvSpPr>
              <p:nvPr>
                <p:ph type="body" idx="4294967295"/>
              </p:nvPr>
            </p:nvSpPr>
            <p:spPr>
              <a:xfrm>
                <a:off x="411163" y="1143000"/>
                <a:ext cx="8318500" cy="5181600"/>
              </a:xfrm>
            </p:spPr>
            <p:txBody>
              <a:bodyPr/>
              <a:lstStyle/>
              <a:p>
                <a:pPr>
                  <a:lnSpc>
                    <a:spcPct val="90000"/>
                  </a:lnSpc>
                  <a:buFont typeface="Wingdings" panose="05000000000000000000" pitchFamily="2" charset="2"/>
                  <a:buChar char="n"/>
                </a:pPr>
                <a:r>
                  <a:rPr lang="zh-CN" altLang="en-US" dirty="0">
                    <a:sym typeface="Symbol" pitchFamily="18" charset="2"/>
                  </a:rPr>
                  <a:t>交叉支持模式：</a:t>
                </a:r>
                <a:r>
                  <a:rPr lang="en-US" altLang="en-US" dirty="0">
                    <a:solidFill>
                      <a:srgbClr val="000000"/>
                    </a:solidFill>
                    <a:sym typeface="Symbol" pitchFamily="18" charset="2"/>
                  </a:rPr>
                  <a:t> </a:t>
                </a:r>
                <a14:m>
                  <m:oMath xmlns:m="http://schemas.openxmlformats.org/officeDocument/2006/math">
                    <m:r>
                      <a:rPr lang="en-US" altLang="en-US" i="1">
                        <a:solidFill>
                          <a:srgbClr val="000000"/>
                        </a:solidFill>
                        <a:latin typeface="Cambria Math"/>
                        <a:sym typeface="Symbol" pitchFamily="18" charset="2"/>
                      </a:rPr>
                      <m:t>𝑟</m:t>
                    </m:r>
                    <m:d>
                      <m:dPr>
                        <m:ctrlPr>
                          <a:rPr lang="en-US" altLang="en-US" i="1">
                            <a:solidFill>
                              <a:srgbClr val="000000"/>
                            </a:solidFill>
                            <a:latin typeface="Cambria Math" panose="02040503050406030204" pitchFamily="18" charset="0"/>
                            <a:sym typeface="Symbol" pitchFamily="18" charset="2"/>
                          </a:rPr>
                        </m:ctrlPr>
                      </m:dPr>
                      <m:e>
                        <m:r>
                          <a:rPr lang="en-US" altLang="en-US" i="1">
                            <a:solidFill>
                              <a:srgbClr val="000000"/>
                            </a:solidFill>
                            <a:latin typeface="Cambria Math"/>
                            <a:sym typeface="Symbol" pitchFamily="18" charset="2"/>
                          </a:rPr>
                          <m:t>𝑋</m:t>
                        </m:r>
                      </m:e>
                    </m:d>
                    <m:r>
                      <a:rPr lang="en-US" altLang="en-US" i="1" smtClean="0">
                        <a:solidFill>
                          <a:srgbClr val="000000"/>
                        </a:solidFill>
                        <a:latin typeface="Cambria Math"/>
                        <a:ea typeface="Cambria Math" panose="02040503050406030204" pitchFamily="18" charset="0"/>
                        <a:sym typeface="Symbol" pitchFamily="18" charset="2"/>
                      </a:rPr>
                      <m:t>&lt;</m:t>
                    </m:r>
                    <m:r>
                      <m:rPr>
                        <m:nor/>
                      </m:rPr>
                      <a:rPr lang="en-US" altLang="en-US" dirty="0">
                        <a:solidFill>
                          <a:srgbClr val="000000"/>
                        </a:solidFill>
                        <a:sym typeface="Symbol" pitchFamily="18" charset="2"/>
                      </a:rPr>
                      <m:t>h</m:t>
                    </m:r>
                    <m:r>
                      <m:rPr>
                        <m:nor/>
                      </m:rPr>
                      <a:rPr lang="en-US" altLang="en-US" baseline="-25000" dirty="0">
                        <a:solidFill>
                          <a:srgbClr val="000000"/>
                        </a:solidFill>
                        <a:sym typeface="Symbol" pitchFamily="18" charset="2"/>
                      </a:rPr>
                      <m:t>c</m:t>
                    </m:r>
                  </m:oMath>
                </a14:m>
                <a:r>
                  <a:rPr lang="en-US" altLang="en-US" dirty="0">
                    <a:solidFill>
                      <a:srgbClr val="000000"/>
                    </a:solidFill>
                    <a:sym typeface="Symbol" pitchFamily="18" charset="2"/>
                  </a:rPr>
                  <a:t> </a:t>
                </a:r>
                <a:r>
                  <a:rPr lang="zh-CN" altLang="en-US" dirty="0">
                    <a:solidFill>
                      <a:srgbClr val="000000"/>
                    </a:solidFill>
                    <a:sym typeface="Symbol" pitchFamily="18" charset="2"/>
                  </a:rPr>
                  <a:t>，</a:t>
                </a:r>
                <a14:m>
                  <m:oMath xmlns:m="http://schemas.openxmlformats.org/officeDocument/2006/math">
                    <m:r>
                      <m:rPr>
                        <m:nor/>
                      </m:rPr>
                      <a:rPr lang="en-US" altLang="en-US" dirty="0">
                        <a:solidFill>
                          <a:srgbClr val="000000"/>
                        </a:solidFill>
                        <a:sym typeface="Symbol" pitchFamily="18" charset="2"/>
                      </a:rPr>
                      <m:t>h</m:t>
                    </m:r>
                    <m:r>
                      <m:rPr>
                        <m:nor/>
                      </m:rPr>
                      <a:rPr lang="en-US" altLang="en-US" baseline="-25000" dirty="0">
                        <a:solidFill>
                          <a:srgbClr val="000000"/>
                        </a:solidFill>
                        <a:sym typeface="Symbol" pitchFamily="18" charset="2"/>
                      </a:rPr>
                      <m:t>c</m:t>
                    </m:r>
                  </m:oMath>
                </a14:m>
                <a:r>
                  <a:rPr lang="zh-CN" altLang="en-US" dirty="0">
                    <a:sym typeface="Symbol" pitchFamily="18" charset="2"/>
                  </a:rPr>
                  <a:t>是用户设定的阈值</a:t>
                </a:r>
                <a:endParaRPr lang="en-US" altLang="zh-CN" dirty="0">
                  <a:sym typeface="Symbol" pitchFamily="18" charset="2"/>
                </a:endParaRPr>
              </a:p>
              <a:p>
                <a:pPr>
                  <a:lnSpc>
                    <a:spcPct val="90000"/>
                  </a:lnSpc>
                  <a:buFont typeface="Wingdings" panose="05000000000000000000" pitchFamily="2" charset="2"/>
                  <a:buChar char="n"/>
                </a:pPr>
                <a:endParaRPr lang="en-US" altLang="zh-CN" dirty="0">
                  <a:sym typeface="Symbol" pitchFamily="18" charset="2"/>
                </a:endParaRPr>
              </a:p>
              <a:p>
                <a:pPr>
                  <a:lnSpc>
                    <a:spcPct val="90000"/>
                  </a:lnSpc>
                  <a:buFont typeface="Wingdings" panose="05000000000000000000" pitchFamily="2" charset="2"/>
                  <a:buChar char="n"/>
                </a:pPr>
                <a:r>
                  <a:rPr lang="zh-CN" altLang="en-US" dirty="0">
                    <a:sym typeface="Symbol" pitchFamily="18" charset="2"/>
                  </a:rPr>
                  <a:t>那么对于交叉支持模式，</a:t>
                </a:r>
                <a14:m>
                  <m:oMath xmlns:m="http://schemas.openxmlformats.org/officeDocument/2006/math">
                    <m:r>
                      <m:rPr>
                        <m:sty m:val="p"/>
                      </m:rPr>
                      <a:rPr lang="en-US" altLang="en-US">
                        <a:latin typeface="Cambria Math"/>
                        <a:sym typeface="Symbol" pitchFamily="18" charset="2"/>
                      </a:rPr>
                      <m:t>hconf</m:t>
                    </m:r>
                    <m:d>
                      <m:dPr>
                        <m:ctrlPr>
                          <a:rPr lang="en-US" altLang="en-US" i="1">
                            <a:latin typeface="Cambria Math" panose="02040503050406030204" pitchFamily="18" charset="0"/>
                            <a:sym typeface="Symbol" pitchFamily="18" charset="2"/>
                          </a:rPr>
                        </m:ctrlPr>
                      </m:dPr>
                      <m:e>
                        <m:r>
                          <a:rPr lang="en-US" altLang="en-US" i="1">
                            <a:latin typeface="Cambria Math"/>
                            <a:sym typeface="Symbol" pitchFamily="18" charset="2"/>
                          </a:rPr>
                          <m:t>𝑋</m:t>
                        </m:r>
                      </m:e>
                    </m:d>
                    <m:r>
                      <a:rPr lang="en-US" altLang="en-US" dirty="0">
                        <a:latin typeface="Cambria Math"/>
                        <a:ea typeface="Cambria Math"/>
                        <a:sym typeface="Symbol" pitchFamily="18" charset="2"/>
                      </a:rPr>
                      <m:t>≤</m:t>
                    </m:r>
                    <m:r>
                      <a:rPr lang="en-US" altLang="en-US" i="1">
                        <a:latin typeface="Cambria Math"/>
                        <a:sym typeface="Symbol" pitchFamily="18" charset="2"/>
                      </a:rPr>
                      <m:t>𝑟</m:t>
                    </m:r>
                    <m:d>
                      <m:dPr>
                        <m:ctrlPr>
                          <a:rPr lang="en-US" altLang="en-US" i="1">
                            <a:latin typeface="Cambria Math" panose="02040503050406030204" pitchFamily="18" charset="0"/>
                            <a:sym typeface="Symbol" pitchFamily="18" charset="2"/>
                          </a:rPr>
                        </m:ctrlPr>
                      </m:dPr>
                      <m:e>
                        <m:r>
                          <a:rPr lang="en-US" altLang="en-US" i="1">
                            <a:latin typeface="Cambria Math"/>
                            <a:sym typeface="Symbol" pitchFamily="18" charset="2"/>
                          </a:rPr>
                          <m:t>𝑋</m:t>
                        </m:r>
                      </m:e>
                    </m:d>
                  </m:oMath>
                </a14:m>
                <a:r>
                  <a:rPr lang="en-US" altLang="en-US" dirty="0">
                    <a:solidFill>
                      <a:srgbClr val="000000"/>
                    </a:solidFill>
                    <a:ea typeface="Cambria Math" panose="02040503050406030204" pitchFamily="18" charset="0"/>
                    <a:sym typeface="Symbol" pitchFamily="18" charset="2"/>
                  </a:rPr>
                  <a:t> </a:t>
                </a:r>
                <a14:m>
                  <m:oMath xmlns:m="http://schemas.openxmlformats.org/officeDocument/2006/math">
                    <m:r>
                      <a:rPr lang="en-US" altLang="en-US" i="1">
                        <a:solidFill>
                          <a:srgbClr val="000000"/>
                        </a:solidFill>
                        <a:latin typeface="Cambria Math"/>
                        <a:ea typeface="Cambria Math" panose="02040503050406030204" pitchFamily="18" charset="0"/>
                        <a:sym typeface="Symbol" pitchFamily="18" charset="2"/>
                      </a:rPr>
                      <m:t>&lt;</m:t>
                    </m:r>
                    <m:r>
                      <m:rPr>
                        <m:nor/>
                      </m:rPr>
                      <a:rPr lang="en-US" altLang="en-US" dirty="0">
                        <a:solidFill>
                          <a:srgbClr val="000000"/>
                        </a:solidFill>
                        <a:sym typeface="Symbol" pitchFamily="18" charset="2"/>
                      </a:rPr>
                      <m:t>h</m:t>
                    </m:r>
                    <m:r>
                      <m:rPr>
                        <m:nor/>
                      </m:rPr>
                      <a:rPr lang="en-US" altLang="en-US" baseline="-25000" dirty="0">
                        <a:solidFill>
                          <a:srgbClr val="000000"/>
                        </a:solidFill>
                        <a:sym typeface="Symbol" pitchFamily="18" charset="2"/>
                      </a:rPr>
                      <m:t>c</m:t>
                    </m:r>
                  </m:oMath>
                </a14:m>
                <a:endParaRPr lang="en-US" altLang="zh-CN" dirty="0">
                  <a:sym typeface="Symbol" pitchFamily="18" charset="2"/>
                </a:endParaRPr>
              </a:p>
              <a:p>
                <a:pPr>
                  <a:lnSpc>
                    <a:spcPct val="90000"/>
                  </a:lnSpc>
                  <a:buFont typeface="Wingdings" panose="05000000000000000000" pitchFamily="2" charset="2"/>
                  <a:buChar char="n"/>
                </a:pPr>
                <a:endParaRPr lang="en-US" altLang="zh-CN" dirty="0">
                  <a:sym typeface="Symbol" pitchFamily="18" charset="2"/>
                </a:endParaRPr>
              </a:p>
              <a:p>
                <a:pPr>
                  <a:lnSpc>
                    <a:spcPct val="90000"/>
                  </a:lnSpc>
                  <a:buFont typeface="Wingdings" panose="05000000000000000000" pitchFamily="2" charset="2"/>
                  <a:buChar char="n"/>
                </a:pPr>
                <a:r>
                  <a:rPr lang="zh-CN" altLang="en-US" dirty="0">
                    <a:sym typeface="Symbol" pitchFamily="18" charset="2"/>
                  </a:rPr>
                  <a:t>我们可以通过确保模式的</a:t>
                </a:r>
                <a:r>
                  <a:rPr lang="en-US" altLang="en-US" dirty="0">
                    <a:solidFill>
                      <a:srgbClr val="000000"/>
                    </a:solidFill>
                    <a:sym typeface="Symbol" pitchFamily="18" charset="2"/>
                  </a:rPr>
                  <a:t>h-conf </a:t>
                </a:r>
                <a:r>
                  <a:rPr lang="zh-CN" altLang="en-US" dirty="0">
                    <a:solidFill>
                      <a:srgbClr val="000000"/>
                    </a:solidFill>
                    <a:sym typeface="Symbol" pitchFamily="18" charset="2"/>
                  </a:rPr>
                  <a:t>大于</a:t>
                </a:r>
                <a:r>
                  <a:rPr lang="en-US" altLang="en-US" dirty="0">
                    <a:solidFill>
                      <a:srgbClr val="000000"/>
                    </a:solidFill>
                    <a:sym typeface="Symbol" pitchFamily="18" charset="2"/>
                  </a:rPr>
                  <a:t> h</a:t>
                </a:r>
                <a:r>
                  <a:rPr lang="en-US" altLang="en-US" baseline="-25000" dirty="0">
                    <a:solidFill>
                      <a:srgbClr val="000000"/>
                    </a:solidFill>
                    <a:sym typeface="Symbol" pitchFamily="18" charset="2"/>
                  </a:rPr>
                  <a:t>c </a:t>
                </a:r>
                <a:r>
                  <a:rPr lang="zh-CN" altLang="en-US" dirty="0">
                    <a:sym typeface="Symbol" pitchFamily="18" charset="2"/>
                  </a:rPr>
                  <a:t>，来消除交叉支持模式</a:t>
                </a:r>
                <a:endParaRPr lang="en-US" altLang="zh-CN" dirty="0">
                  <a:sym typeface="Symbol" pitchFamily="18" charset="2"/>
                </a:endParaRPr>
              </a:p>
              <a:p>
                <a:pPr>
                  <a:lnSpc>
                    <a:spcPct val="90000"/>
                  </a:lnSpc>
                  <a:buFont typeface="Wingdings" panose="05000000000000000000" pitchFamily="2" charset="2"/>
                  <a:buChar char="n"/>
                </a:pPr>
                <a:endParaRPr lang="en-US" altLang="zh-CN" dirty="0">
                  <a:sym typeface="Symbol" pitchFamily="18" charset="2"/>
                </a:endParaRPr>
              </a:p>
              <a:p>
                <a:pPr>
                  <a:lnSpc>
                    <a:spcPct val="90000"/>
                  </a:lnSpc>
                  <a:buFont typeface="Wingdings" panose="05000000000000000000" pitchFamily="2" charset="2"/>
                  <a:buChar char="n"/>
                </a:pPr>
                <a:r>
                  <a:rPr lang="en-US" altLang="en-US" dirty="0">
                    <a:solidFill>
                      <a:srgbClr val="000000"/>
                    </a:solidFill>
                    <a:sym typeface="Symbol" pitchFamily="18" charset="2"/>
                  </a:rPr>
                  <a:t>h-conf </a:t>
                </a:r>
                <a:r>
                  <a:rPr lang="zh-CN" altLang="en-US" dirty="0">
                    <a:solidFill>
                      <a:srgbClr val="000000"/>
                    </a:solidFill>
                    <a:sym typeface="Symbol" pitchFamily="18" charset="2"/>
                  </a:rPr>
                  <a:t>大于</a:t>
                </a:r>
                <a:r>
                  <a:rPr lang="en-US" altLang="en-US" dirty="0">
                    <a:solidFill>
                      <a:srgbClr val="000000"/>
                    </a:solidFill>
                    <a:sym typeface="Symbol" pitchFamily="18" charset="2"/>
                  </a:rPr>
                  <a:t> h</a:t>
                </a:r>
                <a:r>
                  <a:rPr lang="en-US" altLang="en-US" baseline="-25000" dirty="0">
                    <a:solidFill>
                      <a:srgbClr val="000000"/>
                    </a:solidFill>
                    <a:sym typeface="Symbol" pitchFamily="18" charset="2"/>
                  </a:rPr>
                  <a:t>c </a:t>
                </a:r>
                <a:r>
                  <a:rPr lang="zh-CN" altLang="en-US" dirty="0">
                    <a:solidFill>
                      <a:srgbClr val="000000"/>
                    </a:solidFill>
                    <a:sym typeface="Symbol" pitchFamily="18" charset="2"/>
                  </a:rPr>
                  <a:t>的模式，称为超团模式 </a:t>
                </a:r>
                <a:r>
                  <a:rPr lang="en-US" altLang="zh-CN" dirty="0">
                    <a:solidFill>
                      <a:srgbClr val="000000"/>
                    </a:solidFill>
                    <a:sym typeface="Symbol" pitchFamily="18" charset="2"/>
                  </a:rPr>
                  <a:t>Hyperclique</a:t>
                </a:r>
                <a:endParaRPr lang="en-US" altLang="zh-CN" dirty="0">
                  <a:sym typeface="Symbol" pitchFamily="18" charset="2"/>
                </a:endParaRPr>
              </a:p>
              <a:p>
                <a:pPr>
                  <a:lnSpc>
                    <a:spcPct val="90000"/>
                  </a:lnSpc>
                  <a:buFont typeface="Wingdings" panose="05000000000000000000" pitchFamily="2" charset="2"/>
                  <a:buChar char="n"/>
                </a:pPr>
                <a:endParaRPr lang="en-US" altLang="zh-CN" dirty="0">
                  <a:sym typeface="Symbol" pitchFamily="18" charset="2"/>
                </a:endParaRPr>
              </a:p>
              <a:p>
                <a:pPr marL="0" indent="0">
                  <a:lnSpc>
                    <a:spcPct val="90000"/>
                  </a:lnSpc>
                  <a:buNone/>
                </a:pPr>
                <a:endParaRPr lang="en-US" altLang="en-US" sz="2000" dirty="0">
                  <a:sym typeface="Symbol" pitchFamily="18" charset="2"/>
                </a:endParaRPr>
              </a:p>
            </p:txBody>
          </p:sp>
        </mc:Choice>
        <mc:Fallback xmlns="">
          <p:sp>
            <p:nvSpPr>
              <p:cNvPr id="1334275" name="Rectangle 3"/>
              <p:cNvSpPr>
                <a:spLocks noGrp="1" noRot="1" noChangeAspect="1" noMove="1" noResize="1" noEditPoints="1" noAdjustHandles="1" noChangeArrowheads="1" noChangeShapeType="1" noTextEdit="1"/>
              </p:cNvSpPr>
              <p:nvPr>
                <p:ph type="body" idx="4294967295"/>
              </p:nvPr>
            </p:nvSpPr>
            <p:spPr>
              <a:xfrm>
                <a:off x="411163" y="1143000"/>
                <a:ext cx="8318500" cy="5181600"/>
              </a:xfrm>
              <a:blipFill>
                <a:blip r:embed="rId3"/>
                <a:stretch>
                  <a:fillRect l="-733" t="-2118" r="-879"/>
                </a:stretch>
              </a:blipFill>
            </p:spPr>
            <p:txBody>
              <a:bodyPr/>
              <a:lstStyle/>
              <a:p>
                <a:r>
                  <a:rPr lang="zh-CN" altLang="en-US">
                    <a:noFill/>
                  </a:rPr>
                  <a:t> </a:t>
                </a:r>
              </a:p>
            </p:txBody>
          </p:sp>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ltLang="en-US" dirty="0" err="1"/>
              <a:t>什么是聚类</a:t>
            </a:r>
            <a:r>
              <a:rPr lang="en-US" altLang="en-US" dirty="0"/>
              <a:t>？</a:t>
            </a:r>
          </a:p>
        </p:txBody>
      </p:sp>
      <p:sp>
        <p:nvSpPr>
          <p:cNvPr id="3075" name="Rectangle 5"/>
          <p:cNvSpPr>
            <a:spLocks noGrp="1" noChangeArrowheads="1"/>
          </p:cNvSpPr>
          <p:nvPr>
            <p:ph idx="1"/>
          </p:nvPr>
        </p:nvSpPr>
        <p:spPr>
          <a:xfrm>
            <a:off x="411163" y="1143000"/>
            <a:ext cx="8318500" cy="1295400"/>
          </a:xfrm>
        </p:spPr>
        <p:txBody>
          <a:bodyPr/>
          <a:lstStyle/>
          <a:p>
            <a:pPr>
              <a:buFont typeface="Wingdings" panose="05000000000000000000" pitchFamily="2" charset="2"/>
              <a:buChar char="n"/>
            </a:pPr>
            <a:r>
              <a:rPr lang="en-US" altLang="en-US" sz="2400" dirty="0">
                <a:latin typeface="宋体" panose="02010600030101010101" pitchFamily="2" charset="-122"/>
                <a:ea typeface="宋体" panose="02010600030101010101" pitchFamily="2" charset="-122"/>
              </a:rPr>
              <a:t>查找对象组</a:t>
            </a:r>
            <a:r>
              <a:rPr lang="zh-CN" altLang="en-US" sz="2400" dirty="0">
                <a:solidFill>
                  <a:srgbClr val="000000"/>
                </a:solidFill>
                <a:latin typeface="宋体" panose="02010600030101010101" pitchFamily="2" charset="-122"/>
                <a:ea typeface="宋体" panose="02010600030101010101" pitchFamily="2" charset="-122"/>
              </a:rPr>
              <a:t>（簇）</a:t>
            </a:r>
            <a:r>
              <a:rPr lang="en-US" altLang="en-US" sz="2400" dirty="0">
                <a:latin typeface="宋体" panose="02010600030101010101" pitchFamily="2" charset="-122"/>
                <a:ea typeface="宋体" panose="02010600030101010101" pitchFamily="2" charset="-122"/>
              </a:rPr>
              <a:t>，使</a:t>
            </a:r>
            <a:r>
              <a:rPr lang="en-US" altLang="en-US" sz="2400" b="1" dirty="0">
                <a:solidFill>
                  <a:srgbClr val="FF0000"/>
                </a:solidFill>
                <a:latin typeface="宋体" panose="02010600030101010101" pitchFamily="2" charset="-122"/>
                <a:ea typeface="宋体" panose="02010600030101010101" pitchFamily="2" charset="-122"/>
              </a:rPr>
              <a:t>组</a:t>
            </a:r>
            <a:r>
              <a:rPr lang="zh-CN" altLang="en-US" sz="2400" b="1" dirty="0">
                <a:solidFill>
                  <a:srgbClr val="FF0000"/>
                </a:solidFill>
                <a:latin typeface="宋体" panose="02010600030101010101" pitchFamily="2" charset="-122"/>
                <a:ea typeface="宋体" panose="02010600030101010101" pitchFamily="2" charset="-122"/>
              </a:rPr>
              <a:t>（簇）</a:t>
            </a:r>
            <a:r>
              <a:rPr lang="en-US" altLang="en-US" sz="2400" b="1" dirty="0" err="1">
                <a:solidFill>
                  <a:srgbClr val="FF0000"/>
                </a:solidFill>
                <a:latin typeface="宋体" panose="02010600030101010101" pitchFamily="2" charset="-122"/>
                <a:ea typeface="宋体" panose="02010600030101010101" pitchFamily="2" charset="-122"/>
              </a:rPr>
              <a:t>中的对象相似</a:t>
            </a:r>
            <a:r>
              <a:rPr lang="en-US" altLang="en-US" sz="2400" dirty="0" err="1">
                <a:latin typeface="宋体" panose="02010600030101010101" pitchFamily="2" charset="-122"/>
                <a:ea typeface="宋体" panose="02010600030101010101" pitchFamily="2" charset="-122"/>
              </a:rPr>
              <a:t>（相关</a:t>
            </a:r>
            <a:r>
              <a:rPr lang="en-US" altLang="en-US" sz="2400" dirty="0">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不同</a:t>
            </a:r>
            <a:r>
              <a:rPr lang="en-US" altLang="en-US" sz="2400" b="1" dirty="0">
                <a:solidFill>
                  <a:srgbClr val="FF0000"/>
                </a:solidFill>
                <a:latin typeface="宋体" panose="02010600030101010101" pitchFamily="2" charset="-122"/>
                <a:ea typeface="宋体" panose="02010600030101010101" pitchFamily="2" charset="-122"/>
              </a:rPr>
              <a:t>组</a:t>
            </a:r>
            <a:r>
              <a:rPr lang="zh-CN" altLang="en-US" sz="2400" b="1" dirty="0">
                <a:solidFill>
                  <a:srgbClr val="FF0000"/>
                </a:solidFill>
                <a:latin typeface="宋体" panose="02010600030101010101" pitchFamily="2" charset="-122"/>
                <a:ea typeface="宋体" panose="02010600030101010101" pitchFamily="2" charset="-122"/>
              </a:rPr>
              <a:t>（簇）</a:t>
            </a:r>
            <a:r>
              <a:rPr lang="en-US" altLang="en-US" sz="2400" b="1" dirty="0" err="1">
                <a:solidFill>
                  <a:srgbClr val="FF0000"/>
                </a:solidFill>
                <a:latin typeface="宋体" panose="02010600030101010101" pitchFamily="2" charset="-122"/>
                <a:ea typeface="宋体" panose="02010600030101010101" pitchFamily="2" charset="-122"/>
              </a:rPr>
              <a:t>的对象不</a:t>
            </a:r>
            <a:r>
              <a:rPr lang="zh-CN" altLang="en-US" sz="2400" b="1" dirty="0">
                <a:solidFill>
                  <a:srgbClr val="FF0000"/>
                </a:solidFill>
                <a:latin typeface="宋体" panose="02010600030101010101" pitchFamily="2" charset="-122"/>
                <a:ea typeface="宋体" panose="02010600030101010101" pitchFamily="2" charset="-122"/>
              </a:rPr>
              <a:t>相似</a:t>
            </a:r>
            <a:r>
              <a:rPr lang="en-US" altLang="en-US" sz="2400" dirty="0">
                <a:latin typeface="宋体" panose="02010600030101010101" pitchFamily="2" charset="-122"/>
                <a:ea typeface="宋体" panose="02010600030101010101" pitchFamily="2" charset="-122"/>
              </a:rPr>
              <a:t>（</a:t>
            </a:r>
            <a:r>
              <a:rPr lang="en-US" altLang="en-US" sz="2400" dirty="0" err="1">
                <a:latin typeface="宋体" panose="02010600030101010101" pitchFamily="2" charset="-122"/>
                <a:ea typeface="宋体" panose="02010600030101010101" pitchFamily="2" charset="-122"/>
              </a:rPr>
              <a:t>不相关</a:t>
            </a:r>
            <a:r>
              <a:rPr lang="en-US" altLang="en-US" sz="2400" dirty="0">
                <a:latin typeface="宋体" panose="02010600030101010101" pitchFamily="2" charset="-122"/>
                <a:ea typeface="宋体" panose="02010600030101010101" pitchFamily="2" charset="-122"/>
              </a:rPr>
              <a:t>）</a:t>
            </a:r>
          </a:p>
        </p:txBody>
      </p:sp>
      <p:grpSp>
        <p:nvGrpSpPr>
          <p:cNvPr id="3076" name="Group 6"/>
          <p:cNvGrpSpPr/>
          <p:nvPr/>
        </p:nvGrpSpPr>
        <p:grpSpPr bwMode="auto">
          <a:xfrm>
            <a:off x="3276600" y="3570288"/>
            <a:ext cx="3048000" cy="2678112"/>
            <a:chOff x="2160" y="2544"/>
            <a:chExt cx="1920" cy="1687"/>
          </a:xfrm>
        </p:grpSpPr>
        <p:sp>
          <p:nvSpPr>
            <p:cNvPr id="3087" name="Line 7"/>
            <p:cNvSpPr>
              <a:spLocks noChangeShapeType="1"/>
            </p:cNvSpPr>
            <p:nvPr/>
          </p:nvSpPr>
          <p:spPr bwMode="auto">
            <a:xfrm>
              <a:off x="2736" y="2544"/>
              <a:ext cx="0" cy="11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3088" name="Line 8"/>
            <p:cNvSpPr>
              <a:spLocks noChangeShapeType="1"/>
            </p:cNvSpPr>
            <p:nvPr/>
          </p:nvSpPr>
          <p:spPr bwMode="auto">
            <a:xfrm>
              <a:off x="2736" y="3696"/>
              <a:ext cx="13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3089" name="Freeform 9"/>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0"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91"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92"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93"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94"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95"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96"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97"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98"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99"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0"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1"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2"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3"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4"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5"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6"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7"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8"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09"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10"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11"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112"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3" name="Group 33"/>
          <p:cNvGrpSpPr/>
          <p:nvPr/>
        </p:nvGrpSpPr>
        <p:grpSpPr bwMode="auto">
          <a:xfrm>
            <a:off x="5257800" y="3641725"/>
            <a:ext cx="3032125" cy="1539875"/>
            <a:chOff x="3312" y="2198"/>
            <a:chExt cx="1910" cy="970"/>
          </a:xfrm>
        </p:grpSpPr>
        <p:sp>
          <p:nvSpPr>
            <p:cNvPr id="3085" name="Line 34"/>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6" name="AutoShape 35"/>
            <p:cNvSpPr>
              <a:spLocks noChangeArrowheads="1"/>
            </p:cNvSpPr>
            <p:nvPr/>
          </p:nvSpPr>
          <p:spPr bwMode="auto">
            <a:xfrm>
              <a:off x="3984" y="2198"/>
              <a:ext cx="1238" cy="349"/>
            </a:xfrm>
            <a:prstGeom prst="wedgeRectCallout">
              <a:avLst>
                <a:gd name="adj1" fmla="val -93509"/>
                <a:gd name="adj2" fmla="val 150894"/>
              </a:avLst>
            </a:prstGeom>
            <a:solidFill>
              <a:srgbClr val="00FFFF"/>
            </a:solidFill>
            <a:ln w="25400">
              <a:solidFill>
                <a:schemeClr val="tx1"/>
              </a:solidFill>
              <a:miter lim="800000"/>
            </a:ln>
          </p:spPr>
          <p:txBody>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eaLnBrk="1" hangingPunct="1">
                <a:spcBef>
                  <a:spcPct val="50000"/>
                </a:spcBef>
              </a:pPr>
              <a:r>
                <a:rPr lang="zh-CN" altLang="en-US" sz="2000" b="0" dirty="0">
                  <a:latin typeface="宋体" panose="02010600030101010101" pitchFamily="2" charset="-122"/>
                  <a:ea typeface="宋体" panose="02010600030101010101" pitchFamily="2" charset="-122"/>
                </a:rPr>
                <a:t>簇</a:t>
              </a:r>
              <a:r>
                <a:rPr lang="en-US" altLang="en-US" sz="2000" b="0" dirty="0" err="1">
                  <a:latin typeface="宋体" panose="02010600030101010101" pitchFamily="2" charset="-122"/>
                  <a:ea typeface="宋体" panose="02010600030101010101" pitchFamily="2" charset="-122"/>
                </a:rPr>
                <a:t>间距离最大化</a:t>
              </a:r>
              <a:endParaRPr lang="en-US" altLang="en-US" sz="2000" b="0" dirty="0">
                <a:latin typeface="宋体" panose="02010600030101010101" pitchFamily="2" charset="-122"/>
                <a:ea typeface="宋体" panose="02010600030101010101" pitchFamily="2" charset="-122"/>
              </a:endParaRPr>
            </a:p>
          </p:txBody>
        </p:sp>
      </p:grpSp>
      <p:grpSp>
        <p:nvGrpSpPr>
          <p:cNvPr id="4" name="Group 36"/>
          <p:cNvGrpSpPr/>
          <p:nvPr/>
        </p:nvGrpSpPr>
        <p:grpSpPr bwMode="auto">
          <a:xfrm>
            <a:off x="2895600" y="3657600"/>
            <a:ext cx="3276600" cy="2286000"/>
            <a:chOff x="1824" y="2208"/>
            <a:chExt cx="2064" cy="1440"/>
          </a:xfrm>
        </p:grpSpPr>
        <p:sp>
          <p:nvSpPr>
            <p:cNvPr id="3082" name="Oval 37"/>
            <p:cNvSpPr>
              <a:spLocks noChangeArrowheads="1"/>
            </p:cNvSpPr>
            <p:nvPr/>
          </p:nvSpPr>
          <p:spPr bwMode="auto">
            <a:xfrm>
              <a:off x="1824" y="2592"/>
              <a:ext cx="816" cy="720"/>
            </a:xfrm>
            <a:prstGeom prst="ellipse">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83" name="Oval 38"/>
            <p:cNvSpPr>
              <a:spLocks noChangeArrowheads="1"/>
            </p:cNvSpPr>
            <p:nvPr/>
          </p:nvSpPr>
          <p:spPr bwMode="auto">
            <a:xfrm>
              <a:off x="2928" y="2208"/>
              <a:ext cx="720" cy="624"/>
            </a:xfrm>
            <a:prstGeom prst="ellipse">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sp>
          <p:nvSpPr>
            <p:cNvPr id="3084" name="Oval 39"/>
            <p:cNvSpPr>
              <a:spLocks noChangeArrowheads="1"/>
            </p:cNvSpPr>
            <p:nvPr/>
          </p:nvSpPr>
          <p:spPr bwMode="auto">
            <a:xfrm>
              <a:off x="3216" y="3024"/>
              <a:ext cx="672" cy="624"/>
            </a:xfrm>
            <a:prstGeom prst="ellipse">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5" name="Group 40"/>
          <p:cNvGrpSpPr/>
          <p:nvPr/>
        </p:nvGrpSpPr>
        <p:grpSpPr bwMode="auto">
          <a:xfrm>
            <a:off x="1371600" y="3622675"/>
            <a:ext cx="2209800" cy="1025525"/>
            <a:chOff x="864" y="2186"/>
            <a:chExt cx="1392" cy="646"/>
          </a:xfrm>
        </p:grpSpPr>
        <p:sp>
          <p:nvSpPr>
            <p:cNvPr id="3080" name="Line 41"/>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1" name="AutoShape 42"/>
            <p:cNvSpPr>
              <a:spLocks noChangeArrowheads="1"/>
            </p:cNvSpPr>
            <p:nvPr/>
          </p:nvSpPr>
          <p:spPr bwMode="auto">
            <a:xfrm>
              <a:off x="864" y="2186"/>
              <a:ext cx="1200" cy="399"/>
            </a:xfrm>
            <a:prstGeom prst="wedgeRectCallout">
              <a:avLst>
                <a:gd name="adj1" fmla="val 56250"/>
                <a:gd name="adj2" fmla="val 92856"/>
              </a:avLst>
            </a:prstGeom>
            <a:solidFill>
              <a:srgbClr val="00FFFF"/>
            </a:solidFill>
            <a:ln w="25400">
              <a:solidFill>
                <a:schemeClr val="tx1"/>
              </a:solidFill>
              <a:miter lim="800000"/>
            </a:ln>
          </p:spPr>
          <p:txBody>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eaLnBrk="1" hangingPunct="1">
                <a:spcBef>
                  <a:spcPct val="50000"/>
                </a:spcBef>
              </a:pPr>
              <a:r>
                <a:rPr lang="zh-CN" altLang="en-US" sz="2000" b="0" dirty="0">
                  <a:latin typeface="宋体" panose="02010600030101010101" pitchFamily="2" charset="-122"/>
                  <a:ea typeface="宋体" panose="02010600030101010101" pitchFamily="2" charset="-122"/>
                </a:rPr>
                <a:t>簇内距离</a:t>
              </a:r>
              <a:r>
                <a:rPr lang="en-US" altLang="en-US" sz="2000" b="0" dirty="0" err="1">
                  <a:latin typeface="宋体" panose="02010600030101010101" pitchFamily="2" charset="-122"/>
                  <a:ea typeface="宋体" panose="02010600030101010101" pitchFamily="2" charset="-122"/>
                </a:rPr>
                <a:t>最小化</a:t>
              </a:r>
              <a:endParaRPr lang="en-US" altLang="en-US" sz="2000" b="0" dirty="0">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152400"/>
            <a:ext cx="8280400" cy="552450"/>
          </a:xfrm>
        </p:spPr>
        <p:txBody>
          <a:bodyPr/>
          <a:lstStyle/>
          <a:p>
            <a:r>
              <a:rPr lang="en-US" altLang="en-US" dirty="0" err="1"/>
              <a:t>聚类</a:t>
            </a:r>
            <a:r>
              <a:rPr lang="zh-CN" altLang="en-US" dirty="0"/>
              <a:t>的</a:t>
            </a:r>
            <a:r>
              <a:rPr lang="en-US" altLang="en-US" dirty="0" err="1"/>
              <a:t>类型</a:t>
            </a:r>
            <a:endParaRPr lang="en-US" altLang="en-US" dirty="0"/>
          </a:p>
        </p:txBody>
      </p:sp>
      <p:sp>
        <p:nvSpPr>
          <p:cNvPr id="7171" name="Rectangle 3"/>
          <p:cNvSpPr>
            <a:spLocks noGrp="1" noChangeArrowheads="1"/>
          </p:cNvSpPr>
          <p:nvPr>
            <p:ph idx="1"/>
          </p:nvPr>
        </p:nvSpPr>
        <p:spPr>
          <a:xfrm>
            <a:off x="381000" y="1066800"/>
            <a:ext cx="8259763" cy="5183188"/>
          </a:xfrm>
        </p:spPr>
        <p:txBody>
          <a:bodyPr/>
          <a:lstStyle/>
          <a:p>
            <a:pPr>
              <a:lnSpc>
                <a:spcPct val="120000"/>
              </a:lnSpc>
              <a:spcBef>
                <a:spcPct val="20000"/>
              </a:spcBef>
              <a:buFont typeface="Wingdings" panose="05000000000000000000" pitchFamily="2" charset="2"/>
              <a:buChar char="n"/>
            </a:pPr>
            <a:r>
              <a:rPr lang="zh-CN" altLang="en-US" b="1" dirty="0">
                <a:solidFill>
                  <a:srgbClr val="C00000"/>
                </a:solidFill>
                <a:latin typeface="宋体" panose="02010600030101010101" pitchFamily="2" charset="-122"/>
                <a:ea typeface="宋体" panose="02010600030101010101" pitchFamily="2" charset="-122"/>
              </a:rPr>
              <a:t>划分</a:t>
            </a:r>
            <a:r>
              <a:rPr lang="en-US" altLang="en-US" b="1" dirty="0" err="1">
                <a:solidFill>
                  <a:srgbClr val="C00000"/>
                </a:solidFill>
                <a:latin typeface="宋体" panose="02010600030101010101" pitchFamily="2" charset="-122"/>
                <a:ea typeface="宋体" panose="02010600030101010101" pitchFamily="2" charset="-122"/>
              </a:rPr>
              <a:t>聚类</a:t>
            </a:r>
            <a:endParaRPr lang="en-US" altLang="en-US" b="1" dirty="0">
              <a:solidFill>
                <a:srgbClr val="C00000"/>
              </a:solidFill>
              <a:latin typeface="宋体" panose="02010600030101010101" pitchFamily="2" charset="-122"/>
              <a:ea typeface="宋体" panose="02010600030101010101" pitchFamily="2" charset="-122"/>
            </a:endParaRPr>
          </a:p>
          <a:p>
            <a:pPr marL="742950" lvl="1" indent="-285750">
              <a:lnSpc>
                <a:spcPct val="120000"/>
              </a:lnSpc>
              <a:spcBef>
                <a:spcPct val="20000"/>
              </a:spcBef>
            </a:pPr>
            <a:r>
              <a:rPr lang="en-US" altLang="en-US" sz="2400" dirty="0" err="1">
                <a:latin typeface="宋体" panose="02010600030101010101" pitchFamily="2" charset="-122"/>
                <a:ea typeface="宋体" panose="02010600030101010101" pitchFamily="2" charset="-122"/>
              </a:rPr>
              <a:t>将数据对象划分为</a:t>
            </a:r>
            <a:r>
              <a:rPr lang="en-US" altLang="en-US" sz="2400" b="1" dirty="0" err="1">
                <a:solidFill>
                  <a:srgbClr val="C00000"/>
                </a:solidFill>
                <a:latin typeface="宋体" panose="02010600030101010101" pitchFamily="2" charset="-122"/>
                <a:ea typeface="宋体" panose="02010600030101010101" pitchFamily="2" charset="-122"/>
              </a:rPr>
              <a:t>不重叠</a:t>
            </a:r>
            <a:r>
              <a:rPr lang="en-US" altLang="en-US" sz="2400" dirty="0" err="1">
                <a:latin typeface="宋体" panose="02010600030101010101" pitchFamily="2" charset="-122"/>
                <a:ea typeface="宋体" panose="02010600030101010101" pitchFamily="2" charset="-122"/>
              </a:rPr>
              <a:t>的子集（簇</a:t>
            </a:r>
            <a:r>
              <a:rPr lang="en-US" altLang="en-US" sz="2400" dirty="0">
                <a:latin typeface="宋体" panose="02010600030101010101" pitchFamily="2" charset="-122"/>
                <a:ea typeface="宋体" panose="02010600030101010101" pitchFamily="2" charset="-122"/>
              </a:rPr>
              <a:t>），</a:t>
            </a:r>
            <a:r>
              <a:rPr lang="en-US" altLang="en-US" sz="2400" dirty="0" err="1">
                <a:latin typeface="宋体" panose="02010600030101010101" pitchFamily="2" charset="-122"/>
                <a:ea typeface="宋体" panose="02010600030101010101" pitchFamily="2" charset="-122"/>
              </a:rPr>
              <a:t>使得每个数据对象都在一个子集中</a:t>
            </a:r>
            <a:endParaRPr lang="en-US" altLang="en-US" sz="2400" dirty="0">
              <a:latin typeface="宋体" panose="02010600030101010101" pitchFamily="2" charset="-122"/>
              <a:ea typeface="宋体" panose="02010600030101010101" pitchFamily="2" charset="-122"/>
            </a:endParaRPr>
          </a:p>
          <a:p>
            <a:pPr marL="742950" lvl="1" indent="-285750">
              <a:lnSpc>
                <a:spcPct val="120000"/>
              </a:lnSpc>
              <a:spcBef>
                <a:spcPct val="20000"/>
              </a:spcBef>
            </a:pPr>
            <a:endParaRPr lang="en-US" altLang="en-US" sz="1000" dirty="0">
              <a:solidFill>
                <a:srgbClr val="FFCC00"/>
              </a:solidFill>
              <a:latin typeface="宋体" panose="02010600030101010101" pitchFamily="2" charset="-122"/>
              <a:ea typeface="宋体" panose="02010600030101010101" pitchFamily="2" charset="-122"/>
            </a:endParaRPr>
          </a:p>
          <a:p>
            <a:pPr>
              <a:lnSpc>
                <a:spcPct val="120000"/>
              </a:lnSpc>
              <a:spcBef>
                <a:spcPct val="20000"/>
              </a:spcBef>
              <a:buFont typeface="Wingdings" panose="05000000000000000000" pitchFamily="2" charset="2"/>
              <a:buChar char="n"/>
            </a:pPr>
            <a:r>
              <a:rPr lang="en-US" altLang="en-US" b="1" dirty="0" err="1">
                <a:latin typeface="宋体" panose="02010600030101010101" pitchFamily="2" charset="-122"/>
                <a:ea typeface="宋体" panose="02010600030101010101" pitchFamily="2" charset="-122"/>
              </a:rPr>
              <a:t>层次聚类</a:t>
            </a:r>
            <a:endParaRPr lang="en-US" altLang="en-US" b="1" dirty="0">
              <a:latin typeface="宋体" panose="02010600030101010101" pitchFamily="2" charset="-122"/>
              <a:ea typeface="宋体" panose="02010600030101010101" pitchFamily="2" charset="-122"/>
            </a:endParaRPr>
          </a:p>
          <a:p>
            <a:pPr marL="742950" lvl="1" indent="-285750">
              <a:lnSpc>
                <a:spcPct val="120000"/>
              </a:lnSpc>
              <a:spcBef>
                <a:spcPct val="20000"/>
              </a:spcBef>
            </a:pPr>
            <a:r>
              <a:rPr lang="en-US" altLang="en-US" sz="2400" dirty="0" err="1">
                <a:latin typeface="宋体" panose="02010600030101010101" pitchFamily="2" charset="-122"/>
                <a:ea typeface="宋体" panose="02010600030101010101" pitchFamily="2" charset="-122"/>
              </a:rPr>
              <a:t>一组</a:t>
            </a:r>
            <a:r>
              <a:rPr lang="zh-CN" altLang="en-US" sz="2400" b="1" dirty="0">
                <a:latin typeface="宋体" panose="02010600030101010101" pitchFamily="2" charset="-122"/>
                <a:ea typeface="宋体" panose="02010600030101010101" pitchFamily="2" charset="-122"/>
              </a:rPr>
              <a:t>嵌套</a:t>
            </a:r>
            <a:r>
              <a:rPr lang="zh-CN" altLang="en-US" sz="2400" dirty="0">
                <a:latin typeface="宋体" panose="02010600030101010101" pitchFamily="2" charset="-122"/>
                <a:ea typeface="宋体" panose="02010600030101010101" pitchFamily="2" charset="-122"/>
              </a:rPr>
              <a:t>簇</a:t>
            </a:r>
            <a:endParaRPr lang="en-US" altLang="zh-CN" sz="2400" dirty="0">
              <a:latin typeface="宋体" panose="02010600030101010101" pitchFamily="2" charset="-122"/>
              <a:ea typeface="宋体" panose="02010600030101010101" pitchFamily="2" charset="-122"/>
            </a:endParaRPr>
          </a:p>
          <a:p>
            <a:pPr marL="742950" lvl="1" indent="-285750">
              <a:lnSpc>
                <a:spcPct val="120000"/>
              </a:lnSpc>
              <a:spcBef>
                <a:spcPct val="20000"/>
              </a:spcBef>
            </a:pPr>
            <a:r>
              <a:rPr lang="zh-CN" altLang="en-US" sz="2400" dirty="0">
                <a:latin typeface="宋体" panose="02010600030101010101" pitchFamily="2" charset="-122"/>
                <a:ea typeface="宋体" panose="02010600030101010101" pitchFamily="2" charset="-122"/>
              </a:rPr>
              <a:t>可使用树状图表示</a:t>
            </a:r>
            <a:endParaRPr lang="en-US" altLang="zh-CN" sz="2400" dirty="0">
              <a:latin typeface="宋体" panose="02010600030101010101" pitchFamily="2" charset="-122"/>
              <a:ea typeface="宋体" panose="02010600030101010101" pitchFamily="2" charset="-122"/>
            </a:endParaRPr>
          </a:p>
          <a:p>
            <a:pPr marL="1108800" lvl="2" indent="-285750">
              <a:lnSpc>
                <a:spcPct val="120000"/>
              </a:lnSpc>
            </a:pPr>
            <a:r>
              <a:rPr lang="zh-CN" altLang="en-US" dirty="0">
                <a:latin typeface="宋体" panose="02010600030101010101" pitchFamily="2" charset="-122"/>
                <a:ea typeface="宋体" panose="02010600030101010101" pitchFamily="2" charset="-122"/>
              </a:rPr>
              <a:t>每个结点对应一个簇</a:t>
            </a:r>
            <a:endParaRPr lang="en-US" altLang="zh-CN" dirty="0">
              <a:latin typeface="宋体" panose="02010600030101010101" pitchFamily="2" charset="-122"/>
              <a:ea typeface="宋体" panose="02010600030101010101" pitchFamily="2" charset="-122"/>
            </a:endParaRPr>
          </a:p>
          <a:p>
            <a:pPr marL="1108800" lvl="2" indent="-285750">
              <a:lnSpc>
                <a:spcPct val="120000"/>
              </a:lnSpc>
            </a:pPr>
            <a:r>
              <a:rPr lang="zh-CN" altLang="en-US" dirty="0">
                <a:latin typeface="宋体" panose="02010600030101010101" pitchFamily="2" charset="-122"/>
                <a:ea typeface="宋体" panose="02010600030101010101" pitchFamily="2" charset="-122"/>
              </a:rPr>
              <a:t>除叶节点外，每个结点（簇）都是其子簇的并集，根结点包含所有对象的簇</a:t>
            </a:r>
            <a:endParaRPr lang="en-US"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61862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152400"/>
            <a:ext cx="8280400" cy="552450"/>
          </a:xfrm>
        </p:spPr>
        <p:txBody>
          <a:bodyPr/>
          <a:lstStyle/>
          <a:p>
            <a:r>
              <a:rPr lang="zh-CN" altLang="en-US" dirty="0"/>
              <a:t>聚类的类型</a:t>
            </a:r>
            <a:endParaRPr lang="en-US" altLang="en-US" dirty="0"/>
          </a:p>
        </p:txBody>
      </p:sp>
      <p:sp>
        <p:nvSpPr>
          <p:cNvPr id="10243" name="Rectangle 3"/>
          <p:cNvSpPr>
            <a:spLocks noGrp="1" noChangeArrowheads="1"/>
          </p:cNvSpPr>
          <p:nvPr>
            <p:ph idx="1"/>
          </p:nvPr>
        </p:nvSpPr>
        <p:spPr>
          <a:xfrm>
            <a:off x="360363" y="1143000"/>
            <a:ext cx="8280400" cy="5106988"/>
          </a:xfrm>
        </p:spPr>
        <p:txBody>
          <a:bodyPr/>
          <a:lstStyle/>
          <a:p>
            <a:pPr lvl="0">
              <a:spcBef>
                <a:spcPct val="20000"/>
              </a:spcBef>
              <a:buFont typeface="Wingdings" panose="05000000000000000000" pitchFamily="2" charset="2"/>
              <a:buChar char="n"/>
            </a:pPr>
            <a:r>
              <a:rPr lang="zh-CN" altLang="en-US" b="1" dirty="0">
                <a:latin typeface="宋体" panose="02010600030101010101" pitchFamily="2" charset="-122"/>
                <a:ea typeface="宋体" panose="02010600030101010101" pitchFamily="2" charset="-122"/>
              </a:rPr>
              <a:t>互斥聚类 </a:t>
            </a:r>
            <a:r>
              <a:rPr lang="en-US" altLang="zh-CN" b="1" dirty="0">
                <a:latin typeface="宋体" panose="02010600030101010101" pitchFamily="2" charset="-122"/>
                <a:ea typeface="宋体" panose="02010600030101010101" pitchFamily="2" charset="-122"/>
              </a:rPr>
              <a:t>vs. </a:t>
            </a:r>
            <a:r>
              <a:rPr lang="zh-CN" altLang="en-US" b="1" dirty="0">
                <a:solidFill>
                  <a:srgbClr val="000000"/>
                </a:solidFill>
                <a:latin typeface="宋体" panose="02010600030101010101" pitchFamily="2" charset="-122"/>
                <a:ea typeface="宋体" panose="02010600030101010101" pitchFamily="2" charset="-122"/>
              </a:rPr>
              <a:t>非互斥聚类</a:t>
            </a:r>
            <a:endParaRPr lang="en-US" altLang="zh-CN" b="1" dirty="0">
              <a:latin typeface="宋体" panose="02010600030101010101" pitchFamily="2" charset="-122"/>
              <a:ea typeface="宋体" panose="02010600030101010101" pitchFamily="2" charset="-122"/>
            </a:endParaRPr>
          </a:p>
          <a:p>
            <a:pPr marL="742950" lvl="1" indent="-285750">
              <a:lnSpc>
                <a:spcPct val="100000"/>
              </a:lnSpc>
              <a:spcBef>
                <a:spcPct val="20000"/>
              </a:spcBef>
            </a:pPr>
            <a:r>
              <a:rPr lang="zh-CN" altLang="en-US" sz="2400" dirty="0">
                <a:latin typeface="宋体" panose="02010600030101010101" pitchFamily="2" charset="-122"/>
                <a:ea typeface="宋体" panose="02010600030101010101" pitchFamily="2" charset="-122"/>
              </a:rPr>
              <a:t>互斥聚类中，每个对象只能属于一个簇</a:t>
            </a:r>
            <a:endParaRPr lang="en-US" altLang="zh-CN" sz="2400" dirty="0">
              <a:latin typeface="宋体" panose="02010600030101010101" pitchFamily="2" charset="-122"/>
              <a:ea typeface="宋体" panose="02010600030101010101" pitchFamily="2" charset="-122"/>
            </a:endParaRPr>
          </a:p>
          <a:p>
            <a:pPr marL="742950" lvl="1" indent="-285750">
              <a:spcBef>
                <a:spcPct val="20000"/>
              </a:spcBef>
            </a:pPr>
            <a:r>
              <a:rPr lang="zh-CN" altLang="en-US" sz="2400" dirty="0">
                <a:latin typeface="宋体" panose="02010600030101010101" pitchFamily="2" charset="-122"/>
                <a:ea typeface="宋体" panose="02010600030101010101" pitchFamily="2" charset="-122"/>
              </a:rPr>
              <a:t>非互斥聚类中，一个对象可以同时</a:t>
            </a:r>
            <a:r>
              <a:rPr lang="en-US" altLang="en-US" sz="2400" dirty="0" err="1">
                <a:latin typeface="宋体" panose="02010600030101010101" pitchFamily="2" charset="-122"/>
                <a:ea typeface="宋体" panose="02010600030101010101" pitchFamily="2" charset="-122"/>
              </a:rPr>
              <a:t>属于多个</a:t>
            </a:r>
            <a:r>
              <a:rPr lang="zh-CN" altLang="en-US" sz="2400" dirty="0">
                <a:latin typeface="宋体" panose="02010600030101010101" pitchFamily="2" charset="-122"/>
                <a:ea typeface="宋体" panose="02010600030101010101" pitchFamily="2" charset="-122"/>
              </a:rPr>
              <a:t>簇</a:t>
            </a:r>
            <a:endParaRPr lang="en-US" altLang="zh-CN" sz="2400" dirty="0">
              <a:latin typeface="宋体" panose="02010600030101010101" pitchFamily="2" charset="-122"/>
              <a:ea typeface="宋体" panose="02010600030101010101" pitchFamily="2" charset="-122"/>
            </a:endParaRPr>
          </a:p>
          <a:p>
            <a:pPr marL="742950" lvl="1" indent="-285750">
              <a:spcBef>
                <a:spcPct val="20000"/>
              </a:spcBef>
            </a:pPr>
            <a:endParaRPr lang="en-US" altLang="en-US" sz="2000" dirty="0">
              <a:latin typeface="宋体" panose="02010600030101010101" pitchFamily="2" charset="-122"/>
              <a:ea typeface="宋体" panose="02010600030101010101" pitchFamily="2" charset="-122"/>
            </a:endParaRPr>
          </a:p>
          <a:p>
            <a:pPr>
              <a:lnSpc>
                <a:spcPct val="100000"/>
              </a:lnSpc>
              <a:spcBef>
                <a:spcPct val="20000"/>
              </a:spcBef>
              <a:buFont typeface="Wingdings" panose="05000000000000000000" pitchFamily="2" charset="2"/>
              <a:buChar char="n"/>
            </a:pPr>
            <a:r>
              <a:rPr lang="en-US" altLang="en-US" b="1" dirty="0" err="1">
                <a:latin typeface="宋体" panose="02010600030101010101" pitchFamily="2" charset="-122"/>
                <a:ea typeface="宋体" panose="02010600030101010101" pitchFamily="2" charset="-122"/>
              </a:rPr>
              <a:t>模糊</a:t>
            </a:r>
            <a:r>
              <a:rPr lang="zh-CN" altLang="en-US" b="1" dirty="0">
                <a:latin typeface="宋体" panose="02010600030101010101" pitchFamily="2" charset="-122"/>
                <a:ea typeface="宋体" panose="02010600030101010101" pitchFamily="2" charset="-122"/>
              </a:rPr>
              <a:t>聚类 </a:t>
            </a:r>
            <a:r>
              <a:rPr lang="en-US" altLang="zh-CN" b="1" dirty="0">
                <a:latin typeface="宋体" panose="02010600030101010101" pitchFamily="2" charset="-122"/>
                <a:ea typeface="宋体" panose="02010600030101010101" pitchFamily="2" charset="-122"/>
              </a:rPr>
              <a:t>(fuzzy) vs. </a:t>
            </a:r>
            <a:r>
              <a:rPr lang="zh-CN" altLang="en-US" b="1" dirty="0">
                <a:latin typeface="宋体" panose="02010600030101010101" pitchFamily="2" charset="-122"/>
                <a:ea typeface="宋体" panose="02010600030101010101" pitchFamily="2" charset="-122"/>
              </a:rPr>
              <a:t>非模糊聚类</a:t>
            </a:r>
            <a:endParaRPr lang="en-US" altLang="en-US" b="1" dirty="0">
              <a:latin typeface="宋体" panose="02010600030101010101" pitchFamily="2" charset="-122"/>
              <a:ea typeface="宋体" panose="02010600030101010101" pitchFamily="2" charset="-122"/>
            </a:endParaRPr>
          </a:p>
          <a:p>
            <a:pPr marL="742950" lvl="1" indent="-285750">
              <a:lnSpc>
                <a:spcPct val="100000"/>
              </a:lnSpc>
              <a:spcBef>
                <a:spcPct val="20000"/>
              </a:spcBef>
            </a:pPr>
            <a:r>
              <a:rPr lang="zh-CN" altLang="en-US" sz="2400" dirty="0">
                <a:latin typeface="宋体" panose="02010600030101010101" pitchFamily="2" charset="-122"/>
                <a:ea typeface="宋体" panose="02010600030101010101" pitchFamily="2" charset="-122"/>
              </a:rPr>
              <a:t>模糊聚类中，</a:t>
            </a:r>
            <a:r>
              <a:rPr lang="en-US" altLang="en-US" sz="2400" dirty="0" err="1">
                <a:latin typeface="宋体" panose="02010600030101010101" pitchFamily="2" charset="-122"/>
                <a:ea typeface="宋体" panose="02010600030101010101" pitchFamily="2" charset="-122"/>
              </a:rPr>
              <a:t>一个</a:t>
            </a:r>
            <a:r>
              <a:rPr lang="zh-CN" altLang="en-US" sz="2400" dirty="0">
                <a:latin typeface="宋体" panose="02010600030101010101" pitchFamily="2" charset="-122"/>
                <a:ea typeface="宋体" panose="02010600030101010101" pitchFamily="2" charset="-122"/>
              </a:rPr>
              <a:t>对象</a:t>
            </a:r>
            <a:r>
              <a:rPr lang="en-US" altLang="en-US" sz="2400" dirty="0" err="1">
                <a:latin typeface="宋体" panose="02010600030101010101" pitchFamily="2" charset="-122"/>
                <a:ea typeface="宋体" panose="02010600030101010101" pitchFamily="2" charset="-122"/>
              </a:rPr>
              <a:t>属于每个</a:t>
            </a:r>
            <a:r>
              <a:rPr lang="zh-CN" altLang="en-US" sz="2400" dirty="0">
                <a:latin typeface="宋体" panose="02010600030101010101" pitchFamily="2" charset="-122"/>
                <a:ea typeface="宋体" panose="02010600030101010101" pitchFamily="2" charset="-122"/>
              </a:rPr>
              <a:t>簇的权重</a:t>
            </a:r>
            <a:r>
              <a:rPr lang="en-US" altLang="en-US" sz="2400" dirty="0" err="1">
                <a:latin typeface="宋体" panose="02010600030101010101" pitchFamily="2" charset="-122"/>
                <a:ea typeface="宋体" panose="02010600030101010101" pitchFamily="2" charset="-122"/>
              </a:rPr>
              <a:t>介于</a:t>
            </a:r>
            <a:r>
              <a:rPr lang="en-US" altLang="en-US" sz="2400" dirty="0">
                <a:latin typeface="宋体" panose="02010600030101010101" pitchFamily="2" charset="-122"/>
                <a:ea typeface="宋体" panose="02010600030101010101" pitchFamily="2" charset="-122"/>
              </a:rPr>
              <a:t> 0 和 1 </a:t>
            </a:r>
            <a:r>
              <a:rPr lang="en-US" altLang="en-US" sz="2400" dirty="0" err="1">
                <a:latin typeface="宋体" panose="02010600030101010101" pitchFamily="2" charset="-122"/>
                <a:ea typeface="宋体" panose="02010600030101010101" pitchFamily="2" charset="-122"/>
              </a:rPr>
              <a:t>之间</a:t>
            </a:r>
            <a:endParaRPr lang="en-US" altLang="en-US" sz="2400" dirty="0">
              <a:latin typeface="宋体" panose="02010600030101010101" pitchFamily="2" charset="-122"/>
              <a:ea typeface="宋体" panose="02010600030101010101" pitchFamily="2" charset="-122"/>
            </a:endParaRPr>
          </a:p>
          <a:p>
            <a:pPr marL="742950" lvl="1" indent="-285750">
              <a:lnSpc>
                <a:spcPct val="100000"/>
              </a:lnSpc>
              <a:spcBef>
                <a:spcPct val="20000"/>
              </a:spcBef>
            </a:pPr>
            <a:r>
              <a:rPr lang="zh-CN" altLang="en-US" sz="2400" dirty="0">
                <a:latin typeface="宋体" panose="02010600030101010101" pitchFamily="2" charset="-122"/>
                <a:ea typeface="宋体" panose="02010600030101010101" pitchFamily="2" charset="-122"/>
              </a:rPr>
              <a:t>每个对象的</a:t>
            </a:r>
            <a:r>
              <a:rPr lang="en-US" altLang="en-US" sz="2400" dirty="0" err="1">
                <a:latin typeface="宋体" panose="02010600030101010101" pitchFamily="2" charset="-122"/>
                <a:ea typeface="宋体" panose="02010600030101010101" pitchFamily="2" charset="-122"/>
              </a:rPr>
              <a:t>权重总和必须为</a:t>
            </a:r>
            <a:r>
              <a:rPr lang="en-US" altLang="en-US" sz="2400" dirty="0">
                <a:latin typeface="宋体" panose="02010600030101010101" pitchFamily="2" charset="-122"/>
                <a:ea typeface="宋体" panose="02010600030101010101" pitchFamily="2" charset="-122"/>
              </a:rPr>
              <a:t> 1</a:t>
            </a:r>
          </a:p>
          <a:p>
            <a:pPr marL="742950" lvl="1" indent="-285750">
              <a:lnSpc>
                <a:spcPct val="100000"/>
              </a:lnSpc>
              <a:spcBef>
                <a:spcPct val="20000"/>
              </a:spcBef>
            </a:pPr>
            <a:r>
              <a:rPr lang="zh-CN" altLang="en-US" sz="2400" dirty="0">
                <a:latin typeface="宋体" panose="02010600030101010101" pitchFamily="2" charset="-122"/>
                <a:ea typeface="宋体" panose="02010600030101010101" pitchFamily="2" charset="-122"/>
              </a:rPr>
              <a:t>将对象分配到具有最高权重的簇，可将模糊聚类转换为互斥聚类</a:t>
            </a:r>
            <a:endParaRPr lang="en-US" altLang="zh-CN" sz="2400" dirty="0">
              <a:latin typeface="宋体" panose="02010600030101010101" pitchFamily="2" charset="-122"/>
              <a:ea typeface="宋体" panose="02010600030101010101" pitchFamily="2" charset="-122"/>
            </a:endParaRPr>
          </a:p>
          <a:p>
            <a:pPr marL="457200" lvl="1" indent="0">
              <a:lnSpc>
                <a:spcPct val="80000"/>
              </a:lnSpc>
              <a:spcBef>
                <a:spcPct val="20000"/>
              </a:spcBef>
              <a:buNone/>
            </a:pPr>
            <a:endParaRPr lang="en-US" altLang="en-US" sz="2000" dirty="0"/>
          </a:p>
        </p:txBody>
      </p:sp>
    </p:spTree>
    <p:extLst>
      <p:ext uri="{BB962C8B-B14F-4D97-AF65-F5344CB8AC3E}">
        <p14:creationId xmlns:p14="http://schemas.microsoft.com/office/powerpoint/2010/main" val="1830668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152400"/>
            <a:ext cx="8280400" cy="552450"/>
          </a:xfrm>
        </p:spPr>
        <p:txBody>
          <a:bodyPr/>
          <a:lstStyle/>
          <a:p>
            <a:r>
              <a:rPr lang="zh-CN" altLang="en-US" dirty="0"/>
              <a:t>聚类的类型</a:t>
            </a:r>
            <a:endParaRPr lang="en-US" altLang="en-US" dirty="0"/>
          </a:p>
        </p:txBody>
      </p:sp>
      <p:sp>
        <p:nvSpPr>
          <p:cNvPr id="10243" name="Rectangle 3"/>
          <p:cNvSpPr>
            <a:spLocks noGrp="1" noChangeArrowheads="1"/>
          </p:cNvSpPr>
          <p:nvPr>
            <p:ph idx="1"/>
          </p:nvPr>
        </p:nvSpPr>
        <p:spPr>
          <a:xfrm>
            <a:off x="304800" y="1143000"/>
            <a:ext cx="8335963" cy="5106988"/>
          </a:xfrm>
        </p:spPr>
        <p:txBody>
          <a:bodyPr/>
          <a:lstStyle/>
          <a:p>
            <a:pPr>
              <a:lnSpc>
                <a:spcPct val="100000"/>
              </a:lnSpc>
              <a:spcBef>
                <a:spcPct val="20000"/>
              </a:spcBef>
              <a:buFont typeface="Wingdings" panose="05000000000000000000" pitchFamily="2" charset="2"/>
              <a:buChar char="n"/>
            </a:pPr>
            <a:r>
              <a:rPr lang="zh-CN" altLang="en-US" b="1" dirty="0">
                <a:latin typeface="宋体" panose="02010600030101010101" pitchFamily="2" charset="-122"/>
                <a:ea typeface="宋体" panose="02010600030101010101" pitchFamily="2" charset="-122"/>
              </a:rPr>
              <a:t>完全聚类 </a:t>
            </a:r>
            <a:r>
              <a:rPr lang="en-US" altLang="zh-CN" b="1" dirty="0">
                <a:latin typeface="宋体" panose="02010600030101010101" pitchFamily="2" charset="-122"/>
                <a:ea typeface="宋体" panose="02010600030101010101" pitchFamily="2" charset="-122"/>
              </a:rPr>
              <a:t>vs. </a:t>
            </a:r>
            <a:r>
              <a:rPr lang="zh-CN" altLang="en-US" b="1" dirty="0">
                <a:latin typeface="宋体" panose="02010600030101010101" pitchFamily="2" charset="-122"/>
                <a:ea typeface="宋体" panose="02010600030101010101" pitchFamily="2" charset="-122"/>
              </a:rPr>
              <a:t>部分聚类</a:t>
            </a:r>
            <a:endParaRPr lang="en-US" altLang="zh-CN" b="1" dirty="0">
              <a:latin typeface="宋体" panose="02010600030101010101" pitchFamily="2" charset="-122"/>
              <a:ea typeface="宋体" panose="02010600030101010101" pitchFamily="2" charset="-122"/>
            </a:endParaRPr>
          </a:p>
          <a:p>
            <a:pPr marL="742950" lvl="1" indent="-285750">
              <a:spcBef>
                <a:spcPct val="20000"/>
              </a:spcBef>
            </a:pPr>
            <a:r>
              <a:rPr lang="zh-CN" altLang="en-US" sz="2400" dirty="0">
                <a:latin typeface="宋体" panose="02010600030101010101" pitchFamily="2" charset="-122"/>
                <a:ea typeface="宋体" panose="02010600030101010101" pitchFamily="2" charset="-122"/>
              </a:rPr>
              <a:t>在某些情况下，我们只想对部分数据进行聚类</a:t>
            </a:r>
            <a:endParaRPr lang="en-US" altLang="en-US" sz="2400" dirty="0">
              <a:latin typeface="宋体" panose="02010600030101010101" pitchFamily="2" charset="-122"/>
              <a:ea typeface="宋体" panose="02010600030101010101" pitchFamily="2" charset="-122"/>
            </a:endParaRPr>
          </a:p>
          <a:p>
            <a:pPr marL="342900" indent="-342900">
              <a:lnSpc>
                <a:spcPct val="100000"/>
              </a:lnSpc>
              <a:spcBef>
                <a:spcPct val="20000"/>
              </a:spcBef>
            </a:pPr>
            <a:endParaRPr lang="en-US" altLang="en-US" dirty="0">
              <a:latin typeface="宋体" panose="02010600030101010101" pitchFamily="2" charset="-122"/>
              <a:ea typeface="宋体" panose="02010600030101010101" pitchFamily="2" charset="-122"/>
            </a:endParaRPr>
          </a:p>
          <a:p>
            <a:pPr>
              <a:spcBef>
                <a:spcPct val="20000"/>
              </a:spcBef>
              <a:buFont typeface="Wingdings" panose="05000000000000000000" pitchFamily="2" charset="2"/>
              <a:buChar char="n"/>
            </a:pPr>
            <a:r>
              <a:rPr lang="en-US" altLang="en-US" b="1" dirty="0" err="1">
                <a:latin typeface="宋体" panose="02010600030101010101" pitchFamily="2" charset="-122"/>
                <a:ea typeface="宋体" panose="02010600030101010101" pitchFamily="2" charset="-122"/>
              </a:rPr>
              <a:t>异构</a:t>
            </a:r>
            <a:r>
              <a:rPr lang="zh-CN" altLang="en-US" b="1" dirty="0">
                <a:latin typeface="宋体" panose="02010600030101010101" pitchFamily="2" charset="-122"/>
                <a:ea typeface="宋体" panose="02010600030101010101" pitchFamily="2" charset="-122"/>
              </a:rPr>
              <a:t>聚类（</a:t>
            </a:r>
            <a:r>
              <a:rPr lang="en-US" altLang="zh-CN" b="1" dirty="0">
                <a:latin typeface="宋体" panose="02010600030101010101" pitchFamily="2" charset="-122"/>
                <a:ea typeface="宋体" panose="02010600030101010101" pitchFamily="2" charset="-122"/>
              </a:rPr>
              <a:t>Heterogeneous</a:t>
            </a:r>
            <a:r>
              <a:rPr lang="zh-CN" altLang="en-US" b="1" dirty="0">
                <a:latin typeface="宋体" panose="02010600030101010101" pitchFamily="2" charset="-122"/>
                <a:ea typeface="宋体" panose="02010600030101010101" pitchFamily="2" charset="-122"/>
              </a:rPr>
              <a:t>）</a:t>
            </a:r>
            <a:r>
              <a:rPr lang="en-US" altLang="zh-CN" b="1" kern="1200" dirty="0">
                <a:solidFill>
                  <a:srgbClr val="000000"/>
                </a:solidFill>
                <a:latin typeface="宋体" panose="02010600030101010101" pitchFamily="2" charset="-122"/>
                <a:ea typeface="宋体" panose="02010600030101010101" pitchFamily="2" charset="-122"/>
              </a:rPr>
              <a:t>vs. </a:t>
            </a:r>
            <a:r>
              <a:rPr lang="zh-CN" altLang="en-US" b="1" dirty="0">
                <a:latin typeface="宋体" panose="02010600030101010101" pitchFamily="2" charset="-122"/>
                <a:ea typeface="宋体" panose="02010600030101010101" pitchFamily="2" charset="-122"/>
              </a:rPr>
              <a:t>同质聚类（</a:t>
            </a:r>
            <a:r>
              <a:rPr lang="en-US" altLang="zh-CN" b="1" dirty="0">
                <a:latin typeface="宋体" panose="02010600030101010101" pitchFamily="2" charset="-122"/>
                <a:ea typeface="宋体" panose="02010600030101010101" pitchFamily="2" charset="-122"/>
              </a:rPr>
              <a:t>Homogeneous</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marL="742950" lvl="1" indent="-285750">
              <a:spcBef>
                <a:spcPct val="20000"/>
              </a:spcBef>
            </a:pPr>
            <a:r>
              <a:rPr lang="zh-CN" altLang="en-US" sz="2400" dirty="0">
                <a:latin typeface="宋体" panose="02010600030101010101" pitchFamily="2" charset="-122"/>
                <a:ea typeface="宋体" panose="02010600030101010101" pitchFamily="2" charset="-122"/>
              </a:rPr>
              <a:t>异构聚类：</a:t>
            </a:r>
            <a:r>
              <a:rPr lang="en-US" altLang="en-US" sz="2400" dirty="0" err="1">
                <a:latin typeface="宋体" panose="02010600030101010101" pitchFamily="2" charset="-122"/>
                <a:ea typeface="宋体" panose="02010600030101010101" pitchFamily="2" charset="-122"/>
              </a:rPr>
              <a:t>大小、形状和密度大不相同的簇</a:t>
            </a:r>
            <a:endParaRPr lang="en-US" altLang="en-US" sz="2400" dirty="0">
              <a:latin typeface="宋体" panose="02010600030101010101" pitchFamily="2" charset="-122"/>
              <a:ea typeface="宋体" panose="02010600030101010101" pitchFamily="2" charset="-122"/>
            </a:endParaRPr>
          </a:p>
          <a:p>
            <a:pPr marL="742950" lvl="1" indent="-285750">
              <a:lnSpc>
                <a:spcPct val="80000"/>
              </a:lnSpc>
              <a:spcBef>
                <a:spcPct val="20000"/>
              </a:spcBef>
            </a:pPr>
            <a:endParaRPr lang="en-US" altLang="en-US" sz="2000" dirty="0"/>
          </a:p>
        </p:txBody>
      </p:sp>
    </p:spTree>
  </p:cSld>
  <p:clrMapOvr>
    <a:masterClrMapping/>
  </p:clrMapOvr>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4.xml><?xml version="1.0" encoding="utf-8"?>
<a:theme xmlns:a="http://schemas.openxmlformats.org/drawingml/2006/main" name="2_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4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Porky:Words:ASCI:PSE:Budgets FY97:LC.BRev.FY97</Template>
  <TotalTime>7535</TotalTime>
  <Pages>3</Pages>
  <Words>7643</Words>
  <Application>Microsoft Office PowerPoint</Application>
  <PresentationFormat>全屏显示(4:3)</PresentationFormat>
  <Paragraphs>1309</Paragraphs>
  <Slides>136</Slides>
  <Notes>25</Notes>
  <HiddenSlides>0</HiddenSlides>
  <MMClips>0</MMClips>
  <ScaleCrop>false</ScaleCrop>
  <HeadingPairs>
    <vt:vector size="8" baseType="variant">
      <vt:variant>
        <vt:lpstr>已用的字体</vt:lpstr>
      </vt:variant>
      <vt:variant>
        <vt:i4>17</vt:i4>
      </vt:variant>
      <vt:variant>
        <vt:lpstr>主题</vt:lpstr>
      </vt:variant>
      <vt:variant>
        <vt:i4>7</vt:i4>
      </vt:variant>
      <vt:variant>
        <vt:lpstr>嵌入 OLE 服务器</vt:lpstr>
      </vt:variant>
      <vt:variant>
        <vt:i4>10</vt:i4>
      </vt:variant>
      <vt:variant>
        <vt:lpstr>幻灯片标题</vt:lpstr>
      </vt:variant>
      <vt:variant>
        <vt:i4>136</vt:i4>
      </vt:variant>
    </vt:vector>
  </HeadingPairs>
  <TitlesOfParts>
    <vt:vector size="170" baseType="lpstr">
      <vt:lpstr>Monotype Sorts</vt:lpstr>
      <vt:lpstr>MS PGothic</vt:lpstr>
      <vt:lpstr>MS PGothic</vt:lpstr>
      <vt:lpstr>PingFang SC</vt:lpstr>
      <vt:lpstr>黑体</vt:lpstr>
      <vt:lpstr>宋体</vt:lpstr>
      <vt:lpstr>宋体</vt:lpstr>
      <vt:lpstr>微软雅黑</vt:lpstr>
      <vt:lpstr>幼圆</vt:lpstr>
      <vt:lpstr>Arial</vt:lpstr>
      <vt:lpstr>Cambria Math</vt:lpstr>
      <vt:lpstr>Symbol</vt:lpstr>
      <vt:lpstr>Tahoma</vt:lpstr>
      <vt:lpstr>Times</vt:lpstr>
      <vt:lpstr>Times New Roman</vt:lpstr>
      <vt:lpstr>Verdana</vt:lpstr>
      <vt:lpstr>Wingdings</vt:lpstr>
      <vt:lpstr>LC.BRev.FY97</vt:lpstr>
      <vt:lpstr>1_LC.BRev.FY97</vt:lpstr>
      <vt:lpstr>机器学习v2.1rgb</vt:lpstr>
      <vt:lpstr>2_LC.BRev.FY97</vt:lpstr>
      <vt:lpstr>3_LC.BRev.FY97</vt:lpstr>
      <vt:lpstr>4_LC.BRev.FY97</vt:lpstr>
      <vt:lpstr>5_LC.BRev.FY97</vt:lpstr>
      <vt:lpstr>Equation.3</vt:lpstr>
      <vt:lpstr>Visio.Drawing.6</vt:lpstr>
      <vt:lpstr>Visio</vt:lpstr>
      <vt:lpstr>Formula</vt:lpstr>
      <vt:lpstr>Document</vt:lpstr>
      <vt:lpstr>VISIO</vt:lpstr>
      <vt:lpstr>Equation</vt:lpstr>
      <vt:lpstr>Worksheet</vt:lpstr>
      <vt:lpstr>Bitmap Image</vt:lpstr>
      <vt:lpstr>MSPhotoEd.3</vt:lpstr>
      <vt:lpstr>《数据仓库与数据挖掘》 Data Warehouse and Data Mining</vt:lpstr>
      <vt:lpstr>期末考试：闭卷</vt:lpstr>
      <vt:lpstr>复习提纲</vt:lpstr>
      <vt:lpstr>1.2 什么是数据挖掘?</vt:lpstr>
      <vt:lpstr>对称 vs. 非对称属性</vt:lpstr>
      <vt:lpstr>相似度和相异度</vt:lpstr>
      <vt:lpstr>距离度量</vt:lpstr>
      <vt:lpstr>欧几里得距离 Euclidean distance</vt:lpstr>
      <vt:lpstr>闵可夫斯基距离 Minkowski Distance</vt:lpstr>
      <vt:lpstr>相似度度量</vt:lpstr>
      <vt:lpstr>二元向量的相似性度量-SMC</vt:lpstr>
      <vt:lpstr>二元向量的相似性度量-Jaccard</vt:lpstr>
      <vt:lpstr>选择SMC？Jaccard？</vt:lpstr>
      <vt:lpstr>广义 Jaccard 系数 (Tanimoto)</vt:lpstr>
      <vt:lpstr>余弦相似度</vt:lpstr>
      <vt:lpstr>Pearson相关系数</vt:lpstr>
      <vt:lpstr>熵 Entropy</vt:lpstr>
      <vt:lpstr>相似度度量 小结</vt:lpstr>
      <vt:lpstr>数据预处理</vt:lpstr>
      <vt:lpstr>聚集</vt:lpstr>
      <vt:lpstr>抽样</vt:lpstr>
      <vt:lpstr>降维</vt:lpstr>
      <vt:lpstr>特征子集选择</vt:lpstr>
      <vt:lpstr>特征创建</vt:lpstr>
      <vt:lpstr>离散化和二元化</vt:lpstr>
      <vt:lpstr>连续属性离散化</vt:lpstr>
      <vt:lpstr>分类属性二元化：例子</vt:lpstr>
      <vt:lpstr>属性变换</vt:lpstr>
      <vt:lpstr>属性变换</vt:lpstr>
      <vt:lpstr>数据质量问题</vt:lpstr>
      <vt:lpstr>缺失值处理</vt:lpstr>
      <vt:lpstr>复习提纲</vt:lpstr>
      <vt:lpstr>分类：两个步骤</vt:lpstr>
      <vt:lpstr>分类技术</vt:lpstr>
      <vt:lpstr>决策树分类器</vt:lpstr>
      <vt:lpstr>决策树：学习模型</vt:lpstr>
      <vt:lpstr>怎样确定最佳属性划分？</vt:lpstr>
      <vt:lpstr>如何计算不纯度？</vt:lpstr>
      <vt:lpstr>不纯度度量: 基尼指数 GINI</vt:lpstr>
      <vt:lpstr>分裂后的基尼指数</vt:lpstr>
      <vt:lpstr>不纯度度量: 熵</vt:lpstr>
      <vt:lpstr>计算分裂后的信息增益</vt:lpstr>
      <vt:lpstr>信息增益的缺点：导致大量分区</vt:lpstr>
      <vt:lpstr>信息增益的缺点：导致大量分区</vt:lpstr>
      <vt:lpstr>增益率：克服增益的缺陷</vt:lpstr>
      <vt:lpstr>分类技术</vt:lpstr>
      <vt:lpstr>判别式模型 vs. 生成式模型</vt:lpstr>
      <vt:lpstr>利用贝叶斯原理实现分类</vt:lpstr>
      <vt:lpstr>朴素贝叶斯分类器</vt:lpstr>
      <vt:lpstr>估算先验概率和类条件概率</vt:lpstr>
      <vt:lpstr>朴素贝叶斯分类器的一些问题</vt:lpstr>
      <vt:lpstr>朴素贝叶斯分类器：修正条件概率</vt:lpstr>
      <vt:lpstr>贝叶斯网络</vt:lpstr>
      <vt:lpstr>贝叶斯网络</vt:lpstr>
      <vt:lpstr>贝叶斯网络：例子</vt:lpstr>
      <vt:lpstr>贝叶斯网络联合概率</vt:lpstr>
      <vt:lpstr>贝叶斯网络联合概率：例子</vt:lpstr>
      <vt:lpstr>分类技术</vt:lpstr>
      <vt:lpstr>支持向量机</vt:lpstr>
      <vt:lpstr>支持向量机（最大边缘分类器）</vt:lpstr>
      <vt:lpstr>拉格朗日乘子法</vt:lpstr>
      <vt:lpstr>PowerPoint 演示文稿</vt:lpstr>
      <vt:lpstr>过拟合与欠拟合</vt:lpstr>
      <vt:lpstr>模型评估</vt:lpstr>
      <vt:lpstr>分类评估指标</vt:lpstr>
      <vt:lpstr>分类评估指标</vt:lpstr>
      <vt:lpstr>分类评估指标</vt:lpstr>
      <vt:lpstr>分类评估指标</vt:lpstr>
      <vt:lpstr>分类评估指标</vt:lpstr>
      <vt:lpstr>ROC曲线</vt:lpstr>
      <vt:lpstr>AUC：ROC曲线之下的面积</vt:lpstr>
      <vt:lpstr>处理类不平衡问题</vt:lpstr>
      <vt:lpstr>PR曲线</vt:lpstr>
      <vt:lpstr>AUC_PR: PR曲线之下的面积</vt:lpstr>
      <vt:lpstr>复习提纲</vt:lpstr>
      <vt:lpstr>关联分析 Association analysis</vt:lpstr>
      <vt:lpstr>关联分析基本术语</vt:lpstr>
      <vt:lpstr>定义: 关联规则</vt:lpstr>
      <vt:lpstr>关联规则挖掘任务分解</vt:lpstr>
      <vt:lpstr>频繁项集生成</vt:lpstr>
      <vt:lpstr>减少候选项集的数量</vt:lpstr>
      <vt:lpstr>Apriori原理</vt:lpstr>
      <vt:lpstr>候选项集生成: Fk-1 x Fk-1 方法</vt:lpstr>
      <vt:lpstr>Apriori算法规则生成</vt:lpstr>
      <vt:lpstr>Apriori算法规则生成</vt:lpstr>
      <vt:lpstr>Apriori算法规则生成</vt:lpstr>
      <vt:lpstr>极大频繁项集</vt:lpstr>
      <vt:lpstr>闭项集</vt:lpstr>
      <vt:lpstr>闭频繁项集</vt:lpstr>
      <vt:lpstr>关联模式的评估</vt:lpstr>
      <vt:lpstr>置信度的缺点</vt:lpstr>
      <vt:lpstr>统计独立性</vt:lpstr>
      <vt:lpstr>兴趣度度量</vt:lpstr>
      <vt:lpstr>辛普森悖论</vt:lpstr>
      <vt:lpstr>交叉支持模式和H-置信度（全置信度）</vt:lpstr>
      <vt:lpstr>什么是聚类？</vt:lpstr>
      <vt:lpstr>聚类的类型</vt:lpstr>
      <vt:lpstr>聚类的类型</vt:lpstr>
      <vt:lpstr>聚类的类型</vt:lpstr>
      <vt:lpstr>介绍3种聚类算法</vt:lpstr>
      <vt:lpstr>K-means 聚类</vt:lpstr>
      <vt:lpstr>K-means聚类-细节</vt:lpstr>
      <vt:lpstr>质心和目标函数</vt:lpstr>
      <vt:lpstr>证明：最小化SSE使得 c_i 对应于均值，课本321页</vt:lpstr>
      <vt:lpstr>初始质心问题的解决方案</vt:lpstr>
      <vt:lpstr>导致K-means 局限性的原因</vt:lpstr>
      <vt:lpstr>K-means的特点</vt:lpstr>
      <vt:lpstr>两种层次聚类方法</vt:lpstr>
      <vt:lpstr>基本凝聚层次聚类算法</vt:lpstr>
      <vt:lpstr>如何定义簇间距离</vt:lpstr>
      <vt:lpstr>如何定义簇间距离</vt:lpstr>
      <vt:lpstr>如何定义簇间距离</vt:lpstr>
      <vt:lpstr>如何定义簇间距离</vt:lpstr>
      <vt:lpstr>如何定义簇间距离</vt:lpstr>
      <vt:lpstr>如何定义簇间距离</vt:lpstr>
      <vt:lpstr>MIN 单链</vt:lpstr>
      <vt:lpstr>MIN 单链：示例</vt:lpstr>
      <vt:lpstr>MIN 单链：示例</vt:lpstr>
      <vt:lpstr>MIN 单链的优势</vt:lpstr>
      <vt:lpstr>MIN 单链的不足</vt:lpstr>
      <vt:lpstr>MAX 全链</vt:lpstr>
      <vt:lpstr>MAX 全链：示例</vt:lpstr>
      <vt:lpstr>MAX 全链：示例</vt:lpstr>
      <vt:lpstr>MAX 全链的优势</vt:lpstr>
      <vt:lpstr>MAX 全链的不足</vt:lpstr>
      <vt:lpstr>组平均</vt:lpstr>
      <vt:lpstr>组平均：示例</vt:lpstr>
      <vt:lpstr>组平均：示例</vt:lpstr>
      <vt:lpstr>组平均的优点和缺点</vt:lpstr>
      <vt:lpstr>层次聚类的特点</vt:lpstr>
      <vt:lpstr>DBSCAN</vt:lpstr>
      <vt:lpstr>DBSCAN: 核心点、边界点、噪声点</vt:lpstr>
      <vt:lpstr>当 DBSCAN 运行良好时</vt:lpstr>
      <vt:lpstr>当 DBSCAN 运行不好时</vt:lpstr>
      <vt:lpstr>对比 K-means 和 DBSCAN （1）</vt:lpstr>
      <vt:lpstr>对比 K-means 和 DBSCAN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creator>Computations</dc:creator>
  <cp:lastModifiedBy>Shen Xiao</cp:lastModifiedBy>
  <cp:revision>1112</cp:revision>
  <cp:lastPrinted>2018-02-04T02:00:00Z</cp:lastPrinted>
  <dcterms:created xsi:type="dcterms:W3CDTF">1998-03-18T13:44:00Z</dcterms:created>
  <dcterms:modified xsi:type="dcterms:W3CDTF">2022-06-08T09:48:05Z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